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5" r:id="rId2"/>
    <p:sldId id="256" r:id="rId3"/>
    <p:sldId id="257" r:id="rId4"/>
    <p:sldId id="259" r:id="rId5"/>
    <p:sldId id="317" r:id="rId6"/>
    <p:sldId id="282" r:id="rId7"/>
    <p:sldId id="357" r:id="rId8"/>
    <p:sldId id="283" r:id="rId9"/>
    <p:sldId id="358" r:id="rId10"/>
    <p:sldId id="284" r:id="rId11"/>
    <p:sldId id="320" r:id="rId12"/>
    <p:sldId id="291" r:id="rId13"/>
    <p:sldId id="321" r:id="rId14"/>
    <p:sldId id="322" r:id="rId15"/>
    <p:sldId id="260" r:id="rId16"/>
    <p:sldId id="292" r:id="rId17"/>
    <p:sldId id="261" r:id="rId18"/>
    <p:sldId id="294" r:id="rId19"/>
    <p:sldId id="295" r:id="rId20"/>
    <p:sldId id="296" r:id="rId21"/>
    <p:sldId id="297" r:id="rId22"/>
    <p:sldId id="299" r:id="rId23"/>
    <p:sldId id="300" r:id="rId24"/>
    <p:sldId id="314" r:id="rId25"/>
    <p:sldId id="301" r:id="rId26"/>
    <p:sldId id="304" r:id="rId27"/>
    <p:sldId id="323" r:id="rId28"/>
    <p:sldId id="325" r:id="rId29"/>
    <p:sldId id="326" r:id="rId30"/>
    <p:sldId id="327" r:id="rId31"/>
    <p:sldId id="316" r:id="rId32"/>
    <p:sldId id="360" r:id="rId33"/>
    <p:sldId id="307" r:id="rId34"/>
    <p:sldId id="333" r:id="rId35"/>
    <p:sldId id="334" r:id="rId36"/>
    <p:sldId id="336" r:id="rId37"/>
    <p:sldId id="266" r:id="rId38"/>
    <p:sldId id="306" r:id="rId39"/>
    <p:sldId id="308" r:id="rId40"/>
    <p:sldId id="310" r:id="rId41"/>
    <p:sldId id="331" r:id="rId42"/>
    <p:sldId id="264" r:id="rId43"/>
    <p:sldId id="315" r:id="rId44"/>
    <p:sldId id="293" r:id="rId45"/>
    <p:sldId id="351" r:id="rId46"/>
    <p:sldId id="352" r:id="rId47"/>
    <p:sldId id="265" r:id="rId48"/>
    <p:sldId id="271" r:id="rId49"/>
    <p:sldId id="286" r:id="rId50"/>
    <p:sldId id="287" r:id="rId51"/>
    <p:sldId id="288" r:id="rId52"/>
    <p:sldId id="289" r:id="rId53"/>
    <p:sldId id="329" r:id="rId54"/>
    <p:sldId id="330" r:id="rId55"/>
    <p:sldId id="353" r:id="rId56"/>
    <p:sldId id="354" r:id="rId57"/>
    <p:sldId id="355" r:id="rId58"/>
    <p:sldId id="356" r:id="rId59"/>
    <p:sldId id="359" r:id="rId6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33"/>
    <a:srgbClr val="009C00"/>
    <a:srgbClr val="00BE00"/>
    <a:srgbClr val="009900"/>
    <a:srgbClr val="0000FF"/>
    <a:srgbClr val="FFFF00"/>
    <a:srgbClr val="FFFE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37" autoAdjust="0"/>
    <p:restoredTop sz="94660"/>
  </p:normalViewPr>
  <p:slideViewPr>
    <p:cSldViewPr>
      <p:cViewPr varScale="1">
        <p:scale>
          <a:sx n="104" d="100"/>
          <a:sy n="104" d="100"/>
        </p:scale>
        <p:origin x="354" y="9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_rels/viewProps.xml.rels><?xml version="1.0" encoding="UTF-8" standalone="yes"?>
<Relationships xmlns="http://schemas.openxmlformats.org/package/2006/relationships"><Relationship Id="rId1"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EE9F3-1246-4D87-F421-71815193331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948D598-241D-4A33-444D-6DEBC9B958C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655171-3AB5-4E9C-460C-BCA085D0EA2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235D6CF-8FAA-2B83-E76A-82067C51711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49D6BA6-A6A2-F7EC-80FF-1F9DEFBB1F49}"/>
              </a:ext>
            </a:extLst>
          </p:cNvPr>
          <p:cNvSpPr>
            <a:spLocks noGrp="1"/>
          </p:cNvSpPr>
          <p:nvPr>
            <p:ph type="sldNum" sz="quarter" idx="12"/>
          </p:nvPr>
        </p:nvSpPr>
        <p:spPr/>
        <p:txBody>
          <a:bodyPr/>
          <a:lstStyle>
            <a:lvl1pPr>
              <a:defRPr/>
            </a:lvl1pPr>
          </a:lstStyle>
          <a:p>
            <a:fld id="{BCD27570-60FD-45B5-8864-3D878A02254E}" type="slidenum">
              <a:rPr lang="en-US" altLang="en-US"/>
              <a:pPr/>
              <a:t>‹#›</a:t>
            </a:fld>
            <a:endParaRPr lang="en-US" altLang="en-US"/>
          </a:p>
        </p:txBody>
      </p:sp>
    </p:spTree>
    <p:extLst>
      <p:ext uri="{BB962C8B-B14F-4D97-AF65-F5344CB8AC3E}">
        <p14:creationId xmlns:p14="http://schemas.microsoft.com/office/powerpoint/2010/main" val="622184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D1A36-154F-9F01-E3BA-1D31567C528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213B885-3348-F244-7606-8754811C62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720ABC-3CB9-3489-B29A-7860F857247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FF472C0-C458-746B-0196-B358B34CD62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5E963B6-9862-3A79-D769-8376366495F3}"/>
              </a:ext>
            </a:extLst>
          </p:cNvPr>
          <p:cNvSpPr>
            <a:spLocks noGrp="1"/>
          </p:cNvSpPr>
          <p:nvPr>
            <p:ph type="sldNum" sz="quarter" idx="12"/>
          </p:nvPr>
        </p:nvSpPr>
        <p:spPr/>
        <p:txBody>
          <a:bodyPr/>
          <a:lstStyle>
            <a:lvl1pPr>
              <a:defRPr/>
            </a:lvl1pPr>
          </a:lstStyle>
          <a:p>
            <a:fld id="{D667B0A8-7A5C-4D54-B614-CB205314769F}" type="slidenum">
              <a:rPr lang="en-US" altLang="en-US"/>
              <a:pPr/>
              <a:t>‹#›</a:t>
            </a:fld>
            <a:endParaRPr lang="en-US" altLang="en-US"/>
          </a:p>
        </p:txBody>
      </p:sp>
    </p:spTree>
    <p:extLst>
      <p:ext uri="{BB962C8B-B14F-4D97-AF65-F5344CB8AC3E}">
        <p14:creationId xmlns:p14="http://schemas.microsoft.com/office/powerpoint/2010/main" val="817876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2C79F2-1640-086F-FC06-87C574AA225E}"/>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0F7678-60E3-9AFC-8E8F-C4E031D1D26D}"/>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ACB933-C4D3-2FF0-66CE-B5170E26431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E1874E1-9CAA-99CF-7534-56CA1182557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6C90A89-71C8-8098-8E90-2C61F27596C5}"/>
              </a:ext>
            </a:extLst>
          </p:cNvPr>
          <p:cNvSpPr>
            <a:spLocks noGrp="1"/>
          </p:cNvSpPr>
          <p:nvPr>
            <p:ph type="sldNum" sz="quarter" idx="12"/>
          </p:nvPr>
        </p:nvSpPr>
        <p:spPr/>
        <p:txBody>
          <a:bodyPr/>
          <a:lstStyle>
            <a:lvl1pPr>
              <a:defRPr/>
            </a:lvl1pPr>
          </a:lstStyle>
          <a:p>
            <a:fld id="{A775EC07-9C2D-4367-B0FE-E9907C718CA6}" type="slidenum">
              <a:rPr lang="en-US" altLang="en-US"/>
              <a:pPr/>
              <a:t>‹#›</a:t>
            </a:fld>
            <a:endParaRPr lang="en-US" altLang="en-US"/>
          </a:p>
        </p:txBody>
      </p:sp>
    </p:spTree>
    <p:extLst>
      <p:ext uri="{BB962C8B-B14F-4D97-AF65-F5344CB8AC3E}">
        <p14:creationId xmlns:p14="http://schemas.microsoft.com/office/powerpoint/2010/main" val="151455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1B3AB-A4F8-7E0F-F105-4D798B12F87E}"/>
              </a:ext>
            </a:extLst>
          </p:cNvPr>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C38CA1C-021F-9153-DB26-5128B14AE924}"/>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EFB0265-C71A-B552-55BF-5C32649313A7}"/>
              </a:ext>
            </a:extLst>
          </p:cNvPr>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a:extLst>
              <a:ext uri="{FF2B5EF4-FFF2-40B4-BE49-F238E27FC236}">
                <a16:creationId xmlns:a16="http://schemas.microsoft.com/office/drawing/2014/main" id="{64E394F2-0FE7-3B40-A0BB-15239A71377C}"/>
              </a:ext>
            </a:extLst>
          </p:cNvPr>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Date Placeholder 5">
            <a:extLst>
              <a:ext uri="{FF2B5EF4-FFF2-40B4-BE49-F238E27FC236}">
                <a16:creationId xmlns:a16="http://schemas.microsoft.com/office/drawing/2014/main" id="{66E37195-0EDA-AEF5-AD0D-4A16DBC1B0C3}"/>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7" name="Footer Placeholder 6">
            <a:extLst>
              <a:ext uri="{FF2B5EF4-FFF2-40B4-BE49-F238E27FC236}">
                <a16:creationId xmlns:a16="http://schemas.microsoft.com/office/drawing/2014/main" id="{2174CD12-E7BE-464F-AE2A-46BC2AF96F2A}"/>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207B35B9-D2EC-F7D7-9F78-0C94D17346BB}"/>
              </a:ext>
            </a:extLst>
          </p:cNvPr>
          <p:cNvSpPr>
            <a:spLocks noGrp="1"/>
          </p:cNvSpPr>
          <p:nvPr>
            <p:ph type="sldNum" sz="quarter" idx="12"/>
          </p:nvPr>
        </p:nvSpPr>
        <p:spPr>
          <a:xfrm>
            <a:off x="6553200" y="6245225"/>
            <a:ext cx="2133600" cy="476250"/>
          </a:xfrm>
        </p:spPr>
        <p:txBody>
          <a:bodyPr/>
          <a:lstStyle>
            <a:lvl1pPr>
              <a:defRPr/>
            </a:lvl1pPr>
          </a:lstStyle>
          <a:p>
            <a:fld id="{DED7DEC5-F857-4B35-AA11-2D4E18B73DF0}" type="slidenum">
              <a:rPr lang="en-US" altLang="en-US"/>
              <a:pPr/>
              <a:t>‹#›</a:t>
            </a:fld>
            <a:endParaRPr lang="en-US" altLang="en-US"/>
          </a:p>
        </p:txBody>
      </p:sp>
    </p:spTree>
    <p:extLst>
      <p:ext uri="{BB962C8B-B14F-4D97-AF65-F5344CB8AC3E}">
        <p14:creationId xmlns:p14="http://schemas.microsoft.com/office/powerpoint/2010/main" val="143722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6257B-2F4E-3CDA-71B1-7A0B6CEEFDFE}"/>
              </a:ext>
            </a:extLst>
          </p:cNvPr>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3B4D30-3772-BA3D-245F-27DF3BA0D96D}"/>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7E97226-B1FE-A50F-D61C-D0FB4F979130}"/>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933F3C4-3E03-9C80-D103-CDFB3F96E8C8}"/>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5B1BF4E-CC38-A748-525D-3FD530135B31}"/>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4F18435-D301-4827-1F4E-A286F1121908}"/>
              </a:ext>
            </a:extLst>
          </p:cNvPr>
          <p:cNvSpPr>
            <a:spLocks noGrp="1"/>
          </p:cNvSpPr>
          <p:nvPr>
            <p:ph type="sldNum" sz="quarter" idx="12"/>
          </p:nvPr>
        </p:nvSpPr>
        <p:spPr>
          <a:xfrm>
            <a:off x="6553200" y="6245225"/>
            <a:ext cx="2133600" cy="476250"/>
          </a:xfrm>
        </p:spPr>
        <p:txBody>
          <a:bodyPr/>
          <a:lstStyle>
            <a:lvl1pPr>
              <a:defRPr/>
            </a:lvl1pPr>
          </a:lstStyle>
          <a:p>
            <a:fld id="{78093764-6152-4DAC-95EF-CE256407D3DA}" type="slidenum">
              <a:rPr lang="en-US" altLang="en-US"/>
              <a:pPr/>
              <a:t>‹#›</a:t>
            </a:fld>
            <a:endParaRPr lang="en-US" altLang="en-US"/>
          </a:p>
        </p:txBody>
      </p:sp>
    </p:spTree>
    <p:extLst>
      <p:ext uri="{BB962C8B-B14F-4D97-AF65-F5344CB8AC3E}">
        <p14:creationId xmlns:p14="http://schemas.microsoft.com/office/powerpoint/2010/main" val="7690174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F13B5-C8AC-59EC-B2AF-5B514A0CEC55}"/>
              </a:ext>
            </a:extLst>
          </p:cNvPr>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4643E35-C569-1646-8EE9-7646F755A627}"/>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0B2D53A-58DB-DAA1-3F4C-3B4B5D7A0BBA}"/>
              </a:ext>
            </a:extLst>
          </p:cNvPr>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a:extLst>
              <a:ext uri="{FF2B5EF4-FFF2-40B4-BE49-F238E27FC236}">
                <a16:creationId xmlns:a16="http://schemas.microsoft.com/office/drawing/2014/main" id="{D8CBFD13-5FB9-E58D-A2B6-410792CE5197}"/>
              </a:ext>
            </a:extLst>
          </p:cNvPr>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Date Placeholder 5">
            <a:extLst>
              <a:ext uri="{FF2B5EF4-FFF2-40B4-BE49-F238E27FC236}">
                <a16:creationId xmlns:a16="http://schemas.microsoft.com/office/drawing/2014/main" id="{F0A7218C-D8B0-F3C8-59CE-9187754688A3}"/>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7" name="Footer Placeholder 6">
            <a:extLst>
              <a:ext uri="{FF2B5EF4-FFF2-40B4-BE49-F238E27FC236}">
                <a16:creationId xmlns:a16="http://schemas.microsoft.com/office/drawing/2014/main" id="{0E65E8EB-AA89-BB8E-14BE-599E2D0CA11D}"/>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AE81F7BB-5D60-CD80-69E9-4D367A6340D6}"/>
              </a:ext>
            </a:extLst>
          </p:cNvPr>
          <p:cNvSpPr>
            <a:spLocks noGrp="1"/>
          </p:cNvSpPr>
          <p:nvPr>
            <p:ph type="sldNum" sz="quarter" idx="12"/>
          </p:nvPr>
        </p:nvSpPr>
        <p:spPr>
          <a:xfrm>
            <a:off x="6553200" y="6245225"/>
            <a:ext cx="2133600" cy="476250"/>
          </a:xfrm>
        </p:spPr>
        <p:txBody>
          <a:bodyPr/>
          <a:lstStyle>
            <a:lvl1pPr>
              <a:defRPr/>
            </a:lvl1pPr>
          </a:lstStyle>
          <a:p>
            <a:fld id="{E5D0B196-DE93-4616-8D4B-7C722888F935}" type="slidenum">
              <a:rPr lang="en-US" altLang="en-US"/>
              <a:pPr/>
              <a:t>‹#›</a:t>
            </a:fld>
            <a:endParaRPr lang="en-US" altLang="en-US"/>
          </a:p>
        </p:txBody>
      </p:sp>
    </p:spTree>
    <p:extLst>
      <p:ext uri="{BB962C8B-B14F-4D97-AF65-F5344CB8AC3E}">
        <p14:creationId xmlns:p14="http://schemas.microsoft.com/office/powerpoint/2010/main" val="2052651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B9FCBDB-BD9C-A88A-4B43-2E0A06F441D5}"/>
              </a:ext>
            </a:extLst>
          </p:cNvPr>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Date Placeholder 2">
            <a:extLst>
              <a:ext uri="{FF2B5EF4-FFF2-40B4-BE49-F238E27FC236}">
                <a16:creationId xmlns:a16="http://schemas.microsoft.com/office/drawing/2014/main" id="{FFDB266D-F0A9-BFCA-D8A1-5D51010F4D5C}"/>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D4F575BE-A841-8D6A-D96A-CE26E98BB973}"/>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C92E6295-1B24-73D1-3563-69EB77611962}"/>
              </a:ext>
            </a:extLst>
          </p:cNvPr>
          <p:cNvSpPr>
            <a:spLocks noGrp="1"/>
          </p:cNvSpPr>
          <p:nvPr>
            <p:ph type="sldNum" sz="quarter" idx="12"/>
          </p:nvPr>
        </p:nvSpPr>
        <p:spPr>
          <a:xfrm>
            <a:off x="6553200" y="6245225"/>
            <a:ext cx="2133600" cy="476250"/>
          </a:xfrm>
        </p:spPr>
        <p:txBody>
          <a:bodyPr/>
          <a:lstStyle>
            <a:lvl1pPr>
              <a:defRPr/>
            </a:lvl1pPr>
          </a:lstStyle>
          <a:p>
            <a:fld id="{7D988927-275F-4BAA-85D4-C379ADD721EB}" type="slidenum">
              <a:rPr lang="en-US" altLang="en-US"/>
              <a:pPr/>
              <a:t>‹#›</a:t>
            </a:fld>
            <a:endParaRPr lang="en-US" altLang="en-US"/>
          </a:p>
        </p:txBody>
      </p:sp>
    </p:spTree>
    <p:extLst>
      <p:ext uri="{BB962C8B-B14F-4D97-AF65-F5344CB8AC3E}">
        <p14:creationId xmlns:p14="http://schemas.microsoft.com/office/powerpoint/2010/main" val="1683164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C413A-F399-E5B3-891D-1C6EA870D18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AF3CF2A-7FB9-14C8-667A-AC6489B40F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48E3E0-8708-2EC5-DDD4-1010876D3CF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8E083EE-8F0B-C171-4ADC-94420457607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A01A255-711E-FBC9-5EC2-B3429E19EBD9}"/>
              </a:ext>
            </a:extLst>
          </p:cNvPr>
          <p:cNvSpPr>
            <a:spLocks noGrp="1"/>
          </p:cNvSpPr>
          <p:nvPr>
            <p:ph type="sldNum" sz="quarter" idx="12"/>
          </p:nvPr>
        </p:nvSpPr>
        <p:spPr/>
        <p:txBody>
          <a:bodyPr/>
          <a:lstStyle>
            <a:lvl1pPr>
              <a:defRPr/>
            </a:lvl1pPr>
          </a:lstStyle>
          <a:p>
            <a:fld id="{2E3086DE-AE2F-4663-85DD-1E60C5FAC571}" type="slidenum">
              <a:rPr lang="en-US" altLang="en-US"/>
              <a:pPr/>
              <a:t>‹#›</a:t>
            </a:fld>
            <a:endParaRPr lang="en-US" altLang="en-US"/>
          </a:p>
        </p:txBody>
      </p:sp>
    </p:spTree>
    <p:extLst>
      <p:ext uri="{BB962C8B-B14F-4D97-AF65-F5344CB8AC3E}">
        <p14:creationId xmlns:p14="http://schemas.microsoft.com/office/powerpoint/2010/main" val="1272271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ECCFB-4610-F302-B6C6-C92C0ACB35D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FB8FF5D-B169-8FBD-83AA-D2B9BA88AAA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1AAE19C-538A-D7C0-49F3-66B13AE9429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36A106E-451E-6B36-8B59-5E415880CFA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BDB5B15-7925-35D0-DDED-9C61FFB1600B}"/>
              </a:ext>
            </a:extLst>
          </p:cNvPr>
          <p:cNvSpPr>
            <a:spLocks noGrp="1"/>
          </p:cNvSpPr>
          <p:nvPr>
            <p:ph type="sldNum" sz="quarter" idx="12"/>
          </p:nvPr>
        </p:nvSpPr>
        <p:spPr/>
        <p:txBody>
          <a:bodyPr/>
          <a:lstStyle>
            <a:lvl1pPr>
              <a:defRPr/>
            </a:lvl1pPr>
          </a:lstStyle>
          <a:p>
            <a:fld id="{FBA30A7E-7175-43C0-925B-60DB5820796C}" type="slidenum">
              <a:rPr lang="en-US" altLang="en-US"/>
              <a:pPr/>
              <a:t>‹#›</a:t>
            </a:fld>
            <a:endParaRPr lang="en-US" altLang="en-US"/>
          </a:p>
        </p:txBody>
      </p:sp>
    </p:spTree>
    <p:extLst>
      <p:ext uri="{BB962C8B-B14F-4D97-AF65-F5344CB8AC3E}">
        <p14:creationId xmlns:p14="http://schemas.microsoft.com/office/powerpoint/2010/main" val="2240922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2A7EC-A4C6-71A6-6B3A-0EE7FB018C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5106B4A-93C9-9A1D-EC09-08023A49F477}"/>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6CFAC0E-2FD1-27D4-DBCF-DDB05002D289}"/>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518F9FE-AC04-5DEA-371D-B3CD9D2F268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DBFD6F2-5B8E-4184-ECC2-A9BB04AF7E1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D1589D0-68A2-DE78-E4AC-21E714A04997}"/>
              </a:ext>
            </a:extLst>
          </p:cNvPr>
          <p:cNvSpPr>
            <a:spLocks noGrp="1"/>
          </p:cNvSpPr>
          <p:nvPr>
            <p:ph type="sldNum" sz="quarter" idx="12"/>
          </p:nvPr>
        </p:nvSpPr>
        <p:spPr/>
        <p:txBody>
          <a:bodyPr/>
          <a:lstStyle>
            <a:lvl1pPr>
              <a:defRPr/>
            </a:lvl1pPr>
          </a:lstStyle>
          <a:p>
            <a:fld id="{47938755-59FF-4C30-8264-CF08F2A88006}" type="slidenum">
              <a:rPr lang="en-US" altLang="en-US"/>
              <a:pPr/>
              <a:t>‹#›</a:t>
            </a:fld>
            <a:endParaRPr lang="en-US" altLang="en-US"/>
          </a:p>
        </p:txBody>
      </p:sp>
    </p:spTree>
    <p:extLst>
      <p:ext uri="{BB962C8B-B14F-4D97-AF65-F5344CB8AC3E}">
        <p14:creationId xmlns:p14="http://schemas.microsoft.com/office/powerpoint/2010/main" val="1212383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2FF1F-C52D-58E8-144B-BBD05ED04DDD}"/>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0FF261C-CC74-F61F-67B5-BA2FE7F215D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6613F6-9CC6-EF27-62F2-F1EF03191F9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CB1EE2F-E77A-210A-456C-221613576AF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CEFE99-7433-406C-ECB2-8D00F4E7A8F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9DE10FE-698D-3DEF-AAF8-1C8BEF415F51}"/>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E97A3239-302B-0540-B169-DBFFA223F0D4}"/>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441D8C06-F1BB-8A19-48FF-80DBDBB18FF6}"/>
              </a:ext>
            </a:extLst>
          </p:cNvPr>
          <p:cNvSpPr>
            <a:spLocks noGrp="1"/>
          </p:cNvSpPr>
          <p:nvPr>
            <p:ph type="sldNum" sz="quarter" idx="12"/>
          </p:nvPr>
        </p:nvSpPr>
        <p:spPr/>
        <p:txBody>
          <a:bodyPr/>
          <a:lstStyle>
            <a:lvl1pPr>
              <a:defRPr/>
            </a:lvl1pPr>
          </a:lstStyle>
          <a:p>
            <a:fld id="{24ED7A35-B4A9-40D4-8615-19F8051D4358}" type="slidenum">
              <a:rPr lang="en-US" altLang="en-US"/>
              <a:pPr/>
              <a:t>‹#›</a:t>
            </a:fld>
            <a:endParaRPr lang="en-US" altLang="en-US"/>
          </a:p>
        </p:txBody>
      </p:sp>
    </p:spTree>
    <p:extLst>
      <p:ext uri="{BB962C8B-B14F-4D97-AF65-F5344CB8AC3E}">
        <p14:creationId xmlns:p14="http://schemas.microsoft.com/office/powerpoint/2010/main" val="1562158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F4B92-0209-AE0E-36FF-8151E93860D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BDF07A6-A8B0-3A3A-BFFC-5F920528ECED}"/>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C2A41DFB-94EF-1677-C110-A77CFABEE584}"/>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786FB6-8D49-B86D-5DDA-96700B892555}"/>
              </a:ext>
            </a:extLst>
          </p:cNvPr>
          <p:cNvSpPr>
            <a:spLocks noGrp="1"/>
          </p:cNvSpPr>
          <p:nvPr>
            <p:ph type="sldNum" sz="quarter" idx="12"/>
          </p:nvPr>
        </p:nvSpPr>
        <p:spPr/>
        <p:txBody>
          <a:bodyPr/>
          <a:lstStyle>
            <a:lvl1pPr>
              <a:defRPr/>
            </a:lvl1pPr>
          </a:lstStyle>
          <a:p>
            <a:fld id="{87BB0F8D-9AB4-4711-8C8B-B8B48F6FD3A5}" type="slidenum">
              <a:rPr lang="en-US" altLang="en-US"/>
              <a:pPr/>
              <a:t>‹#›</a:t>
            </a:fld>
            <a:endParaRPr lang="en-US" altLang="en-US"/>
          </a:p>
        </p:txBody>
      </p:sp>
    </p:spTree>
    <p:extLst>
      <p:ext uri="{BB962C8B-B14F-4D97-AF65-F5344CB8AC3E}">
        <p14:creationId xmlns:p14="http://schemas.microsoft.com/office/powerpoint/2010/main" val="1692064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E1255F-157E-CA93-CD1F-E8C9C6A99B8C}"/>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E8457193-9677-EFEA-2D35-9C9AECC0A158}"/>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EECBD106-A29E-39F3-D29F-8AA6CDAB9402}"/>
              </a:ext>
            </a:extLst>
          </p:cNvPr>
          <p:cNvSpPr>
            <a:spLocks noGrp="1"/>
          </p:cNvSpPr>
          <p:nvPr>
            <p:ph type="sldNum" sz="quarter" idx="12"/>
          </p:nvPr>
        </p:nvSpPr>
        <p:spPr/>
        <p:txBody>
          <a:bodyPr/>
          <a:lstStyle>
            <a:lvl1pPr>
              <a:defRPr/>
            </a:lvl1pPr>
          </a:lstStyle>
          <a:p>
            <a:fld id="{126412B1-FAAC-416B-94F6-473722B5761B}" type="slidenum">
              <a:rPr lang="en-US" altLang="en-US"/>
              <a:pPr/>
              <a:t>‹#›</a:t>
            </a:fld>
            <a:endParaRPr lang="en-US" altLang="en-US"/>
          </a:p>
        </p:txBody>
      </p:sp>
    </p:spTree>
    <p:extLst>
      <p:ext uri="{BB962C8B-B14F-4D97-AF65-F5344CB8AC3E}">
        <p14:creationId xmlns:p14="http://schemas.microsoft.com/office/powerpoint/2010/main" val="1981650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A1052-442E-ED76-DB17-E4C4A5B2A4B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5E9F060-1013-16CB-044F-706BE011BE5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4CA1230-6339-CECD-E3AB-EB585186D5F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CFA9FF-BCC8-3A33-776E-3C2BABB1657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7A2CDB0-A839-0114-32ED-4BCCA6157BD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460464D-2AF6-C90E-C634-37CA9648D1C7}"/>
              </a:ext>
            </a:extLst>
          </p:cNvPr>
          <p:cNvSpPr>
            <a:spLocks noGrp="1"/>
          </p:cNvSpPr>
          <p:nvPr>
            <p:ph type="sldNum" sz="quarter" idx="12"/>
          </p:nvPr>
        </p:nvSpPr>
        <p:spPr/>
        <p:txBody>
          <a:bodyPr/>
          <a:lstStyle>
            <a:lvl1pPr>
              <a:defRPr/>
            </a:lvl1pPr>
          </a:lstStyle>
          <a:p>
            <a:fld id="{968D8783-F2D1-4895-8E80-F099FF03EC39}" type="slidenum">
              <a:rPr lang="en-US" altLang="en-US"/>
              <a:pPr/>
              <a:t>‹#›</a:t>
            </a:fld>
            <a:endParaRPr lang="en-US" altLang="en-US"/>
          </a:p>
        </p:txBody>
      </p:sp>
    </p:spTree>
    <p:extLst>
      <p:ext uri="{BB962C8B-B14F-4D97-AF65-F5344CB8AC3E}">
        <p14:creationId xmlns:p14="http://schemas.microsoft.com/office/powerpoint/2010/main" val="2659569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07C6D-E7D8-4855-14BB-60C3264B0E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0BD25B9-C8EB-3DE2-CD00-263122E28DC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196569C-FD20-0ADA-026D-B3A9F02EA18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B9AF78-D290-7F53-76D6-0BD6AF20ED2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872E7A6-911C-3829-ACDF-00BA2DF4936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CD2D088-B82A-E6FE-BC70-E545494009C5}"/>
              </a:ext>
            </a:extLst>
          </p:cNvPr>
          <p:cNvSpPr>
            <a:spLocks noGrp="1"/>
          </p:cNvSpPr>
          <p:nvPr>
            <p:ph type="sldNum" sz="quarter" idx="12"/>
          </p:nvPr>
        </p:nvSpPr>
        <p:spPr/>
        <p:txBody>
          <a:bodyPr/>
          <a:lstStyle>
            <a:lvl1pPr>
              <a:defRPr/>
            </a:lvl1pPr>
          </a:lstStyle>
          <a:p>
            <a:fld id="{9B19F374-8E37-4B37-B1E0-93107CBC1F7E}" type="slidenum">
              <a:rPr lang="en-US" altLang="en-US"/>
              <a:pPr/>
              <a:t>‹#›</a:t>
            </a:fld>
            <a:endParaRPr lang="en-US" altLang="en-US"/>
          </a:p>
        </p:txBody>
      </p:sp>
    </p:spTree>
    <p:extLst>
      <p:ext uri="{BB962C8B-B14F-4D97-AF65-F5344CB8AC3E}">
        <p14:creationId xmlns:p14="http://schemas.microsoft.com/office/powerpoint/2010/main" val="1409386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sphere">
          <a:fgClr>
            <a:srgbClr val="FFFF00"/>
          </a:fgClr>
          <a:bgClr>
            <a:schemeClr val="bg1"/>
          </a:bgClr>
        </a:patt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31C4BAF-3474-7AD0-38AE-2E326024B564}"/>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7350720-7F36-D782-A619-0D7B7404937B}"/>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1D2B3ED-6EF0-C063-E6EB-D61A08C5E0A2}"/>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4E8088D1-32FD-D374-1A31-4DDE61FE4B9C}"/>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F9422794-AC39-C793-B517-7E39597A8E04}"/>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AE27315-53D9-4ADE-9ED5-84FC5ACB8E0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2.xml"/><Relationship Id="rId6" Type="http://schemas.openxmlformats.org/officeDocument/2006/relationships/slide" Target="slide33.xml"/><Relationship Id="rId5" Type="http://schemas.openxmlformats.org/officeDocument/2006/relationships/slide" Target="slide25.xml"/><Relationship Id="rId4" Type="http://schemas.openxmlformats.org/officeDocument/2006/relationships/slide" Target="slide13.xm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51.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3.jpeg"/><Relationship Id="rId1" Type="http://schemas.openxmlformats.org/officeDocument/2006/relationships/slideLayout" Target="../slideLayouts/slideLayout13.xml"/><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13.xml"/><Relationship Id="rId5" Type="http://schemas.openxmlformats.org/officeDocument/2006/relationships/image" Target="../media/image2.wmf"/><Relationship Id="rId4" Type="http://schemas.openxmlformats.org/officeDocument/2006/relationships/slide" Target="slide1.xml"/></Relationships>
</file>

<file path=ppt/slides/_rels/slide1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3.jpeg"/><Relationship Id="rId1" Type="http://schemas.openxmlformats.org/officeDocument/2006/relationships/slideLayout" Target="../slideLayouts/slideLayout13.x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14.xml"/><Relationship Id="rId6" Type="http://schemas.openxmlformats.org/officeDocument/2006/relationships/image" Target="../media/image2.wmf"/><Relationship Id="rId5" Type="http://schemas.openxmlformats.org/officeDocument/2006/relationships/slide" Target="slide1.xml"/><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2.wmf"/><Relationship Id="rId4" Type="http://schemas.openxmlformats.org/officeDocument/2006/relationships/slide" Target="slide1.xml"/></Relationships>
</file>

<file path=ppt/slides/_rels/slide18.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image" Target="../media/image3.jpeg"/><Relationship Id="rId1" Type="http://schemas.openxmlformats.org/officeDocument/2006/relationships/slideLayout" Target="../slideLayouts/slideLayout15.xml"/><Relationship Id="rId6" Type="http://schemas.openxmlformats.org/officeDocument/2006/relationships/image" Target="../media/image2.wmf"/><Relationship Id="rId5" Type="http://schemas.openxmlformats.org/officeDocument/2006/relationships/slide" Target="slide1.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image" Target="../media/image3.jpeg"/><Relationship Id="rId1" Type="http://schemas.openxmlformats.org/officeDocument/2006/relationships/slideLayout" Target="../slideLayouts/slideLayout15.xml"/><Relationship Id="rId6" Type="http://schemas.openxmlformats.org/officeDocument/2006/relationships/image" Target="../media/image2.wmf"/><Relationship Id="rId5" Type="http://schemas.openxmlformats.org/officeDocument/2006/relationships/slide" Target="slide1.xml"/><Relationship Id="rId4" Type="http://schemas.openxmlformats.org/officeDocument/2006/relationships/image" Target="../media/image6.wmf"/></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3.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2.wmf"/><Relationship Id="rId4" Type="http://schemas.openxmlformats.org/officeDocument/2006/relationships/slide" Target="slide1.xml"/></Relationships>
</file>

<file path=ppt/slides/_rels/slide21.xml.rels><?xml version="1.0" encoding="UTF-8" standalone="yes"?>
<Relationships xmlns="http://schemas.openxmlformats.org/package/2006/relationships"><Relationship Id="rId3" Type="http://schemas.openxmlformats.org/officeDocument/2006/relationships/slide" Target="slide44.xml"/><Relationship Id="rId7" Type="http://schemas.openxmlformats.org/officeDocument/2006/relationships/image" Target="../media/image2.wmf"/><Relationship Id="rId2" Type="http://schemas.openxmlformats.org/officeDocument/2006/relationships/image" Target="../media/image3.jpeg"/><Relationship Id="rId1" Type="http://schemas.openxmlformats.org/officeDocument/2006/relationships/slideLayout" Target="../slideLayouts/slideLayout15.xml"/><Relationship Id="rId6" Type="http://schemas.openxmlformats.org/officeDocument/2006/relationships/slide" Target="slide1.xml"/><Relationship Id="rId5" Type="http://schemas.openxmlformats.org/officeDocument/2006/relationships/image" Target="../media/image8.wmf"/><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slide" Target="slide44.xml"/><Relationship Id="rId7" Type="http://schemas.openxmlformats.org/officeDocument/2006/relationships/image" Target="../media/image2.wmf"/><Relationship Id="rId2" Type="http://schemas.openxmlformats.org/officeDocument/2006/relationships/image" Target="../media/image3.jpeg"/><Relationship Id="rId1" Type="http://schemas.openxmlformats.org/officeDocument/2006/relationships/slideLayout" Target="../slideLayouts/slideLayout4.xml"/><Relationship Id="rId6" Type="http://schemas.openxmlformats.org/officeDocument/2006/relationships/slide" Target="slide1.xml"/><Relationship Id="rId5" Type="http://schemas.openxmlformats.org/officeDocument/2006/relationships/image" Target="../media/image8.wmf"/><Relationship Id="rId4" Type="http://schemas.openxmlformats.org/officeDocument/2006/relationships/oleObject" Target="../embeddings/oleObject2.bin"/></Relationships>
</file>

<file path=ppt/slides/_rels/slide23.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oleObject" Target="../embeddings/oleObject4.bin"/><Relationship Id="rId7" Type="http://schemas.openxmlformats.org/officeDocument/2006/relationships/slide" Target="slide1.xml"/><Relationship Id="rId2" Type="http://schemas.openxmlformats.org/officeDocument/2006/relationships/slide" Target="slide44.xml"/><Relationship Id="rId1" Type="http://schemas.openxmlformats.org/officeDocument/2006/relationships/slideLayout" Target="../slideLayouts/slideLayout4.xml"/><Relationship Id="rId6" Type="http://schemas.openxmlformats.org/officeDocument/2006/relationships/slide" Target="slide52.xml"/><Relationship Id="rId5" Type="http://schemas.openxmlformats.org/officeDocument/2006/relationships/slide" Target="slide37.xml"/><Relationship Id="rId4" Type="http://schemas.openxmlformats.org/officeDocument/2006/relationships/image" Target="../media/image8.wmf"/></Relationships>
</file>

<file path=ppt/slides/_rels/slide24.xml.rels><?xml version="1.0" encoding="UTF-8" standalone="yes"?>
<Relationships xmlns="http://schemas.openxmlformats.org/package/2006/relationships"><Relationship Id="rId8" Type="http://schemas.openxmlformats.org/officeDocument/2006/relationships/slide" Target="slide43.xml"/><Relationship Id="rId3" Type="http://schemas.openxmlformats.org/officeDocument/2006/relationships/image" Target="../media/image8.wmf"/><Relationship Id="rId7" Type="http://schemas.openxmlformats.org/officeDocument/2006/relationships/image" Target="../media/image2.wmf"/><Relationship Id="rId2" Type="http://schemas.openxmlformats.org/officeDocument/2006/relationships/oleObject" Target="../embeddings/oleObject5.bin"/><Relationship Id="rId1" Type="http://schemas.openxmlformats.org/officeDocument/2006/relationships/slideLayout" Target="../slideLayouts/slideLayout14.xml"/><Relationship Id="rId6" Type="http://schemas.openxmlformats.org/officeDocument/2006/relationships/slide" Target="slide1.xml"/><Relationship Id="rId5" Type="http://schemas.openxmlformats.org/officeDocument/2006/relationships/image" Target="../media/image3.jpeg"/><Relationship Id="rId4" Type="http://schemas.openxmlformats.org/officeDocument/2006/relationships/oleObject" Target="../embeddings/oleObject6.bin"/></Relationships>
</file>

<file path=ppt/slides/_rels/slide25.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slide" Target="slide38.xml"/><Relationship Id="rId7" Type="http://schemas.openxmlformats.org/officeDocument/2006/relationships/slide" Target="slide1.xml"/><Relationship Id="rId2" Type="http://schemas.openxmlformats.org/officeDocument/2006/relationships/slide" Target="slide44.xml"/><Relationship Id="rId1" Type="http://schemas.openxmlformats.org/officeDocument/2006/relationships/slideLayout" Target="../slideLayouts/slideLayout4.xml"/><Relationship Id="rId6" Type="http://schemas.openxmlformats.org/officeDocument/2006/relationships/image" Target="../media/image8.wmf"/><Relationship Id="rId5" Type="http://schemas.openxmlformats.org/officeDocument/2006/relationships/oleObject" Target="../embeddings/oleObject7.bin"/><Relationship Id="rId4" Type="http://schemas.openxmlformats.org/officeDocument/2006/relationships/slide" Target="slide53.xml"/></Relationships>
</file>

<file path=ppt/slides/_rels/slide26.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slide" Target="slide54.xml"/><Relationship Id="rId7" Type="http://schemas.openxmlformats.org/officeDocument/2006/relationships/slide" Target="slide1.xml"/><Relationship Id="rId2" Type="http://schemas.openxmlformats.org/officeDocument/2006/relationships/slide" Target="slide44.xml"/><Relationship Id="rId1" Type="http://schemas.openxmlformats.org/officeDocument/2006/relationships/slideLayout" Target="../slideLayouts/slideLayout4.xml"/><Relationship Id="rId6" Type="http://schemas.openxmlformats.org/officeDocument/2006/relationships/image" Target="../media/image8.wmf"/><Relationship Id="rId5" Type="http://schemas.openxmlformats.org/officeDocument/2006/relationships/oleObject" Target="../embeddings/oleObject8.bin"/><Relationship Id="rId4" Type="http://schemas.openxmlformats.org/officeDocument/2006/relationships/slide" Target="slide39.xml"/></Relationships>
</file>

<file path=ppt/slides/_rels/slide2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39.xml"/><Relationship Id="rId1" Type="http://schemas.openxmlformats.org/officeDocument/2006/relationships/slideLayout" Target="../slideLayouts/slideLayout15.xml"/><Relationship Id="rId5" Type="http://schemas.openxmlformats.org/officeDocument/2006/relationships/image" Target="../media/image3.jpeg"/><Relationship Id="rId4" Type="http://schemas.openxmlformats.org/officeDocument/2006/relationships/image" Target="../media/image2.wmf"/></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2.wmf"/><Relationship Id="rId2" Type="http://schemas.openxmlformats.org/officeDocument/2006/relationships/slide" Target="slide39.xml"/><Relationship Id="rId1" Type="http://schemas.openxmlformats.org/officeDocument/2006/relationships/slideLayout" Target="../slideLayouts/slideLayout15.xml"/><Relationship Id="rId6" Type="http://schemas.openxmlformats.org/officeDocument/2006/relationships/slide" Target="slide1.xml"/><Relationship Id="rId5" Type="http://schemas.openxmlformats.org/officeDocument/2006/relationships/slide" Target="slide55.xml"/><Relationship Id="rId4" Type="http://schemas.openxmlformats.org/officeDocument/2006/relationships/slide" Target="slide41.xml"/></Relationships>
</file>

<file path=ppt/slides/_rels/slide29.x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2.wmf"/><Relationship Id="rId2" Type="http://schemas.openxmlformats.org/officeDocument/2006/relationships/slide" Target="slide39.xml"/><Relationship Id="rId1" Type="http://schemas.openxmlformats.org/officeDocument/2006/relationships/slideLayout" Target="../slideLayouts/slideLayout15.xml"/><Relationship Id="rId6" Type="http://schemas.openxmlformats.org/officeDocument/2006/relationships/slide" Target="slide1.xml"/><Relationship Id="rId5" Type="http://schemas.openxmlformats.org/officeDocument/2006/relationships/slide" Target="slide56.xml"/><Relationship Id="rId4" Type="http://schemas.openxmlformats.org/officeDocument/2006/relationships/slide" Target="slide41.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42.xml"/><Relationship Id="rId2" Type="http://schemas.openxmlformats.org/officeDocument/2006/relationships/image" Target="../media/image2.wmf"/><Relationship Id="rId1" Type="http://schemas.openxmlformats.org/officeDocument/2006/relationships/slideLayout" Target="../slideLayouts/slideLayout7.xml"/><Relationship Id="rId6" Type="http://schemas.openxmlformats.org/officeDocument/2006/relationships/image" Target="../media/image4.wmf"/><Relationship Id="rId5" Type="http://schemas.openxmlformats.org/officeDocument/2006/relationships/slide" Target="slide47.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image" Target="../media/image6.wmf"/><Relationship Id="rId7" Type="http://schemas.openxmlformats.org/officeDocument/2006/relationships/slide" Target="slide1.xml"/><Relationship Id="rId2" Type="http://schemas.openxmlformats.org/officeDocument/2006/relationships/slide" Target="slide39.xml"/><Relationship Id="rId1" Type="http://schemas.openxmlformats.org/officeDocument/2006/relationships/slideLayout" Target="../slideLayouts/slideLayout4.xml"/><Relationship Id="rId6" Type="http://schemas.openxmlformats.org/officeDocument/2006/relationships/slide" Target="slide57.xml"/><Relationship Id="rId5" Type="http://schemas.openxmlformats.org/officeDocument/2006/relationships/slide" Target="slide41.xml"/><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39.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2.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image" Target="../media/image3.jpeg"/><Relationship Id="rId2" Type="http://schemas.openxmlformats.org/officeDocument/2006/relationships/slide" Target="slide39.xml"/><Relationship Id="rId1" Type="http://schemas.openxmlformats.org/officeDocument/2006/relationships/slideLayout" Target="../slideLayouts/slideLayout4.xml"/><Relationship Id="rId6" Type="http://schemas.openxmlformats.org/officeDocument/2006/relationships/image" Target="../media/image2.wmf"/><Relationship Id="rId5" Type="http://schemas.openxmlformats.org/officeDocument/2006/relationships/slide" Target="slide1.xml"/><Relationship Id="rId4" Type="http://schemas.openxmlformats.org/officeDocument/2006/relationships/image" Target="../media/image9.wmf"/></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slide" Target="slide45.xml"/><Relationship Id="rId7" Type="http://schemas.openxmlformats.org/officeDocument/2006/relationships/slide" Target="slide46.xml"/><Relationship Id="rId12" Type="http://schemas.openxmlformats.org/officeDocument/2006/relationships/image" Target="../media/image2.wmf"/><Relationship Id="rId2" Type="http://schemas.openxmlformats.org/officeDocument/2006/relationships/slide" Target="slide44.xml"/><Relationship Id="rId1" Type="http://schemas.openxmlformats.org/officeDocument/2006/relationships/slideLayout" Target="../slideLayouts/slideLayout4.xml"/><Relationship Id="rId6" Type="http://schemas.openxmlformats.org/officeDocument/2006/relationships/slide" Target="slide39.xml"/><Relationship Id="rId11" Type="http://schemas.openxmlformats.org/officeDocument/2006/relationships/slide" Target="slide1.xml"/><Relationship Id="rId5" Type="http://schemas.openxmlformats.org/officeDocument/2006/relationships/image" Target="../media/image10.wmf"/><Relationship Id="rId10" Type="http://schemas.openxmlformats.org/officeDocument/2006/relationships/image" Target="../media/image3.jpeg"/><Relationship Id="rId4" Type="http://schemas.openxmlformats.org/officeDocument/2006/relationships/oleObject" Target="../embeddings/oleObject10.bin"/><Relationship Id="rId9" Type="http://schemas.openxmlformats.org/officeDocument/2006/relationships/image" Target="../media/image11.wmf"/></Relationships>
</file>

<file path=ppt/slides/_rels/slide34.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slide" Target="slide40.xml"/><Relationship Id="rId7" Type="http://schemas.openxmlformats.org/officeDocument/2006/relationships/slide" Target="slide1.xml"/><Relationship Id="rId2" Type="http://schemas.openxmlformats.org/officeDocument/2006/relationships/slide" Target="slide39.xml"/><Relationship Id="rId1" Type="http://schemas.openxmlformats.org/officeDocument/2006/relationships/slideLayout" Target="../slideLayouts/slideLayout4.xml"/><Relationship Id="rId6" Type="http://schemas.openxmlformats.org/officeDocument/2006/relationships/slide" Target="slide58.xml"/><Relationship Id="rId5" Type="http://schemas.openxmlformats.org/officeDocument/2006/relationships/image" Target="../media/image5.png"/><Relationship Id="rId4" Type="http://schemas.openxmlformats.org/officeDocument/2006/relationships/image" Target="../media/image6.wmf"/></Relationships>
</file>

<file path=ppt/slides/_rels/slide3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6.wmf"/><Relationship Id="rId7" Type="http://schemas.openxmlformats.org/officeDocument/2006/relationships/slide" Target="slide59.xml"/><Relationship Id="rId2" Type="http://schemas.openxmlformats.org/officeDocument/2006/relationships/slide" Target="slide39.xml"/><Relationship Id="rId1" Type="http://schemas.openxmlformats.org/officeDocument/2006/relationships/slideLayout" Target="../slideLayouts/slideLayout14.xml"/><Relationship Id="rId6" Type="http://schemas.openxmlformats.org/officeDocument/2006/relationships/image" Target="../media/image2.wmf"/><Relationship Id="rId5" Type="http://schemas.openxmlformats.org/officeDocument/2006/relationships/slide" Target="slide1.xml"/><Relationship Id="rId4" Type="http://schemas.openxmlformats.org/officeDocument/2006/relationships/image" Target="../media/image5.png"/></Relationships>
</file>

<file path=ppt/slides/_rels/slide3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hyperlink" Target="http://nlvm.usu.edu/en/nav/frames_asid_153_g_4_t_1.html?open=instructions" TargetMode="Externa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image" Target="../media/image12.wmf"/><Relationship Id="rId1" Type="http://schemas.openxmlformats.org/officeDocument/2006/relationships/slideLayout" Target="../slideLayouts/slideLayout2.xml"/><Relationship Id="rId5" Type="http://schemas.openxmlformats.org/officeDocument/2006/relationships/oleObject" Target="../embeddings/oleObject13.bin"/><Relationship Id="rId4" Type="http://schemas.openxmlformats.org/officeDocument/2006/relationships/image" Target="../media/image8.wmf"/></Relationships>
</file>

<file path=ppt/slides/_rels/slide3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image" Target="../media/image5.png"/><Relationship Id="rId1" Type="http://schemas.openxmlformats.org/officeDocument/2006/relationships/slideLayout" Target="../slideLayouts/slideLayout12.xml"/><Relationship Id="rId5" Type="http://schemas.openxmlformats.org/officeDocument/2006/relationships/image" Target="../media/image6.wmf"/><Relationship Id="rId4" Type="http://schemas.openxmlformats.org/officeDocument/2006/relationships/image" Target="../media/image2.wmf"/></Relationships>
</file>

<file path=ppt/slides/_rels/slide40.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image" Target="../media/image12.wmf"/><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oleObject" Target="../embeddings/oleObject14.bin"/><Relationship Id="rId4" Type="http://schemas.openxmlformats.org/officeDocument/2006/relationships/slide" Target="slide44.xml"/></Relationships>
</file>

<file path=ppt/slides/_rels/slide41.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slide" Target="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image" Target="../media/image12.wmf"/><Relationship Id="rId1" Type="http://schemas.openxmlformats.org/officeDocument/2006/relationships/slideLayout" Target="../slideLayouts/slideLayout13.xml"/><Relationship Id="rId4" Type="http://schemas.openxmlformats.org/officeDocument/2006/relationships/image" Target="../media/image13.wmf"/></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image" Target="../media/image12.wmf"/><Relationship Id="rId1" Type="http://schemas.openxmlformats.org/officeDocument/2006/relationships/slideLayout" Target="../slideLayouts/slideLayout13.xml"/><Relationship Id="rId4" Type="http://schemas.openxmlformats.org/officeDocument/2006/relationships/image" Target="../media/image14.wmf"/></Relationships>
</file>

<file path=ppt/slides/_rels/slide4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2.wmf"/><Relationship Id="rId4" Type="http://schemas.openxmlformats.org/officeDocument/2006/relationships/slide" Target="slide3.xml"/></Relationships>
</file>

<file path=ppt/slides/_rels/slide48.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4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5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52.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53.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54.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55.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56.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57.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58.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5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9.xml"/><Relationship Id="rId1" Type="http://schemas.openxmlformats.org/officeDocument/2006/relationships/slideLayout" Target="../slideLayouts/slideLayout4.xml"/><Relationship Id="rId6" Type="http://schemas.openxmlformats.org/officeDocument/2006/relationships/image" Target="../media/image3.jpeg"/><Relationship Id="rId5" Type="http://schemas.openxmlformats.org/officeDocument/2006/relationships/slide" Target="slide36.xml"/><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49.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50.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9D845DD4-4C5C-6CEF-BABF-92914B0ADD3A}"/>
              </a:ext>
            </a:extLst>
          </p:cNvPr>
          <p:cNvSpPr>
            <a:spLocks noGrp="1" noChangeArrowheads="1"/>
          </p:cNvSpPr>
          <p:nvPr>
            <p:ph type="title"/>
          </p:nvPr>
        </p:nvSpPr>
        <p:spPr/>
        <p:txBody>
          <a:bodyPr/>
          <a:lstStyle/>
          <a:p>
            <a:r>
              <a:rPr lang="en-US" altLang="en-US" sz="6000" b="1">
                <a:latin typeface="Cooper Black" panose="0208090404030B020404" pitchFamily="18" charset="0"/>
              </a:rPr>
              <a:t>Start Screen</a:t>
            </a:r>
          </a:p>
        </p:txBody>
      </p:sp>
      <p:sp>
        <p:nvSpPr>
          <p:cNvPr id="112643" name="Rectangle 3">
            <a:extLst>
              <a:ext uri="{FF2B5EF4-FFF2-40B4-BE49-F238E27FC236}">
                <a16:creationId xmlns:a16="http://schemas.microsoft.com/office/drawing/2014/main" id="{0E6F5F8A-827E-9150-B8F2-973149E4AB10}"/>
              </a:ext>
            </a:extLst>
          </p:cNvPr>
          <p:cNvSpPr>
            <a:spLocks noGrp="1" noChangeArrowheads="1"/>
          </p:cNvSpPr>
          <p:nvPr>
            <p:ph type="body" sz="half" idx="1"/>
          </p:nvPr>
        </p:nvSpPr>
        <p:spPr>
          <a:xfrm>
            <a:off x="457200" y="1600200"/>
            <a:ext cx="6858000" cy="1524000"/>
          </a:xfrm>
        </p:spPr>
        <p:txBody>
          <a:bodyPr/>
          <a:lstStyle/>
          <a:p>
            <a:pPr>
              <a:buFontTx/>
              <a:buNone/>
            </a:pPr>
            <a:r>
              <a:rPr lang="en-US" altLang="en-US" sz="2800">
                <a:latin typeface="Cooper Black" panose="0208090404030B020404" pitchFamily="18" charset="0"/>
              </a:rPr>
              <a:t>	</a:t>
            </a:r>
            <a:r>
              <a:rPr lang="en-US" altLang="en-US">
                <a:latin typeface="Cooper Black" panose="0208090404030B020404" pitchFamily="18" charset="0"/>
              </a:rPr>
              <a:t>If this is your first time using this program, click the first place ribbon.</a:t>
            </a:r>
          </a:p>
        </p:txBody>
      </p:sp>
      <p:pic>
        <p:nvPicPr>
          <p:cNvPr id="112644" name="Picture 4">
            <a:hlinkClick r:id="" action="ppaction://hlinkshowjump?jump=nextslide"/>
            <a:extLst>
              <a:ext uri="{FF2B5EF4-FFF2-40B4-BE49-F238E27FC236}">
                <a16:creationId xmlns:a16="http://schemas.microsoft.com/office/drawing/2014/main" id="{BF7DF67F-C77E-DC81-836F-EDF76A7FE7AE}"/>
              </a:ext>
            </a:extLst>
          </p:cNvPr>
          <p:cNvPicPr>
            <a:picLocks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7394575" y="1371600"/>
            <a:ext cx="1139825" cy="1820863"/>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2646" name="Picture 6">
            <a:hlinkClick r:id="" action="ppaction://hlinkshowjump?jump=firstslide"/>
            <a:extLst>
              <a:ext uri="{FF2B5EF4-FFF2-40B4-BE49-F238E27FC236}">
                <a16:creationId xmlns:a16="http://schemas.microsoft.com/office/drawing/2014/main" id="{EC5CAB79-4A51-CFD7-30F6-E3FB856FA88B}"/>
              </a:ext>
            </a:extLst>
          </p:cNvPr>
          <p:cNvPicPr>
            <a:picLocks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2743200" y="4572000"/>
            <a:ext cx="457200" cy="4572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648" name="Rectangle 8">
            <a:extLst>
              <a:ext uri="{FF2B5EF4-FFF2-40B4-BE49-F238E27FC236}">
                <a16:creationId xmlns:a16="http://schemas.microsoft.com/office/drawing/2014/main" id="{553CBCAE-6054-7D8E-C76D-51E995C91B6A}"/>
              </a:ext>
            </a:extLst>
          </p:cNvPr>
          <p:cNvSpPr>
            <a:spLocks noChangeArrowheads="1"/>
          </p:cNvSpPr>
          <p:nvPr/>
        </p:nvSpPr>
        <p:spPr bwMode="auto">
          <a:xfrm>
            <a:off x="819150" y="3228975"/>
            <a:ext cx="634365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altLang="en-US" sz="2800"/>
              <a:t>Otherwise, click a box below to go to a certain part of the investigation.  If you choose the wrong one, click on the house icon       to go back to this page.</a:t>
            </a:r>
          </a:p>
        </p:txBody>
      </p:sp>
      <p:sp>
        <p:nvSpPr>
          <p:cNvPr id="112649" name="Text Box 9">
            <a:hlinkClick r:id="rId4" action="ppaction://hlinksldjump"/>
            <a:extLst>
              <a:ext uri="{FF2B5EF4-FFF2-40B4-BE49-F238E27FC236}">
                <a16:creationId xmlns:a16="http://schemas.microsoft.com/office/drawing/2014/main" id="{BE51E91D-7895-A3B1-3275-48AC3E61D316}"/>
              </a:ext>
            </a:extLst>
          </p:cNvPr>
          <p:cNvSpPr txBox="1">
            <a:spLocks noChangeArrowheads="1"/>
          </p:cNvSpPr>
          <p:nvPr/>
        </p:nvSpPr>
        <p:spPr bwMode="auto">
          <a:xfrm>
            <a:off x="1066800" y="5410200"/>
            <a:ext cx="144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Go to part 2</a:t>
            </a:r>
          </a:p>
        </p:txBody>
      </p:sp>
      <p:sp>
        <p:nvSpPr>
          <p:cNvPr id="112650" name="Text Box 10">
            <a:hlinkClick r:id="rId5" action="ppaction://hlinksldjump"/>
            <a:extLst>
              <a:ext uri="{FF2B5EF4-FFF2-40B4-BE49-F238E27FC236}">
                <a16:creationId xmlns:a16="http://schemas.microsoft.com/office/drawing/2014/main" id="{93CD89DF-A128-92F7-D2CB-685FC4C62AC0}"/>
              </a:ext>
            </a:extLst>
          </p:cNvPr>
          <p:cNvSpPr txBox="1">
            <a:spLocks noChangeArrowheads="1"/>
          </p:cNvSpPr>
          <p:nvPr/>
        </p:nvSpPr>
        <p:spPr bwMode="auto">
          <a:xfrm>
            <a:off x="3429000" y="5410200"/>
            <a:ext cx="144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Go to part 3</a:t>
            </a:r>
          </a:p>
        </p:txBody>
      </p:sp>
      <p:sp>
        <p:nvSpPr>
          <p:cNvPr id="112651" name="Text Box 11">
            <a:hlinkClick r:id="rId6" action="ppaction://hlinksldjump"/>
            <a:extLst>
              <a:ext uri="{FF2B5EF4-FFF2-40B4-BE49-F238E27FC236}">
                <a16:creationId xmlns:a16="http://schemas.microsoft.com/office/drawing/2014/main" id="{5A093EE3-86E3-DD7A-38C9-1D1B87EF11FB}"/>
              </a:ext>
            </a:extLst>
          </p:cNvPr>
          <p:cNvSpPr txBox="1">
            <a:spLocks noChangeArrowheads="1"/>
          </p:cNvSpPr>
          <p:nvPr/>
        </p:nvSpPr>
        <p:spPr bwMode="auto">
          <a:xfrm>
            <a:off x="5715000" y="5410200"/>
            <a:ext cx="144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Go to part 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afterEffect">
                                  <p:stCondLst>
                                    <p:cond delay="0"/>
                                  </p:stCondLst>
                                  <p:childTnLst>
                                    <p:set>
                                      <p:cBhvr>
                                        <p:cTn id="6" dur="1" fill="hold">
                                          <p:stCondLst>
                                            <p:cond delay="0"/>
                                          </p:stCondLst>
                                        </p:cTn>
                                        <p:tgtEl>
                                          <p:spTgt spid="112642"/>
                                        </p:tgtEl>
                                        <p:attrNameLst>
                                          <p:attrName>style.visibility</p:attrName>
                                        </p:attrNameLst>
                                      </p:cBhvr>
                                      <p:to>
                                        <p:strVal val="visible"/>
                                      </p:to>
                                    </p:set>
                                    <p:animEffect transition="in" filter="wipe(down)">
                                      <p:cBhvr>
                                        <p:cTn id="7" dur="580">
                                          <p:stCondLst>
                                            <p:cond delay="0"/>
                                          </p:stCondLst>
                                        </p:cTn>
                                        <p:tgtEl>
                                          <p:spTgt spid="112642"/>
                                        </p:tgtEl>
                                      </p:cBhvr>
                                    </p:animEffect>
                                    <p:anim calcmode="lin" valueType="num">
                                      <p:cBhvr>
                                        <p:cTn id="8" dur="1822" tmFilter="0,0; 0.14,0.36; 0.43,0.73; 0.71,0.91; 1.0,1.0">
                                          <p:stCondLst>
                                            <p:cond delay="0"/>
                                          </p:stCondLst>
                                        </p:cTn>
                                        <p:tgtEl>
                                          <p:spTgt spid="11264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264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264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264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2642"/>
                                        </p:tgtEl>
                                        <p:attrNameLst>
                                          <p:attrName>ppt_y</p:attrName>
                                        </p:attrNameLst>
                                      </p:cBhvr>
                                      <p:tavLst>
                                        <p:tav tm="0" fmla="#ppt_y-sin(pi*$)/81">
                                          <p:val>
                                            <p:fltVal val="0"/>
                                          </p:val>
                                        </p:tav>
                                        <p:tav tm="100000">
                                          <p:val>
                                            <p:fltVal val="1"/>
                                          </p:val>
                                        </p:tav>
                                      </p:tavLst>
                                    </p:anim>
                                    <p:animScale>
                                      <p:cBhvr>
                                        <p:cTn id="13" dur="26">
                                          <p:stCondLst>
                                            <p:cond delay="650"/>
                                          </p:stCondLst>
                                        </p:cTn>
                                        <p:tgtEl>
                                          <p:spTgt spid="112642"/>
                                        </p:tgtEl>
                                      </p:cBhvr>
                                      <p:to x="100000" y="60000"/>
                                    </p:animScale>
                                    <p:animScale>
                                      <p:cBhvr>
                                        <p:cTn id="14" dur="166" decel="50000">
                                          <p:stCondLst>
                                            <p:cond delay="676"/>
                                          </p:stCondLst>
                                        </p:cTn>
                                        <p:tgtEl>
                                          <p:spTgt spid="112642"/>
                                        </p:tgtEl>
                                      </p:cBhvr>
                                      <p:to x="100000" y="100000"/>
                                    </p:animScale>
                                    <p:animScale>
                                      <p:cBhvr>
                                        <p:cTn id="15" dur="26">
                                          <p:stCondLst>
                                            <p:cond delay="1312"/>
                                          </p:stCondLst>
                                        </p:cTn>
                                        <p:tgtEl>
                                          <p:spTgt spid="112642"/>
                                        </p:tgtEl>
                                      </p:cBhvr>
                                      <p:to x="100000" y="80000"/>
                                    </p:animScale>
                                    <p:animScale>
                                      <p:cBhvr>
                                        <p:cTn id="16" dur="166" decel="50000">
                                          <p:stCondLst>
                                            <p:cond delay="1338"/>
                                          </p:stCondLst>
                                        </p:cTn>
                                        <p:tgtEl>
                                          <p:spTgt spid="112642"/>
                                        </p:tgtEl>
                                      </p:cBhvr>
                                      <p:to x="100000" y="100000"/>
                                    </p:animScale>
                                    <p:animScale>
                                      <p:cBhvr>
                                        <p:cTn id="17" dur="26">
                                          <p:stCondLst>
                                            <p:cond delay="1642"/>
                                          </p:stCondLst>
                                        </p:cTn>
                                        <p:tgtEl>
                                          <p:spTgt spid="112642"/>
                                        </p:tgtEl>
                                      </p:cBhvr>
                                      <p:to x="100000" y="90000"/>
                                    </p:animScale>
                                    <p:animScale>
                                      <p:cBhvr>
                                        <p:cTn id="18" dur="166" decel="50000">
                                          <p:stCondLst>
                                            <p:cond delay="1668"/>
                                          </p:stCondLst>
                                        </p:cTn>
                                        <p:tgtEl>
                                          <p:spTgt spid="112642"/>
                                        </p:tgtEl>
                                      </p:cBhvr>
                                      <p:to x="100000" y="100000"/>
                                    </p:animScale>
                                    <p:animScale>
                                      <p:cBhvr>
                                        <p:cTn id="19" dur="26">
                                          <p:stCondLst>
                                            <p:cond delay="1808"/>
                                          </p:stCondLst>
                                        </p:cTn>
                                        <p:tgtEl>
                                          <p:spTgt spid="112642"/>
                                        </p:tgtEl>
                                      </p:cBhvr>
                                      <p:to x="100000" y="95000"/>
                                    </p:animScale>
                                    <p:animScale>
                                      <p:cBhvr>
                                        <p:cTn id="20" dur="166" decel="50000">
                                          <p:stCondLst>
                                            <p:cond delay="1834"/>
                                          </p:stCondLst>
                                        </p:cTn>
                                        <p:tgtEl>
                                          <p:spTgt spid="112642"/>
                                        </p:tgtEl>
                                      </p:cBhvr>
                                      <p:to x="100000" y="100000"/>
                                    </p:animScale>
                                  </p:childTnLst>
                                </p:cTn>
                              </p:par>
                            </p:childTnLst>
                          </p:cTn>
                        </p:par>
                        <p:par>
                          <p:cTn id="21" fill="hold" nodeType="afterGroup">
                            <p:stCondLst>
                              <p:cond delay="2000"/>
                            </p:stCondLst>
                            <p:childTnLst>
                              <p:par>
                                <p:cTn id="22" presetID="23" presetClass="entr" presetSubtype="16" fill="hold" nodeType="afterEffect">
                                  <p:stCondLst>
                                    <p:cond delay="0"/>
                                  </p:stCondLst>
                                  <p:childTnLst>
                                    <p:set>
                                      <p:cBhvr>
                                        <p:cTn id="23" dur="1" fill="hold">
                                          <p:stCondLst>
                                            <p:cond delay="0"/>
                                          </p:stCondLst>
                                        </p:cTn>
                                        <p:tgtEl>
                                          <p:spTgt spid="112643">
                                            <p:txEl>
                                              <p:pRg st="0" end="0"/>
                                            </p:txEl>
                                          </p:spTgt>
                                        </p:tgtEl>
                                        <p:attrNameLst>
                                          <p:attrName>style.visibility</p:attrName>
                                        </p:attrNameLst>
                                      </p:cBhvr>
                                      <p:to>
                                        <p:strVal val="visible"/>
                                      </p:to>
                                    </p:set>
                                    <p:anim calcmode="lin" valueType="num">
                                      <p:cBhvr>
                                        <p:cTn id="24" dur="500" fill="hold"/>
                                        <p:tgtEl>
                                          <p:spTgt spid="112643">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112643">
                                            <p:txEl>
                                              <p:pRg st="0" end="0"/>
                                            </p:txEl>
                                          </p:spTgt>
                                        </p:tgtEl>
                                        <p:attrNameLst>
                                          <p:attrName>ppt_h</p:attrName>
                                        </p:attrNameLst>
                                      </p:cBhvr>
                                      <p:tavLst>
                                        <p:tav tm="0">
                                          <p:val>
                                            <p:fltVal val="0"/>
                                          </p:val>
                                        </p:tav>
                                        <p:tav tm="100000">
                                          <p:val>
                                            <p:strVal val="#ppt_h"/>
                                          </p:val>
                                        </p:tav>
                                      </p:tavLst>
                                    </p:anim>
                                  </p:childTnLst>
                                </p:cTn>
                              </p:par>
                              <p:par>
                                <p:cTn id="26" presetID="23" presetClass="entr" presetSubtype="16" fill="hold" nodeType="withEffect">
                                  <p:stCondLst>
                                    <p:cond delay="0"/>
                                  </p:stCondLst>
                                  <p:childTnLst>
                                    <p:set>
                                      <p:cBhvr>
                                        <p:cTn id="27" dur="1" fill="hold">
                                          <p:stCondLst>
                                            <p:cond delay="0"/>
                                          </p:stCondLst>
                                        </p:cTn>
                                        <p:tgtEl>
                                          <p:spTgt spid="112644"/>
                                        </p:tgtEl>
                                        <p:attrNameLst>
                                          <p:attrName>style.visibility</p:attrName>
                                        </p:attrNameLst>
                                      </p:cBhvr>
                                      <p:to>
                                        <p:strVal val="visible"/>
                                      </p:to>
                                    </p:set>
                                    <p:anim calcmode="lin" valueType="num">
                                      <p:cBhvr>
                                        <p:cTn id="28" dur="500" fill="hold"/>
                                        <p:tgtEl>
                                          <p:spTgt spid="112644"/>
                                        </p:tgtEl>
                                        <p:attrNameLst>
                                          <p:attrName>ppt_w</p:attrName>
                                        </p:attrNameLst>
                                      </p:cBhvr>
                                      <p:tavLst>
                                        <p:tav tm="0">
                                          <p:val>
                                            <p:fltVal val="0"/>
                                          </p:val>
                                        </p:tav>
                                        <p:tav tm="100000">
                                          <p:val>
                                            <p:strVal val="#ppt_w"/>
                                          </p:val>
                                        </p:tav>
                                      </p:tavLst>
                                    </p:anim>
                                    <p:anim calcmode="lin" valueType="num">
                                      <p:cBhvr>
                                        <p:cTn id="29" dur="500" fill="hold"/>
                                        <p:tgtEl>
                                          <p:spTgt spid="112644"/>
                                        </p:tgtEl>
                                        <p:attrNameLst>
                                          <p:attrName>ppt_h</p:attrName>
                                        </p:attrNameLst>
                                      </p:cBhvr>
                                      <p:tavLst>
                                        <p:tav tm="0">
                                          <p:val>
                                            <p:fltVal val="0"/>
                                          </p:val>
                                        </p:tav>
                                        <p:tav tm="100000">
                                          <p:val>
                                            <p:strVal val="#ppt_h"/>
                                          </p:val>
                                        </p:tav>
                                      </p:tavLst>
                                    </p:anim>
                                  </p:childTnLst>
                                </p:cTn>
                              </p:par>
                            </p:childTnLst>
                          </p:cTn>
                        </p:par>
                        <p:par>
                          <p:cTn id="30" fill="hold" nodeType="afterGroup">
                            <p:stCondLst>
                              <p:cond delay="2500"/>
                            </p:stCondLst>
                            <p:childTnLst>
                              <p:par>
                                <p:cTn id="31" presetID="23" presetClass="entr" presetSubtype="16" fill="hold" nodeType="afterEffect">
                                  <p:stCondLst>
                                    <p:cond delay="1000"/>
                                  </p:stCondLst>
                                  <p:childTnLst>
                                    <p:set>
                                      <p:cBhvr>
                                        <p:cTn id="32" dur="1" fill="hold">
                                          <p:stCondLst>
                                            <p:cond delay="0"/>
                                          </p:stCondLst>
                                        </p:cTn>
                                        <p:tgtEl>
                                          <p:spTgt spid="112648"/>
                                        </p:tgtEl>
                                        <p:attrNameLst>
                                          <p:attrName>style.visibility</p:attrName>
                                        </p:attrNameLst>
                                      </p:cBhvr>
                                      <p:to>
                                        <p:strVal val="visible"/>
                                      </p:to>
                                    </p:set>
                                    <p:anim calcmode="lin" valueType="num">
                                      <p:cBhvr>
                                        <p:cTn id="33" dur="500" fill="hold"/>
                                        <p:tgtEl>
                                          <p:spTgt spid="112648"/>
                                        </p:tgtEl>
                                        <p:attrNameLst>
                                          <p:attrName>ppt_w</p:attrName>
                                        </p:attrNameLst>
                                      </p:cBhvr>
                                      <p:tavLst>
                                        <p:tav tm="0">
                                          <p:val>
                                            <p:fltVal val="0"/>
                                          </p:val>
                                        </p:tav>
                                        <p:tav tm="100000">
                                          <p:val>
                                            <p:strVal val="#ppt_w"/>
                                          </p:val>
                                        </p:tav>
                                      </p:tavLst>
                                    </p:anim>
                                    <p:anim calcmode="lin" valueType="num">
                                      <p:cBhvr>
                                        <p:cTn id="34" dur="500" fill="hold"/>
                                        <p:tgtEl>
                                          <p:spTgt spid="112648"/>
                                        </p:tgtEl>
                                        <p:attrNameLst>
                                          <p:attrName>ppt_h</p:attrName>
                                        </p:attrNameLst>
                                      </p:cBhvr>
                                      <p:tavLst>
                                        <p:tav tm="0">
                                          <p:val>
                                            <p:fltVal val="0"/>
                                          </p:val>
                                        </p:tav>
                                        <p:tav tm="100000">
                                          <p:val>
                                            <p:strVal val="#ppt_h"/>
                                          </p:val>
                                        </p:tav>
                                      </p:tavLst>
                                    </p:anim>
                                  </p:childTnLst>
                                </p:cTn>
                              </p:par>
                              <p:par>
                                <p:cTn id="35" presetID="23" presetClass="entr" presetSubtype="16" fill="hold" nodeType="withEffect">
                                  <p:stCondLst>
                                    <p:cond delay="1000"/>
                                  </p:stCondLst>
                                  <p:childTnLst>
                                    <p:set>
                                      <p:cBhvr>
                                        <p:cTn id="36" dur="1" fill="hold">
                                          <p:stCondLst>
                                            <p:cond delay="0"/>
                                          </p:stCondLst>
                                        </p:cTn>
                                        <p:tgtEl>
                                          <p:spTgt spid="112646"/>
                                        </p:tgtEl>
                                        <p:attrNameLst>
                                          <p:attrName>style.visibility</p:attrName>
                                        </p:attrNameLst>
                                      </p:cBhvr>
                                      <p:to>
                                        <p:strVal val="visible"/>
                                      </p:to>
                                    </p:set>
                                    <p:anim calcmode="lin" valueType="num">
                                      <p:cBhvr>
                                        <p:cTn id="37" dur="500" fill="hold"/>
                                        <p:tgtEl>
                                          <p:spTgt spid="112646"/>
                                        </p:tgtEl>
                                        <p:attrNameLst>
                                          <p:attrName>ppt_w</p:attrName>
                                        </p:attrNameLst>
                                      </p:cBhvr>
                                      <p:tavLst>
                                        <p:tav tm="0">
                                          <p:val>
                                            <p:fltVal val="0"/>
                                          </p:val>
                                        </p:tav>
                                        <p:tav tm="100000">
                                          <p:val>
                                            <p:strVal val="#ppt_w"/>
                                          </p:val>
                                        </p:tav>
                                      </p:tavLst>
                                    </p:anim>
                                    <p:anim calcmode="lin" valueType="num">
                                      <p:cBhvr>
                                        <p:cTn id="38" dur="500" fill="hold"/>
                                        <p:tgtEl>
                                          <p:spTgt spid="112646"/>
                                        </p:tgtEl>
                                        <p:attrNameLst>
                                          <p:attrName>ppt_h</p:attrName>
                                        </p:attrNameLst>
                                      </p:cBhvr>
                                      <p:tavLst>
                                        <p:tav tm="0">
                                          <p:val>
                                            <p:fltVal val="0"/>
                                          </p:val>
                                        </p:tav>
                                        <p:tav tm="100000">
                                          <p:val>
                                            <p:strVal val="#ppt_h"/>
                                          </p:val>
                                        </p:tav>
                                      </p:tavLst>
                                    </p:anim>
                                  </p:childTnLst>
                                </p:cTn>
                              </p:par>
                            </p:childTnLst>
                          </p:cTn>
                        </p:par>
                        <p:par>
                          <p:cTn id="39" fill="hold" nodeType="afterGroup">
                            <p:stCondLst>
                              <p:cond delay="4000"/>
                            </p:stCondLst>
                            <p:childTnLst>
                              <p:par>
                                <p:cTn id="40" presetID="30" presetClass="entr" presetSubtype="0" fill="hold" nodeType="afterEffect">
                                  <p:stCondLst>
                                    <p:cond delay="0"/>
                                  </p:stCondLst>
                                  <p:childTnLst>
                                    <p:set>
                                      <p:cBhvr>
                                        <p:cTn id="41" dur="1" fill="hold">
                                          <p:stCondLst>
                                            <p:cond delay="0"/>
                                          </p:stCondLst>
                                        </p:cTn>
                                        <p:tgtEl>
                                          <p:spTgt spid="112649"/>
                                        </p:tgtEl>
                                        <p:attrNameLst>
                                          <p:attrName>style.visibility</p:attrName>
                                        </p:attrNameLst>
                                      </p:cBhvr>
                                      <p:to>
                                        <p:strVal val="visible"/>
                                      </p:to>
                                    </p:set>
                                    <p:animEffect transition="in" filter="fade">
                                      <p:cBhvr>
                                        <p:cTn id="42" dur="800" decel="100000"/>
                                        <p:tgtEl>
                                          <p:spTgt spid="112649"/>
                                        </p:tgtEl>
                                      </p:cBhvr>
                                    </p:animEffect>
                                    <p:anim calcmode="lin" valueType="num">
                                      <p:cBhvr>
                                        <p:cTn id="43" dur="800" decel="100000" fill="hold"/>
                                        <p:tgtEl>
                                          <p:spTgt spid="112649"/>
                                        </p:tgtEl>
                                        <p:attrNameLst>
                                          <p:attrName>style.rotation</p:attrName>
                                        </p:attrNameLst>
                                      </p:cBhvr>
                                      <p:tavLst>
                                        <p:tav tm="0">
                                          <p:val>
                                            <p:fltVal val="-90"/>
                                          </p:val>
                                        </p:tav>
                                        <p:tav tm="100000">
                                          <p:val>
                                            <p:fltVal val="0"/>
                                          </p:val>
                                        </p:tav>
                                      </p:tavLst>
                                    </p:anim>
                                    <p:anim calcmode="lin" valueType="num">
                                      <p:cBhvr>
                                        <p:cTn id="44" dur="800" decel="100000" fill="hold"/>
                                        <p:tgtEl>
                                          <p:spTgt spid="112649"/>
                                        </p:tgtEl>
                                        <p:attrNameLst>
                                          <p:attrName>ppt_x</p:attrName>
                                        </p:attrNameLst>
                                      </p:cBhvr>
                                      <p:tavLst>
                                        <p:tav tm="0">
                                          <p:val>
                                            <p:strVal val="#ppt_x+0.4"/>
                                          </p:val>
                                        </p:tav>
                                        <p:tav tm="100000">
                                          <p:val>
                                            <p:strVal val="#ppt_x-0.05"/>
                                          </p:val>
                                        </p:tav>
                                      </p:tavLst>
                                    </p:anim>
                                    <p:anim calcmode="lin" valueType="num">
                                      <p:cBhvr>
                                        <p:cTn id="45" dur="800" decel="100000" fill="hold"/>
                                        <p:tgtEl>
                                          <p:spTgt spid="112649"/>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112649"/>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112649"/>
                                        </p:tgtEl>
                                        <p:attrNameLst>
                                          <p:attrName>ppt_y</p:attrName>
                                        </p:attrNameLst>
                                      </p:cBhvr>
                                      <p:tavLst>
                                        <p:tav tm="0">
                                          <p:val>
                                            <p:strVal val="#ppt_y+0.1"/>
                                          </p:val>
                                        </p:tav>
                                        <p:tav tm="100000">
                                          <p:val>
                                            <p:strVal val="#ppt_y"/>
                                          </p:val>
                                        </p:tav>
                                      </p:tavLst>
                                    </p:anim>
                                  </p:childTnLst>
                                </p:cTn>
                              </p:par>
                              <p:par>
                                <p:cTn id="48" presetID="30" presetClass="entr" presetSubtype="0" fill="hold" nodeType="withEffect">
                                  <p:stCondLst>
                                    <p:cond delay="0"/>
                                  </p:stCondLst>
                                  <p:childTnLst>
                                    <p:set>
                                      <p:cBhvr>
                                        <p:cTn id="49" dur="1" fill="hold">
                                          <p:stCondLst>
                                            <p:cond delay="0"/>
                                          </p:stCondLst>
                                        </p:cTn>
                                        <p:tgtEl>
                                          <p:spTgt spid="112650"/>
                                        </p:tgtEl>
                                        <p:attrNameLst>
                                          <p:attrName>style.visibility</p:attrName>
                                        </p:attrNameLst>
                                      </p:cBhvr>
                                      <p:to>
                                        <p:strVal val="visible"/>
                                      </p:to>
                                    </p:set>
                                    <p:animEffect transition="in" filter="fade">
                                      <p:cBhvr>
                                        <p:cTn id="50" dur="800" decel="100000"/>
                                        <p:tgtEl>
                                          <p:spTgt spid="112650"/>
                                        </p:tgtEl>
                                      </p:cBhvr>
                                    </p:animEffect>
                                    <p:anim calcmode="lin" valueType="num">
                                      <p:cBhvr>
                                        <p:cTn id="51" dur="800" decel="100000" fill="hold"/>
                                        <p:tgtEl>
                                          <p:spTgt spid="112650"/>
                                        </p:tgtEl>
                                        <p:attrNameLst>
                                          <p:attrName>style.rotation</p:attrName>
                                        </p:attrNameLst>
                                      </p:cBhvr>
                                      <p:tavLst>
                                        <p:tav tm="0">
                                          <p:val>
                                            <p:fltVal val="-90"/>
                                          </p:val>
                                        </p:tav>
                                        <p:tav tm="100000">
                                          <p:val>
                                            <p:fltVal val="0"/>
                                          </p:val>
                                        </p:tav>
                                      </p:tavLst>
                                    </p:anim>
                                    <p:anim calcmode="lin" valueType="num">
                                      <p:cBhvr>
                                        <p:cTn id="52" dur="800" decel="100000" fill="hold"/>
                                        <p:tgtEl>
                                          <p:spTgt spid="112650"/>
                                        </p:tgtEl>
                                        <p:attrNameLst>
                                          <p:attrName>ppt_x</p:attrName>
                                        </p:attrNameLst>
                                      </p:cBhvr>
                                      <p:tavLst>
                                        <p:tav tm="0">
                                          <p:val>
                                            <p:strVal val="#ppt_x+0.4"/>
                                          </p:val>
                                        </p:tav>
                                        <p:tav tm="100000">
                                          <p:val>
                                            <p:strVal val="#ppt_x-0.05"/>
                                          </p:val>
                                        </p:tav>
                                      </p:tavLst>
                                    </p:anim>
                                    <p:anim calcmode="lin" valueType="num">
                                      <p:cBhvr>
                                        <p:cTn id="53" dur="800" decel="100000" fill="hold"/>
                                        <p:tgtEl>
                                          <p:spTgt spid="112650"/>
                                        </p:tgtEl>
                                        <p:attrNameLst>
                                          <p:attrName>ppt_y</p:attrName>
                                        </p:attrNameLst>
                                      </p:cBhvr>
                                      <p:tavLst>
                                        <p:tav tm="0">
                                          <p:val>
                                            <p:strVal val="#ppt_y-0.4"/>
                                          </p:val>
                                        </p:tav>
                                        <p:tav tm="100000">
                                          <p:val>
                                            <p:strVal val="#ppt_y+0.1"/>
                                          </p:val>
                                        </p:tav>
                                      </p:tavLst>
                                    </p:anim>
                                    <p:anim calcmode="lin" valueType="num">
                                      <p:cBhvr>
                                        <p:cTn id="54" dur="200" accel="100000" fill="hold">
                                          <p:stCondLst>
                                            <p:cond delay="800"/>
                                          </p:stCondLst>
                                        </p:cTn>
                                        <p:tgtEl>
                                          <p:spTgt spid="112650"/>
                                        </p:tgtEl>
                                        <p:attrNameLst>
                                          <p:attrName>ppt_x</p:attrName>
                                        </p:attrNameLst>
                                      </p:cBhvr>
                                      <p:tavLst>
                                        <p:tav tm="0">
                                          <p:val>
                                            <p:strVal val="#ppt_x-0.05"/>
                                          </p:val>
                                        </p:tav>
                                        <p:tav tm="100000">
                                          <p:val>
                                            <p:strVal val="#ppt_x"/>
                                          </p:val>
                                        </p:tav>
                                      </p:tavLst>
                                    </p:anim>
                                    <p:anim calcmode="lin" valueType="num">
                                      <p:cBhvr>
                                        <p:cTn id="55" dur="200" accel="100000" fill="hold">
                                          <p:stCondLst>
                                            <p:cond delay="800"/>
                                          </p:stCondLst>
                                        </p:cTn>
                                        <p:tgtEl>
                                          <p:spTgt spid="112650"/>
                                        </p:tgtEl>
                                        <p:attrNameLst>
                                          <p:attrName>ppt_y</p:attrName>
                                        </p:attrNameLst>
                                      </p:cBhvr>
                                      <p:tavLst>
                                        <p:tav tm="0">
                                          <p:val>
                                            <p:strVal val="#ppt_y+0.1"/>
                                          </p:val>
                                        </p:tav>
                                        <p:tav tm="100000">
                                          <p:val>
                                            <p:strVal val="#ppt_y"/>
                                          </p:val>
                                        </p:tav>
                                      </p:tavLst>
                                    </p:anim>
                                  </p:childTnLst>
                                </p:cTn>
                              </p:par>
                              <p:par>
                                <p:cTn id="56" presetID="30" presetClass="entr" presetSubtype="0" fill="hold" nodeType="withEffect">
                                  <p:stCondLst>
                                    <p:cond delay="0"/>
                                  </p:stCondLst>
                                  <p:childTnLst>
                                    <p:set>
                                      <p:cBhvr>
                                        <p:cTn id="57" dur="1" fill="hold">
                                          <p:stCondLst>
                                            <p:cond delay="0"/>
                                          </p:stCondLst>
                                        </p:cTn>
                                        <p:tgtEl>
                                          <p:spTgt spid="112651"/>
                                        </p:tgtEl>
                                        <p:attrNameLst>
                                          <p:attrName>style.visibility</p:attrName>
                                        </p:attrNameLst>
                                      </p:cBhvr>
                                      <p:to>
                                        <p:strVal val="visible"/>
                                      </p:to>
                                    </p:set>
                                    <p:animEffect transition="in" filter="fade">
                                      <p:cBhvr>
                                        <p:cTn id="58" dur="800" decel="100000"/>
                                        <p:tgtEl>
                                          <p:spTgt spid="112651"/>
                                        </p:tgtEl>
                                      </p:cBhvr>
                                    </p:animEffect>
                                    <p:anim calcmode="lin" valueType="num">
                                      <p:cBhvr>
                                        <p:cTn id="59" dur="800" decel="100000" fill="hold"/>
                                        <p:tgtEl>
                                          <p:spTgt spid="112651"/>
                                        </p:tgtEl>
                                        <p:attrNameLst>
                                          <p:attrName>style.rotation</p:attrName>
                                        </p:attrNameLst>
                                      </p:cBhvr>
                                      <p:tavLst>
                                        <p:tav tm="0">
                                          <p:val>
                                            <p:fltVal val="-90"/>
                                          </p:val>
                                        </p:tav>
                                        <p:tav tm="100000">
                                          <p:val>
                                            <p:fltVal val="0"/>
                                          </p:val>
                                        </p:tav>
                                      </p:tavLst>
                                    </p:anim>
                                    <p:anim calcmode="lin" valueType="num">
                                      <p:cBhvr>
                                        <p:cTn id="60" dur="800" decel="100000" fill="hold"/>
                                        <p:tgtEl>
                                          <p:spTgt spid="112651"/>
                                        </p:tgtEl>
                                        <p:attrNameLst>
                                          <p:attrName>ppt_x</p:attrName>
                                        </p:attrNameLst>
                                      </p:cBhvr>
                                      <p:tavLst>
                                        <p:tav tm="0">
                                          <p:val>
                                            <p:strVal val="#ppt_x+0.4"/>
                                          </p:val>
                                        </p:tav>
                                        <p:tav tm="100000">
                                          <p:val>
                                            <p:strVal val="#ppt_x-0.05"/>
                                          </p:val>
                                        </p:tav>
                                      </p:tavLst>
                                    </p:anim>
                                    <p:anim calcmode="lin" valueType="num">
                                      <p:cBhvr>
                                        <p:cTn id="61" dur="800" decel="100000" fill="hold"/>
                                        <p:tgtEl>
                                          <p:spTgt spid="112651"/>
                                        </p:tgtEl>
                                        <p:attrNameLst>
                                          <p:attrName>ppt_y</p:attrName>
                                        </p:attrNameLst>
                                      </p:cBhvr>
                                      <p:tavLst>
                                        <p:tav tm="0">
                                          <p:val>
                                            <p:strVal val="#ppt_y-0.4"/>
                                          </p:val>
                                        </p:tav>
                                        <p:tav tm="100000">
                                          <p:val>
                                            <p:strVal val="#ppt_y+0.1"/>
                                          </p:val>
                                        </p:tav>
                                      </p:tavLst>
                                    </p:anim>
                                    <p:anim calcmode="lin" valueType="num">
                                      <p:cBhvr>
                                        <p:cTn id="62" dur="200" accel="100000" fill="hold">
                                          <p:stCondLst>
                                            <p:cond delay="800"/>
                                          </p:stCondLst>
                                        </p:cTn>
                                        <p:tgtEl>
                                          <p:spTgt spid="112651"/>
                                        </p:tgtEl>
                                        <p:attrNameLst>
                                          <p:attrName>ppt_x</p:attrName>
                                        </p:attrNameLst>
                                      </p:cBhvr>
                                      <p:tavLst>
                                        <p:tav tm="0">
                                          <p:val>
                                            <p:strVal val="#ppt_x-0.05"/>
                                          </p:val>
                                        </p:tav>
                                        <p:tav tm="100000">
                                          <p:val>
                                            <p:strVal val="#ppt_x"/>
                                          </p:val>
                                        </p:tav>
                                      </p:tavLst>
                                    </p:anim>
                                    <p:anim calcmode="lin" valueType="num">
                                      <p:cBhvr>
                                        <p:cTn id="63" dur="200" accel="100000" fill="hold">
                                          <p:stCondLst>
                                            <p:cond delay="800"/>
                                          </p:stCondLst>
                                        </p:cTn>
                                        <p:tgtEl>
                                          <p:spTgt spid="112651"/>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p:bldP spid="112643" grpId="0" build="p"/>
      <p:bldP spid="112648" grpId="0"/>
      <p:bldP spid="112649" grpId="0"/>
      <p:bldP spid="112650" grpId="0"/>
      <p:bldP spid="11265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2B3C9AF-D687-1813-5F8D-98CE4B507471}"/>
              </a:ext>
            </a:extLst>
          </p:cNvPr>
          <p:cNvSpPr>
            <a:spLocks noGrp="1" noChangeArrowheads="1"/>
          </p:cNvSpPr>
          <p:nvPr>
            <p:ph type="body" idx="1"/>
          </p:nvPr>
        </p:nvSpPr>
        <p:spPr>
          <a:xfrm>
            <a:off x="0" y="152400"/>
            <a:ext cx="8839200" cy="2286000"/>
          </a:xfrm>
        </p:spPr>
        <p:txBody>
          <a:bodyPr/>
          <a:lstStyle/>
          <a:p>
            <a:pPr>
              <a:lnSpc>
                <a:spcPct val="90000"/>
              </a:lnSpc>
              <a:buFontTx/>
              <a:buNone/>
            </a:pPr>
            <a:r>
              <a:rPr lang="en-US" altLang="en-US" sz="2800">
                <a:latin typeface="Cooper Black" panose="0208090404030B020404" pitchFamily="18" charset="0"/>
              </a:rPr>
              <a:t>           In a class of </a:t>
            </a:r>
            <a:r>
              <a:rPr lang="en-US" altLang="en-US" sz="2800" b="1">
                <a:solidFill>
                  <a:srgbClr val="0000FF"/>
                </a:solidFill>
                <a:latin typeface="Cooper Black" panose="0208090404030B020404" pitchFamily="18" charset="0"/>
              </a:rPr>
              <a:t>30</a:t>
            </a:r>
            <a:r>
              <a:rPr lang="en-US" altLang="en-US" sz="2800">
                <a:latin typeface="Cooper Black" panose="0208090404030B020404" pitchFamily="18" charset="0"/>
              </a:rPr>
              <a:t> students, </a:t>
            </a:r>
            <a:r>
              <a:rPr lang="en-US" altLang="en-US" sz="2800" b="1">
                <a:solidFill>
                  <a:srgbClr val="0000FF"/>
                </a:solidFill>
                <a:latin typeface="Cooper Black" panose="0208090404030B020404" pitchFamily="18" charset="0"/>
              </a:rPr>
              <a:t>17</a:t>
            </a:r>
            <a:r>
              <a:rPr lang="en-US" altLang="en-US" sz="2800">
                <a:latin typeface="Cooper Black" panose="0208090404030B020404" pitchFamily="18" charset="0"/>
              </a:rPr>
              <a:t> watch MTV and </a:t>
            </a:r>
            <a:r>
              <a:rPr lang="en-US" altLang="en-US" sz="2800" b="1">
                <a:solidFill>
                  <a:srgbClr val="0000FF"/>
                </a:solidFill>
                <a:latin typeface="Cooper Black" panose="0208090404030B020404" pitchFamily="18" charset="0"/>
              </a:rPr>
              <a:t>12</a:t>
            </a:r>
            <a:r>
              <a:rPr lang="en-US" altLang="en-US" sz="2800">
                <a:latin typeface="Cooper Black" panose="0208090404030B020404" pitchFamily="18" charset="0"/>
              </a:rPr>
              <a:t> play video games.  </a:t>
            </a:r>
          </a:p>
          <a:p>
            <a:pPr>
              <a:lnSpc>
                <a:spcPct val="90000"/>
              </a:lnSpc>
              <a:buFontTx/>
              <a:buNone/>
            </a:pPr>
            <a:r>
              <a:rPr lang="en-US" altLang="en-US" sz="2800">
                <a:latin typeface="Cooper Black" panose="0208090404030B020404" pitchFamily="18" charset="0"/>
              </a:rPr>
              <a:t>           </a:t>
            </a:r>
            <a:r>
              <a:rPr lang="en-US" altLang="en-US" sz="2800" b="1">
                <a:solidFill>
                  <a:srgbClr val="0000FF"/>
                </a:solidFill>
                <a:latin typeface="Cooper Black" panose="0208090404030B020404" pitchFamily="18" charset="0"/>
              </a:rPr>
              <a:t>5</a:t>
            </a:r>
            <a:r>
              <a:rPr lang="en-US" altLang="en-US" sz="2800">
                <a:latin typeface="Cooper Black" panose="0208090404030B020404" pitchFamily="18" charset="0"/>
              </a:rPr>
              <a:t> students watch MTV </a:t>
            </a:r>
            <a:r>
              <a:rPr lang="en-US" altLang="en-US" sz="2800" i="1">
                <a:latin typeface="Cooper Black" panose="0208090404030B020404" pitchFamily="18" charset="0"/>
              </a:rPr>
              <a:t>and</a:t>
            </a:r>
            <a:r>
              <a:rPr lang="en-US" altLang="en-US" sz="2800">
                <a:latin typeface="Cooper Black" panose="0208090404030B020404" pitchFamily="18" charset="0"/>
              </a:rPr>
              <a:t> play video games.  </a:t>
            </a:r>
          </a:p>
        </p:txBody>
      </p:sp>
      <p:sp>
        <p:nvSpPr>
          <p:cNvPr id="34819" name="Text Box 3">
            <a:extLst>
              <a:ext uri="{FF2B5EF4-FFF2-40B4-BE49-F238E27FC236}">
                <a16:creationId xmlns:a16="http://schemas.microsoft.com/office/drawing/2014/main" id="{49317C72-FC05-625D-A333-5A3BB2B4436E}"/>
              </a:ext>
            </a:extLst>
          </p:cNvPr>
          <p:cNvSpPr txBox="1">
            <a:spLocks noChangeArrowheads="1"/>
          </p:cNvSpPr>
          <p:nvPr/>
        </p:nvSpPr>
        <p:spPr bwMode="auto">
          <a:xfrm>
            <a:off x="762000" y="2971800"/>
            <a:ext cx="7696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latin typeface="Cooper Black" panose="0208090404030B020404" pitchFamily="18" charset="0"/>
              </a:rPr>
              <a:t>4.  How many students </a:t>
            </a:r>
            <a:r>
              <a:rPr lang="en-US" altLang="en-US" sz="2800" i="1">
                <a:latin typeface="Cooper Black" panose="0208090404030B020404" pitchFamily="18" charset="0"/>
              </a:rPr>
              <a:t>neither</a:t>
            </a:r>
            <a:r>
              <a:rPr lang="en-US" altLang="en-US" sz="2800">
                <a:latin typeface="Cooper Black" panose="0208090404030B020404" pitchFamily="18" charset="0"/>
              </a:rPr>
              <a:t> watch MTV </a:t>
            </a:r>
            <a:r>
              <a:rPr lang="en-US" altLang="en-US" sz="2800" i="1">
                <a:latin typeface="Cooper Black" panose="0208090404030B020404" pitchFamily="18" charset="0"/>
              </a:rPr>
              <a:t>nor</a:t>
            </a:r>
            <a:r>
              <a:rPr lang="en-US" altLang="en-US" sz="2800">
                <a:latin typeface="Cooper Black" panose="0208090404030B020404" pitchFamily="18" charset="0"/>
              </a:rPr>
              <a:t> play video games?</a:t>
            </a:r>
          </a:p>
        </p:txBody>
      </p:sp>
      <p:sp>
        <p:nvSpPr>
          <p:cNvPr id="34820" name="Text Box 4">
            <a:hlinkClick r:id="" action="ppaction://hlinkshowjump?jump=nextslide"/>
            <a:extLst>
              <a:ext uri="{FF2B5EF4-FFF2-40B4-BE49-F238E27FC236}">
                <a16:creationId xmlns:a16="http://schemas.microsoft.com/office/drawing/2014/main" id="{0D6A0401-BF5F-005C-DFBB-D6DF71D0EABA}"/>
              </a:ext>
            </a:extLst>
          </p:cNvPr>
          <p:cNvSpPr txBox="1">
            <a:spLocks noChangeArrowheads="1"/>
          </p:cNvSpPr>
          <p:nvPr/>
        </p:nvSpPr>
        <p:spPr bwMode="auto">
          <a:xfrm>
            <a:off x="3429000" y="5562600"/>
            <a:ext cx="83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Cooper Black" panose="0208090404030B020404" pitchFamily="18" charset="0"/>
              </a:rPr>
              <a:t>7</a:t>
            </a:r>
          </a:p>
        </p:txBody>
      </p:sp>
      <p:sp>
        <p:nvSpPr>
          <p:cNvPr id="34821" name="Text Box 5">
            <a:hlinkClick r:id="" action="ppaction://hlinkshowjump?jump=nextslide"/>
            <a:extLst>
              <a:ext uri="{FF2B5EF4-FFF2-40B4-BE49-F238E27FC236}">
                <a16:creationId xmlns:a16="http://schemas.microsoft.com/office/drawing/2014/main" id="{764A6903-E4F4-5ED4-9231-DF0246BD2A07}"/>
              </a:ext>
            </a:extLst>
          </p:cNvPr>
          <p:cNvSpPr txBox="1">
            <a:spLocks noChangeArrowheads="1"/>
          </p:cNvSpPr>
          <p:nvPr/>
        </p:nvSpPr>
        <p:spPr bwMode="auto">
          <a:xfrm>
            <a:off x="914400" y="5334000"/>
            <a:ext cx="83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Cooper Black" panose="0208090404030B020404" pitchFamily="18" charset="0"/>
              </a:rPr>
              <a:t>17</a:t>
            </a:r>
          </a:p>
        </p:txBody>
      </p:sp>
      <p:sp>
        <p:nvSpPr>
          <p:cNvPr id="34822" name="Text Box 6">
            <a:hlinkClick r:id="" action="ppaction://hlinkshowjump?jump=nextslide"/>
            <a:extLst>
              <a:ext uri="{FF2B5EF4-FFF2-40B4-BE49-F238E27FC236}">
                <a16:creationId xmlns:a16="http://schemas.microsoft.com/office/drawing/2014/main" id="{15844DE1-BA35-0C91-E088-F4464D0546B4}"/>
              </a:ext>
            </a:extLst>
          </p:cNvPr>
          <p:cNvSpPr txBox="1">
            <a:spLocks noChangeArrowheads="1"/>
          </p:cNvSpPr>
          <p:nvPr/>
        </p:nvSpPr>
        <p:spPr bwMode="auto">
          <a:xfrm>
            <a:off x="2362200" y="4648200"/>
            <a:ext cx="83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Cooper Black" panose="0208090404030B020404" pitchFamily="18" charset="0"/>
              </a:rPr>
              <a:t>24</a:t>
            </a:r>
          </a:p>
        </p:txBody>
      </p:sp>
      <p:sp>
        <p:nvSpPr>
          <p:cNvPr id="34823" name="Text Box 7">
            <a:hlinkClick r:id="" action="ppaction://hlinkshowjump?jump=nextslide"/>
            <a:extLst>
              <a:ext uri="{FF2B5EF4-FFF2-40B4-BE49-F238E27FC236}">
                <a16:creationId xmlns:a16="http://schemas.microsoft.com/office/drawing/2014/main" id="{1768261E-58B6-084F-8E5F-CED4BF20E2C7}"/>
              </a:ext>
            </a:extLst>
          </p:cNvPr>
          <p:cNvSpPr txBox="1">
            <a:spLocks noChangeArrowheads="1"/>
          </p:cNvSpPr>
          <p:nvPr/>
        </p:nvSpPr>
        <p:spPr bwMode="auto">
          <a:xfrm>
            <a:off x="4648200" y="4724400"/>
            <a:ext cx="83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Cooper Black" panose="0208090404030B020404" pitchFamily="18" charset="0"/>
              </a:rPr>
              <a:t>12</a:t>
            </a:r>
          </a:p>
        </p:txBody>
      </p:sp>
      <p:sp>
        <p:nvSpPr>
          <p:cNvPr id="34824" name="Text Box 8">
            <a:hlinkClick r:id="rId2" action="ppaction://hlinksldjump"/>
            <a:extLst>
              <a:ext uri="{FF2B5EF4-FFF2-40B4-BE49-F238E27FC236}">
                <a16:creationId xmlns:a16="http://schemas.microsoft.com/office/drawing/2014/main" id="{00BA7553-DAAB-AA80-CD00-FFA94040B186}"/>
              </a:ext>
            </a:extLst>
          </p:cNvPr>
          <p:cNvSpPr txBox="1">
            <a:spLocks noChangeArrowheads="1"/>
          </p:cNvSpPr>
          <p:nvPr/>
        </p:nvSpPr>
        <p:spPr bwMode="auto">
          <a:xfrm>
            <a:off x="5715000" y="5715000"/>
            <a:ext cx="83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Cooper Black" panose="0208090404030B020404" pitchFamily="18" charset="0"/>
              </a:rPr>
              <a:t>6</a:t>
            </a:r>
          </a:p>
        </p:txBody>
      </p:sp>
      <p:sp>
        <p:nvSpPr>
          <p:cNvPr id="34825" name="Text Box 9">
            <a:hlinkClick r:id="" action="ppaction://hlinkshowjump?jump=nextslide"/>
            <a:extLst>
              <a:ext uri="{FF2B5EF4-FFF2-40B4-BE49-F238E27FC236}">
                <a16:creationId xmlns:a16="http://schemas.microsoft.com/office/drawing/2014/main" id="{4B1C7C0E-C39A-3E59-6959-062108FD5BDF}"/>
              </a:ext>
            </a:extLst>
          </p:cNvPr>
          <p:cNvSpPr txBox="1">
            <a:spLocks noChangeArrowheads="1"/>
          </p:cNvSpPr>
          <p:nvPr/>
        </p:nvSpPr>
        <p:spPr bwMode="auto">
          <a:xfrm>
            <a:off x="6934200" y="4876800"/>
            <a:ext cx="83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Cooper Black" panose="0208090404030B020404" pitchFamily="18" charset="0"/>
              </a:rPr>
              <a:t>30</a:t>
            </a:r>
          </a:p>
        </p:txBody>
      </p:sp>
      <p:pic>
        <p:nvPicPr>
          <p:cNvPr id="34826" name="Picture 10">
            <a:hlinkClick r:id="rId3" action="ppaction://hlinksldjump"/>
            <a:extLst>
              <a:ext uri="{FF2B5EF4-FFF2-40B4-BE49-F238E27FC236}">
                <a16:creationId xmlns:a16="http://schemas.microsoft.com/office/drawing/2014/main" id="{F77BB449-CD78-5982-8C18-4E44474A402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24600"/>
            <a:ext cx="5334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nodeType="withEffect">
                                  <p:stCondLst>
                                    <p:cond delay="0"/>
                                  </p:stCondLst>
                                  <p:childTnLst>
                                    <p:set>
                                      <p:cBhvr>
                                        <p:cTn id="6" dur="1" fill="hold">
                                          <p:stCondLst>
                                            <p:cond delay="0"/>
                                          </p:stCondLst>
                                        </p:cTn>
                                        <p:tgtEl>
                                          <p:spTgt spid="34819"/>
                                        </p:tgtEl>
                                        <p:attrNameLst>
                                          <p:attrName>style.visibility</p:attrName>
                                        </p:attrNameLst>
                                      </p:cBhvr>
                                      <p:to>
                                        <p:strVal val="visible"/>
                                      </p:to>
                                    </p:set>
                                    <p:anim from="(-#ppt_w/2)" to="(#ppt_x)" calcmode="lin" valueType="num">
                                      <p:cBhvr>
                                        <p:cTn id="7" dur="600" fill="hold">
                                          <p:stCondLst>
                                            <p:cond delay="0"/>
                                          </p:stCondLst>
                                        </p:cTn>
                                        <p:tgtEl>
                                          <p:spTgt spid="34819"/>
                                        </p:tgtEl>
                                        <p:attrNameLst>
                                          <p:attrName>ppt_x</p:attrName>
                                        </p:attrNameLst>
                                      </p:cBhvr>
                                    </p:anim>
                                    <p:anim from="0" to="-1.0" calcmode="lin" valueType="num">
                                      <p:cBhvr>
                                        <p:cTn id="8" dur="200" decel="50000" autoRev="1" fill="hold">
                                          <p:stCondLst>
                                            <p:cond delay="600"/>
                                          </p:stCondLst>
                                        </p:cTn>
                                        <p:tgtEl>
                                          <p:spTgt spid="34819"/>
                                        </p:tgtEl>
                                        <p:attrNameLst>
                                          <p:attrName>xshear</p:attrName>
                                        </p:attrNameLst>
                                      </p:cBhvr>
                                    </p:anim>
                                    <p:animScale>
                                      <p:cBhvr>
                                        <p:cTn id="9" dur="200" decel="100000" autoRev="1" fill="hold">
                                          <p:stCondLst>
                                            <p:cond delay="600"/>
                                          </p:stCondLst>
                                        </p:cTn>
                                        <p:tgtEl>
                                          <p:spTgt spid="34819"/>
                                        </p:tgtEl>
                                      </p:cBhvr>
                                      <p:from x="100000" y="100000"/>
                                      <p:to x="80000" y="100000"/>
                                    </p:animScale>
                                    <p:anim by="(#ppt_h/3+#ppt_w*0.1)" calcmode="lin" valueType="num">
                                      <p:cBhvr additive="sum">
                                        <p:cTn id="10" dur="200" decel="100000" autoRev="1" fill="hold">
                                          <p:stCondLst>
                                            <p:cond delay="600"/>
                                          </p:stCondLst>
                                        </p:cTn>
                                        <p:tgtEl>
                                          <p:spTgt spid="3481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A549E0C4-04DD-66D4-A9EE-6230F502775B}"/>
              </a:ext>
            </a:extLst>
          </p:cNvPr>
          <p:cNvSpPr>
            <a:spLocks noGrp="1" noChangeArrowheads="1"/>
          </p:cNvSpPr>
          <p:nvPr>
            <p:ph type="title"/>
          </p:nvPr>
        </p:nvSpPr>
        <p:spPr/>
        <p:txBody>
          <a:bodyPr/>
          <a:lstStyle/>
          <a:p>
            <a:r>
              <a:rPr lang="en-US" altLang="en-US"/>
              <a:t>Almost…</a:t>
            </a:r>
          </a:p>
        </p:txBody>
      </p:sp>
      <p:sp>
        <p:nvSpPr>
          <p:cNvPr id="79875" name="Rectangle 3">
            <a:extLst>
              <a:ext uri="{FF2B5EF4-FFF2-40B4-BE49-F238E27FC236}">
                <a16:creationId xmlns:a16="http://schemas.microsoft.com/office/drawing/2014/main" id="{4026379B-D430-85E7-527B-CA414F39171D}"/>
              </a:ext>
            </a:extLst>
          </p:cNvPr>
          <p:cNvSpPr>
            <a:spLocks noGrp="1" noChangeArrowheads="1"/>
          </p:cNvSpPr>
          <p:nvPr>
            <p:ph type="body" sz="half" idx="1"/>
          </p:nvPr>
        </p:nvSpPr>
        <p:spPr>
          <a:xfrm>
            <a:off x="457200" y="1600200"/>
            <a:ext cx="5105400" cy="4525963"/>
          </a:xfrm>
        </p:spPr>
        <p:txBody>
          <a:bodyPr/>
          <a:lstStyle/>
          <a:p>
            <a:pPr>
              <a:buFontTx/>
              <a:buNone/>
            </a:pPr>
            <a:r>
              <a:rPr lang="en-US" altLang="en-US" sz="2800"/>
              <a:t>	</a:t>
            </a:r>
          </a:p>
        </p:txBody>
      </p:sp>
      <p:pic>
        <p:nvPicPr>
          <p:cNvPr id="79876" name="Picture 4">
            <a:hlinkClick r:id="" action="ppaction://hlinkshowjump?jump=nextslide"/>
            <a:extLst>
              <a:ext uri="{FF2B5EF4-FFF2-40B4-BE49-F238E27FC236}">
                <a16:creationId xmlns:a16="http://schemas.microsoft.com/office/drawing/2014/main" id="{73A0618A-E19A-49E3-2391-57F52D1B3520}"/>
              </a:ext>
            </a:extLst>
          </p:cNvP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581400" y="2743200"/>
            <a:ext cx="1939925" cy="356235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9877" name="Picture 5">
            <a:hlinkClick r:id="rId3" action="ppaction://hlinksldjump"/>
            <a:extLst>
              <a:ext uri="{FF2B5EF4-FFF2-40B4-BE49-F238E27FC236}">
                <a16:creationId xmlns:a16="http://schemas.microsoft.com/office/drawing/2014/main" id="{7BCE3DE6-1F26-6BDC-6F5F-0D5B4F24DF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24600"/>
            <a:ext cx="5334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nodeType="withEffect">
                                  <p:stCondLst>
                                    <p:cond delay="0"/>
                                  </p:stCondLst>
                                  <p:iterate type="lt">
                                    <p:tmPct val="10000"/>
                                  </p:iterate>
                                  <p:childTnLst>
                                    <p:set>
                                      <p:cBhvr>
                                        <p:cTn id="6" dur="1" fill="hold">
                                          <p:stCondLst>
                                            <p:cond delay="0"/>
                                          </p:stCondLst>
                                        </p:cTn>
                                        <p:tgtEl>
                                          <p:spTgt spid="79874"/>
                                        </p:tgtEl>
                                        <p:attrNameLst>
                                          <p:attrName>style.visibility</p:attrName>
                                        </p:attrNameLst>
                                      </p:cBhvr>
                                      <p:to>
                                        <p:strVal val="visible"/>
                                      </p:to>
                                    </p:set>
                                    <p:animEffect transition="in" filter="fade">
                                      <p:cBhvr>
                                        <p:cTn id="7" dur="1000"/>
                                        <p:tgtEl>
                                          <p:spTgt spid="79874"/>
                                        </p:tgtEl>
                                      </p:cBhvr>
                                    </p:animEffect>
                                    <p:anim calcmode="lin" valueType="num">
                                      <p:cBhvr>
                                        <p:cTn id="8" dur="1000" fill="hold"/>
                                        <p:tgtEl>
                                          <p:spTgt spid="79874"/>
                                        </p:tgtEl>
                                        <p:attrNameLst>
                                          <p:attrName>ppt_x</p:attrName>
                                        </p:attrNameLst>
                                      </p:cBhvr>
                                      <p:tavLst>
                                        <p:tav tm="0">
                                          <p:val>
                                            <p:strVal val="#ppt_x-.1"/>
                                          </p:val>
                                        </p:tav>
                                        <p:tav tm="100000">
                                          <p:val>
                                            <p:strVal val="#ppt_x"/>
                                          </p:val>
                                        </p:tav>
                                      </p:tavLst>
                                    </p:anim>
                                    <p:anim calcmode="lin" valueType="num">
                                      <p:cBhvr>
                                        <p:cTn id="9" dur="1000" fill="hold"/>
                                        <p:tgtEl>
                                          <p:spTgt spid="79874"/>
                                        </p:tgtEl>
                                        <p:attrNameLst>
                                          <p:attrName>ppt_y</p:attrName>
                                        </p:attrNameLst>
                                      </p:cBhvr>
                                      <p:tavLst>
                                        <p:tav tm="0">
                                          <p:val>
                                            <p:strVal val="#ppt_y"/>
                                          </p:val>
                                        </p:tav>
                                        <p:tav tm="100000">
                                          <p:val>
                                            <p:strVal val="#ppt_y"/>
                                          </p:val>
                                        </p:tav>
                                      </p:tavLst>
                                    </p:anim>
                                  </p:childTnLst>
                                </p:cTn>
                              </p:par>
                              <p:par>
                                <p:cTn id="10" presetID="10" presetClass="entr" presetSubtype="0" fill="hold" nodeType="withEffect">
                                  <p:stCondLst>
                                    <p:cond delay="0"/>
                                  </p:stCondLst>
                                  <p:childTnLst>
                                    <p:set>
                                      <p:cBhvr>
                                        <p:cTn id="11" dur="1" fill="hold">
                                          <p:stCondLst>
                                            <p:cond delay="0"/>
                                          </p:stCondLst>
                                        </p:cTn>
                                        <p:tgtEl>
                                          <p:spTgt spid="79876"/>
                                        </p:tgtEl>
                                        <p:attrNameLst>
                                          <p:attrName>style.visibility</p:attrName>
                                        </p:attrNameLst>
                                      </p:cBhvr>
                                      <p:to>
                                        <p:strVal val="visible"/>
                                      </p:to>
                                    </p:set>
                                    <p:animEffect transition="in" filter="fade">
                                      <p:cBhvr>
                                        <p:cTn id="12" dur="1000"/>
                                        <p:tgtEl>
                                          <p:spTgt spid="79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a:extLst>
              <a:ext uri="{FF2B5EF4-FFF2-40B4-BE49-F238E27FC236}">
                <a16:creationId xmlns:a16="http://schemas.microsoft.com/office/drawing/2014/main" id="{67E7FBFE-DBA0-FD1F-22D4-FE8C085D3D1E}"/>
              </a:ext>
            </a:extLst>
          </p:cNvPr>
          <p:cNvSpPr>
            <a:spLocks noGrp="1" noChangeArrowheads="1"/>
          </p:cNvSpPr>
          <p:nvPr>
            <p:ph type="body" sz="half" idx="1"/>
          </p:nvPr>
        </p:nvSpPr>
        <p:spPr>
          <a:xfrm>
            <a:off x="381000" y="304800"/>
            <a:ext cx="8229600" cy="2514600"/>
          </a:xfrm>
        </p:spPr>
        <p:txBody>
          <a:bodyPr/>
          <a:lstStyle/>
          <a:p>
            <a:pPr algn="ctr">
              <a:buFontTx/>
              <a:buNone/>
            </a:pPr>
            <a:r>
              <a:rPr lang="en-US" altLang="en-US" sz="3600" b="1">
                <a:latin typeface="Cooper Black" panose="0208090404030B020404" pitchFamily="18" charset="0"/>
              </a:rPr>
              <a:t>	Let’s learn a way to investigate these types of questions that people in the business world use.</a:t>
            </a:r>
          </a:p>
        </p:txBody>
      </p:sp>
      <p:pic>
        <p:nvPicPr>
          <p:cNvPr id="41988" name="Picture 4">
            <a:hlinkClick r:id="" action="ppaction://hlinkshowjump?jump=nextslide"/>
            <a:extLst>
              <a:ext uri="{FF2B5EF4-FFF2-40B4-BE49-F238E27FC236}">
                <a16:creationId xmlns:a16="http://schemas.microsoft.com/office/drawing/2014/main" id="{9E229C9F-1DCB-8F68-91AA-6410BC6E52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8200" y="5638800"/>
            <a:ext cx="612775" cy="1143000"/>
          </a:xfrm>
          <a:prstGeom prst="rect">
            <a:avLst/>
          </a:prstGeom>
          <a:noFill/>
          <a:extLst>
            <a:ext uri="{909E8E84-426E-40DD-AFC4-6F175D3DCCD1}">
              <a14:hiddenFill xmlns:a14="http://schemas.microsoft.com/office/drawing/2010/main">
                <a:solidFill>
                  <a:srgbClr val="FFFFFF"/>
                </a:solidFill>
              </a14:hiddenFill>
            </a:ext>
          </a:extLst>
        </p:spPr>
      </p:pic>
      <p:pic>
        <p:nvPicPr>
          <p:cNvPr id="41994" name="Picture 10">
            <a:extLst>
              <a:ext uri="{FF2B5EF4-FFF2-40B4-BE49-F238E27FC236}">
                <a16:creationId xmlns:a16="http://schemas.microsoft.com/office/drawing/2014/main" id="{43DF7A64-2EFA-4A27-7078-2C6E8A8CA637}"/>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743200" y="2819400"/>
            <a:ext cx="3810000" cy="3810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995" name="Picture 11">
            <a:hlinkClick r:id="rId4" action="ppaction://hlinksldjump"/>
            <a:extLst>
              <a:ext uri="{FF2B5EF4-FFF2-40B4-BE49-F238E27FC236}">
                <a16:creationId xmlns:a16="http://schemas.microsoft.com/office/drawing/2014/main" id="{A94EB2F6-49CF-7862-EBE9-385979EF32D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324600"/>
            <a:ext cx="531813"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nodeType="withEffect">
                                  <p:stCondLst>
                                    <p:cond delay="0"/>
                                  </p:stCondLst>
                                  <p:iterate type="lt">
                                    <p:tmPct val="10000"/>
                                  </p:iterate>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p:cTn id="7" dur="500" fill="hold"/>
                                        <p:tgtEl>
                                          <p:spTgt spid="4198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1987">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198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198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1987">
                                            <p:txEl>
                                              <p:pRg st="0" end="0"/>
                                            </p:txEl>
                                          </p:spTgt>
                                        </p:tgtEl>
                                      </p:cBhvr>
                                    </p:animEffect>
                                  </p:childTnLst>
                                </p:cTn>
                              </p:par>
                            </p:childTnLst>
                          </p:cTn>
                        </p:par>
                        <p:par>
                          <p:cTn id="12" fill="hold" nodeType="afterGroup">
                            <p:stCondLst>
                              <p:cond delay="4450"/>
                            </p:stCondLst>
                            <p:childTnLst>
                              <p:par>
                                <p:cTn id="13" presetID="35" presetClass="entr" presetSubtype="0" fill="hold" nodeType="afterEffect">
                                  <p:stCondLst>
                                    <p:cond delay="0"/>
                                  </p:stCondLst>
                                  <p:childTnLst>
                                    <p:set>
                                      <p:cBhvr>
                                        <p:cTn id="14" dur="1" fill="hold">
                                          <p:stCondLst>
                                            <p:cond delay="0"/>
                                          </p:stCondLst>
                                        </p:cTn>
                                        <p:tgtEl>
                                          <p:spTgt spid="41994"/>
                                        </p:tgtEl>
                                        <p:attrNameLst>
                                          <p:attrName>style.visibility</p:attrName>
                                        </p:attrNameLst>
                                      </p:cBhvr>
                                      <p:to>
                                        <p:strVal val="visible"/>
                                      </p:to>
                                    </p:set>
                                    <p:animEffect transition="in" filter="fade">
                                      <p:cBhvr>
                                        <p:cTn id="15" dur="2000"/>
                                        <p:tgtEl>
                                          <p:spTgt spid="41994"/>
                                        </p:tgtEl>
                                      </p:cBhvr>
                                    </p:animEffect>
                                    <p:anim calcmode="lin" valueType="num">
                                      <p:cBhvr>
                                        <p:cTn id="16" dur="2000" fill="hold"/>
                                        <p:tgtEl>
                                          <p:spTgt spid="41994"/>
                                        </p:tgtEl>
                                        <p:attrNameLst>
                                          <p:attrName>style.rotation</p:attrName>
                                        </p:attrNameLst>
                                      </p:cBhvr>
                                      <p:tavLst>
                                        <p:tav tm="0">
                                          <p:val>
                                            <p:fltVal val="720"/>
                                          </p:val>
                                        </p:tav>
                                        <p:tav tm="100000">
                                          <p:val>
                                            <p:fltVal val="0"/>
                                          </p:val>
                                        </p:tav>
                                      </p:tavLst>
                                    </p:anim>
                                    <p:anim calcmode="lin" valueType="num">
                                      <p:cBhvr>
                                        <p:cTn id="17" dur="2000" fill="hold"/>
                                        <p:tgtEl>
                                          <p:spTgt spid="41994"/>
                                        </p:tgtEl>
                                        <p:attrNameLst>
                                          <p:attrName>ppt_h</p:attrName>
                                        </p:attrNameLst>
                                      </p:cBhvr>
                                      <p:tavLst>
                                        <p:tav tm="0">
                                          <p:val>
                                            <p:fltVal val="0"/>
                                          </p:val>
                                        </p:tav>
                                        <p:tav tm="100000">
                                          <p:val>
                                            <p:strVal val="#ppt_h"/>
                                          </p:val>
                                        </p:tav>
                                      </p:tavLst>
                                    </p:anim>
                                    <p:anim calcmode="lin" valueType="num">
                                      <p:cBhvr>
                                        <p:cTn id="18" dur="2000" fill="hold"/>
                                        <p:tgtEl>
                                          <p:spTgt spid="41994"/>
                                        </p:tgtEl>
                                        <p:attrNameLst>
                                          <p:attrName>ppt_w</p:attrName>
                                        </p:attrNameLst>
                                      </p:cBhvr>
                                      <p:tavLst>
                                        <p:tav tm="0">
                                          <p:val>
                                            <p:fltVal val="0"/>
                                          </p:val>
                                        </p:tav>
                                        <p:tav tm="100000">
                                          <p:val>
                                            <p:strVal val="#ppt_w"/>
                                          </p:val>
                                        </p:tav>
                                      </p:tavLst>
                                    </p:anim>
                                  </p:childTnLst>
                                </p:cTn>
                              </p:par>
                            </p:childTnLst>
                          </p:cTn>
                        </p:par>
                        <p:par>
                          <p:cTn id="19" fill="hold" nodeType="afterGroup">
                            <p:stCondLst>
                              <p:cond delay="6450"/>
                            </p:stCondLst>
                            <p:childTnLst>
                              <p:par>
                                <p:cTn id="20" presetID="32" presetClass="emph" presetSubtype="0" fill="hold" nodeType="afterEffect">
                                  <p:stCondLst>
                                    <p:cond delay="0"/>
                                  </p:stCondLst>
                                  <p:childTnLst>
                                    <p:animClr clrSpc="rgb" dir="cw">
                                      <p:cBhvr override="childStyle">
                                        <p:cTn id="21" dur="100" fill="hold"/>
                                        <p:tgtEl>
                                          <p:spTgt spid="41994"/>
                                        </p:tgtEl>
                                        <p:attrNameLst>
                                          <p:attrName>style.color</p:attrName>
                                        </p:attrNameLst>
                                      </p:cBhvr>
                                      <p:to>
                                        <a:schemeClr val="accent2"/>
                                      </p:to>
                                    </p:animClr>
                                    <p:animClr clrSpc="rgb" dir="cw">
                                      <p:cBhvr>
                                        <p:cTn id="22" dur="100" fill="hold"/>
                                        <p:tgtEl>
                                          <p:spTgt spid="41994"/>
                                        </p:tgtEl>
                                        <p:attrNameLst>
                                          <p:attrName>fillcolor</p:attrName>
                                        </p:attrNameLst>
                                      </p:cBhvr>
                                      <p:to>
                                        <a:schemeClr val="accent2"/>
                                      </p:to>
                                    </p:animClr>
                                    <p:set>
                                      <p:cBhvr>
                                        <p:cTn id="23" dur="100" fill="hold"/>
                                        <p:tgtEl>
                                          <p:spTgt spid="41994"/>
                                        </p:tgtEl>
                                        <p:attrNameLst>
                                          <p:attrName>fill.type</p:attrName>
                                        </p:attrNameLst>
                                      </p:cBhvr>
                                      <p:to>
                                        <p:strVal val="solid"/>
                                      </p:to>
                                    </p:set>
                                    <p:set>
                                      <p:cBhvr>
                                        <p:cTn id="24" dur="100" fill="hold"/>
                                        <p:tgtEl>
                                          <p:spTgt spid="41994"/>
                                        </p:tgtEl>
                                        <p:attrNameLst>
                                          <p:attrName>fill.on</p:attrName>
                                        </p:attrNameLst>
                                      </p:cBhvr>
                                      <p:to>
                                        <p:strVal val="true"/>
                                      </p:to>
                                    </p:set>
                                    <p:animRot by="120000">
                                      <p:cBhvr>
                                        <p:cTn id="25" dur="100" fill="hold">
                                          <p:stCondLst>
                                            <p:cond delay="0"/>
                                          </p:stCondLst>
                                        </p:cTn>
                                        <p:tgtEl>
                                          <p:spTgt spid="41994"/>
                                        </p:tgtEl>
                                        <p:attrNameLst>
                                          <p:attrName>r</p:attrName>
                                        </p:attrNameLst>
                                      </p:cBhvr>
                                    </p:animRot>
                                    <p:animRot by="-240000">
                                      <p:cBhvr>
                                        <p:cTn id="26" dur="200" fill="hold">
                                          <p:stCondLst>
                                            <p:cond delay="200"/>
                                          </p:stCondLst>
                                        </p:cTn>
                                        <p:tgtEl>
                                          <p:spTgt spid="41994"/>
                                        </p:tgtEl>
                                        <p:attrNameLst>
                                          <p:attrName>r</p:attrName>
                                        </p:attrNameLst>
                                      </p:cBhvr>
                                    </p:animRot>
                                    <p:animRot by="240000">
                                      <p:cBhvr>
                                        <p:cTn id="27" dur="200" fill="hold">
                                          <p:stCondLst>
                                            <p:cond delay="400"/>
                                          </p:stCondLst>
                                        </p:cTn>
                                        <p:tgtEl>
                                          <p:spTgt spid="41994"/>
                                        </p:tgtEl>
                                        <p:attrNameLst>
                                          <p:attrName>r</p:attrName>
                                        </p:attrNameLst>
                                      </p:cBhvr>
                                    </p:animRot>
                                    <p:animRot by="-240000">
                                      <p:cBhvr>
                                        <p:cTn id="28" dur="200" fill="hold">
                                          <p:stCondLst>
                                            <p:cond delay="600"/>
                                          </p:stCondLst>
                                        </p:cTn>
                                        <p:tgtEl>
                                          <p:spTgt spid="41994"/>
                                        </p:tgtEl>
                                        <p:attrNameLst>
                                          <p:attrName>r</p:attrName>
                                        </p:attrNameLst>
                                      </p:cBhvr>
                                    </p:animRot>
                                    <p:animRot by="120000">
                                      <p:cBhvr>
                                        <p:cTn id="29" dur="200" fill="hold">
                                          <p:stCondLst>
                                            <p:cond delay="800"/>
                                          </p:stCondLst>
                                        </p:cTn>
                                        <p:tgtEl>
                                          <p:spTgt spid="41994"/>
                                        </p:tgtEl>
                                        <p:attrNameLst>
                                          <p:attrName>r</p:attrName>
                                        </p:attrNameLst>
                                      </p:cBhvr>
                                    </p:animRot>
                                  </p:childTnLst>
                                </p:cTn>
                              </p:par>
                            </p:childTnLst>
                          </p:cTn>
                        </p:par>
                        <p:par>
                          <p:cTn id="30" fill="hold" nodeType="afterGroup">
                            <p:stCondLst>
                              <p:cond delay="7450"/>
                            </p:stCondLst>
                            <p:childTnLst>
                              <p:par>
                                <p:cTn id="31" presetID="26" presetClass="entr" presetSubtype="0" fill="hold" nodeType="afterEffect">
                                  <p:stCondLst>
                                    <p:cond delay="0"/>
                                  </p:stCondLst>
                                  <p:childTnLst>
                                    <p:set>
                                      <p:cBhvr>
                                        <p:cTn id="32" dur="1" fill="hold">
                                          <p:stCondLst>
                                            <p:cond delay="0"/>
                                          </p:stCondLst>
                                        </p:cTn>
                                        <p:tgtEl>
                                          <p:spTgt spid="41988"/>
                                        </p:tgtEl>
                                        <p:attrNameLst>
                                          <p:attrName>style.visibility</p:attrName>
                                        </p:attrNameLst>
                                      </p:cBhvr>
                                      <p:to>
                                        <p:strVal val="visible"/>
                                      </p:to>
                                    </p:set>
                                    <p:animEffect transition="in" filter="wipe(down)">
                                      <p:cBhvr>
                                        <p:cTn id="33" dur="580">
                                          <p:stCondLst>
                                            <p:cond delay="0"/>
                                          </p:stCondLst>
                                        </p:cTn>
                                        <p:tgtEl>
                                          <p:spTgt spid="41988"/>
                                        </p:tgtEl>
                                      </p:cBhvr>
                                    </p:animEffect>
                                    <p:anim calcmode="lin" valueType="num">
                                      <p:cBhvr>
                                        <p:cTn id="34" dur="1822" tmFilter="0,0; 0.14,0.36; 0.43,0.73; 0.71,0.91; 1.0,1.0">
                                          <p:stCondLst>
                                            <p:cond delay="0"/>
                                          </p:stCondLst>
                                        </p:cTn>
                                        <p:tgtEl>
                                          <p:spTgt spid="41988"/>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41988"/>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41988"/>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41988"/>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41988"/>
                                        </p:tgtEl>
                                        <p:attrNameLst>
                                          <p:attrName>ppt_y</p:attrName>
                                        </p:attrNameLst>
                                      </p:cBhvr>
                                      <p:tavLst>
                                        <p:tav tm="0" fmla="#ppt_y-sin(pi*$)/81">
                                          <p:val>
                                            <p:fltVal val="0"/>
                                          </p:val>
                                        </p:tav>
                                        <p:tav tm="100000">
                                          <p:val>
                                            <p:fltVal val="1"/>
                                          </p:val>
                                        </p:tav>
                                      </p:tavLst>
                                    </p:anim>
                                    <p:animScale>
                                      <p:cBhvr>
                                        <p:cTn id="39" dur="26">
                                          <p:stCondLst>
                                            <p:cond delay="650"/>
                                          </p:stCondLst>
                                        </p:cTn>
                                        <p:tgtEl>
                                          <p:spTgt spid="41988"/>
                                        </p:tgtEl>
                                      </p:cBhvr>
                                      <p:to x="100000" y="60000"/>
                                    </p:animScale>
                                    <p:animScale>
                                      <p:cBhvr>
                                        <p:cTn id="40" dur="166" decel="50000">
                                          <p:stCondLst>
                                            <p:cond delay="676"/>
                                          </p:stCondLst>
                                        </p:cTn>
                                        <p:tgtEl>
                                          <p:spTgt spid="41988"/>
                                        </p:tgtEl>
                                      </p:cBhvr>
                                      <p:to x="100000" y="100000"/>
                                    </p:animScale>
                                    <p:animScale>
                                      <p:cBhvr>
                                        <p:cTn id="41" dur="26">
                                          <p:stCondLst>
                                            <p:cond delay="1312"/>
                                          </p:stCondLst>
                                        </p:cTn>
                                        <p:tgtEl>
                                          <p:spTgt spid="41988"/>
                                        </p:tgtEl>
                                      </p:cBhvr>
                                      <p:to x="100000" y="80000"/>
                                    </p:animScale>
                                    <p:animScale>
                                      <p:cBhvr>
                                        <p:cTn id="42" dur="166" decel="50000">
                                          <p:stCondLst>
                                            <p:cond delay="1338"/>
                                          </p:stCondLst>
                                        </p:cTn>
                                        <p:tgtEl>
                                          <p:spTgt spid="41988"/>
                                        </p:tgtEl>
                                      </p:cBhvr>
                                      <p:to x="100000" y="100000"/>
                                    </p:animScale>
                                    <p:animScale>
                                      <p:cBhvr>
                                        <p:cTn id="43" dur="26">
                                          <p:stCondLst>
                                            <p:cond delay="1642"/>
                                          </p:stCondLst>
                                        </p:cTn>
                                        <p:tgtEl>
                                          <p:spTgt spid="41988"/>
                                        </p:tgtEl>
                                      </p:cBhvr>
                                      <p:to x="100000" y="90000"/>
                                    </p:animScale>
                                    <p:animScale>
                                      <p:cBhvr>
                                        <p:cTn id="44" dur="166" decel="50000">
                                          <p:stCondLst>
                                            <p:cond delay="1668"/>
                                          </p:stCondLst>
                                        </p:cTn>
                                        <p:tgtEl>
                                          <p:spTgt spid="41988"/>
                                        </p:tgtEl>
                                      </p:cBhvr>
                                      <p:to x="100000" y="100000"/>
                                    </p:animScale>
                                    <p:animScale>
                                      <p:cBhvr>
                                        <p:cTn id="45" dur="26">
                                          <p:stCondLst>
                                            <p:cond delay="1808"/>
                                          </p:stCondLst>
                                        </p:cTn>
                                        <p:tgtEl>
                                          <p:spTgt spid="41988"/>
                                        </p:tgtEl>
                                      </p:cBhvr>
                                      <p:to x="100000" y="95000"/>
                                    </p:animScale>
                                    <p:animScale>
                                      <p:cBhvr>
                                        <p:cTn id="46" dur="166" decel="50000">
                                          <p:stCondLst>
                                            <p:cond delay="1834"/>
                                          </p:stCondLst>
                                        </p:cTn>
                                        <p:tgtEl>
                                          <p:spTgt spid="4198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593E7DE3-D90F-C105-F74B-211F2549FD82}"/>
              </a:ext>
            </a:extLst>
          </p:cNvPr>
          <p:cNvSpPr>
            <a:spLocks noGrp="1" noChangeArrowheads="1"/>
          </p:cNvSpPr>
          <p:nvPr>
            <p:ph type="title"/>
          </p:nvPr>
        </p:nvSpPr>
        <p:spPr/>
        <p:txBody>
          <a:bodyPr/>
          <a:lstStyle/>
          <a:p>
            <a:pPr algn="l"/>
            <a:r>
              <a:rPr lang="en-US" altLang="en-US"/>
              <a:t>                  Notation</a:t>
            </a:r>
          </a:p>
        </p:txBody>
      </p:sp>
      <p:sp>
        <p:nvSpPr>
          <p:cNvPr id="80899" name="Rectangle 3">
            <a:extLst>
              <a:ext uri="{FF2B5EF4-FFF2-40B4-BE49-F238E27FC236}">
                <a16:creationId xmlns:a16="http://schemas.microsoft.com/office/drawing/2014/main" id="{53C82B09-2CB1-C78D-B841-43D5295EBB93}"/>
              </a:ext>
            </a:extLst>
          </p:cNvPr>
          <p:cNvSpPr>
            <a:spLocks noGrp="1" noChangeArrowheads="1"/>
          </p:cNvSpPr>
          <p:nvPr>
            <p:ph type="body" sz="half" idx="1"/>
          </p:nvPr>
        </p:nvSpPr>
        <p:spPr>
          <a:xfrm>
            <a:off x="457200" y="1600200"/>
            <a:ext cx="7239000" cy="4525963"/>
          </a:xfrm>
        </p:spPr>
        <p:txBody>
          <a:bodyPr/>
          <a:lstStyle/>
          <a:p>
            <a:pPr algn="ctr">
              <a:buFontTx/>
              <a:buNone/>
            </a:pPr>
            <a:r>
              <a:rPr lang="en-US" altLang="en-US" sz="2800"/>
              <a:t>	</a:t>
            </a:r>
            <a:r>
              <a:rPr lang="en-US" altLang="en-US" sz="2400"/>
              <a:t>First some set notation symbols.</a:t>
            </a:r>
          </a:p>
          <a:p>
            <a:pPr algn="ctr">
              <a:buFontTx/>
              <a:buNone/>
            </a:pPr>
            <a:r>
              <a:rPr lang="en-US" altLang="en-US" sz="2400"/>
              <a:t>	</a:t>
            </a:r>
            <a:r>
              <a:rPr lang="en-US" altLang="en-US" sz="2400">
                <a:solidFill>
                  <a:srgbClr val="0000FF"/>
                </a:solidFill>
              </a:rPr>
              <a:t>Assume that </a:t>
            </a:r>
            <a:r>
              <a:rPr lang="en-US" altLang="en-US" sz="2400" i="1">
                <a:solidFill>
                  <a:srgbClr val="0000FF"/>
                </a:solidFill>
              </a:rPr>
              <a:t>A </a:t>
            </a:r>
            <a:r>
              <a:rPr lang="en-US" altLang="en-US" sz="2400">
                <a:solidFill>
                  <a:srgbClr val="0000FF"/>
                </a:solidFill>
              </a:rPr>
              <a:t>is the set of even natural numbers between 1 and 10 inclusive.</a:t>
            </a:r>
          </a:p>
          <a:p>
            <a:pPr algn="ctr">
              <a:buFontTx/>
              <a:buNone/>
            </a:pPr>
            <a:endParaRPr lang="en-US" altLang="en-US" sz="2400">
              <a:solidFill>
                <a:srgbClr val="0000FF"/>
              </a:solidFill>
            </a:endParaRPr>
          </a:p>
          <a:p>
            <a:pPr algn="ctr">
              <a:buFontTx/>
              <a:buNone/>
            </a:pPr>
            <a:r>
              <a:rPr lang="en-US" altLang="en-US" sz="2400"/>
              <a:t>	There are 5 elements in set A:</a:t>
            </a:r>
          </a:p>
          <a:p>
            <a:pPr algn="ctr">
              <a:buFontTx/>
              <a:buNone/>
            </a:pPr>
            <a:r>
              <a:rPr lang="en-US" altLang="en-US" sz="2400"/>
              <a:t>	A = {2,4,6,8,10}</a:t>
            </a:r>
          </a:p>
          <a:p>
            <a:pPr>
              <a:buFontTx/>
              <a:buNone/>
            </a:pPr>
            <a:endParaRPr lang="en-US" altLang="en-US" sz="2400"/>
          </a:p>
          <a:p>
            <a:pPr algn="ctr">
              <a:buFontTx/>
              <a:buNone/>
            </a:pPr>
            <a:r>
              <a:rPr lang="en-US" altLang="en-US" sz="2400"/>
              <a:t>	Another way to say this is </a:t>
            </a:r>
            <a:r>
              <a:rPr lang="en-US" altLang="en-US" sz="2400" b="1">
                <a:solidFill>
                  <a:srgbClr val="0000FF"/>
                </a:solidFill>
              </a:rPr>
              <a:t>#(A) = 5</a:t>
            </a:r>
          </a:p>
          <a:p>
            <a:pPr>
              <a:buFontTx/>
              <a:buNone/>
            </a:pPr>
            <a:r>
              <a:rPr lang="en-US" altLang="en-US" sz="2000"/>
              <a:t>	</a:t>
            </a:r>
            <a:endParaRPr lang="en-US" altLang="en-US" sz="2000" b="1"/>
          </a:p>
        </p:txBody>
      </p:sp>
      <p:pic>
        <p:nvPicPr>
          <p:cNvPr id="80901" name="Picture 5">
            <a:hlinkClick r:id="" action="ppaction://hlinkshowjump?jump=nextslide"/>
            <a:extLst>
              <a:ext uri="{FF2B5EF4-FFF2-40B4-BE49-F238E27FC236}">
                <a16:creationId xmlns:a16="http://schemas.microsoft.com/office/drawing/2014/main" id="{58EF3DD3-1217-C127-FA75-92F4AB6E13B9}"/>
              </a:ext>
            </a:extLst>
          </p:cNvP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8077200" y="5257800"/>
            <a:ext cx="695325" cy="127635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0903" name="Picture 7">
            <a:hlinkClick r:id="rId3" action="ppaction://hlinksldjump"/>
            <a:extLst>
              <a:ext uri="{FF2B5EF4-FFF2-40B4-BE49-F238E27FC236}">
                <a16:creationId xmlns:a16="http://schemas.microsoft.com/office/drawing/2014/main" id="{496DFB13-FAD7-48E7-D414-DB95D0BD29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24600"/>
            <a:ext cx="531813"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8" presetClass="entr" presetSubtype="0" accel="100000" fill="hold" nodeType="with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 calcmode="lin" valueType="num">
                                      <p:cBhvr>
                                        <p:cTn id="7" dur="500" fill="hold"/>
                                        <p:tgtEl>
                                          <p:spTgt spid="80899">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80899">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80899">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80899">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80899">
                                            <p:txEl>
                                              <p:pRg st="0" end="0"/>
                                            </p:txEl>
                                          </p:spTgt>
                                        </p:tgtEl>
                                      </p:cBhvr>
                                    </p:animEffect>
                                  </p:childTnLst>
                                </p:cTn>
                              </p:par>
                              <p:par>
                                <p:cTn id="12" presetID="58" presetClass="entr" presetSubtype="0" accel="100000" fill="hold" nodeType="withEffect">
                                  <p:stCondLst>
                                    <p:cond delay="0"/>
                                  </p:stCondLst>
                                  <p:childTnLst>
                                    <p:set>
                                      <p:cBhvr>
                                        <p:cTn id="13" dur="1" fill="hold">
                                          <p:stCondLst>
                                            <p:cond delay="0"/>
                                          </p:stCondLst>
                                        </p:cTn>
                                        <p:tgtEl>
                                          <p:spTgt spid="80899">
                                            <p:txEl>
                                              <p:pRg st="1" end="1"/>
                                            </p:txEl>
                                          </p:spTgt>
                                        </p:tgtEl>
                                        <p:attrNameLst>
                                          <p:attrName>style.visibility</p:attrName>
                                        </p:attrNameLst>
                                      </p:cBhvr>
                                      <p:to>
                                        <p:strVal val="visible"/>
                                      </p:to>
                                    </p:set>
                                    <p:anim calcmode="lin" valueType="num">
                                      <p:cBhvr>
                                        <p:cTn id="14" dur="500" fill="hold"/>
                                        <p:tgtEl>
                                          <p:spTgt spid="80899">
                                            <p:txEl>
                                              <p:pRg st="1" end="1"/>
                                            </p:txEl>
                                          </p:spTgt>
                                        </p:tgtEl>
                                        <p:attrNameLst>
                                          <p:attrName>ppt_w</p:attrName>
                                        </p:attrNameLst>
                                      </p:cBhvr>
                                      <p:tavLst>
                                        <p:tav tm="0">
                                          <p:val>
                                            <p:strVal val="#ppt_w*2.5"/>
                                          </p:val>
                                        </p:tav>
                                        <p:tav tm="100000">
                                          <p:val>
                                            <p:strVal val="#ppt_w"/>
                                          </p:val>
                                        </p:tav>
                                      </p:tavLst>
                                    </p:anim>
                                    <p:anim calcmode="lin" valueType="num">
                                      <p:cBhvr>
                                        <p:cTn id="15" dur="500" fill="hold"/>
                                        <p:tgtEl>
                                          <p:spTgt spid="80899">
                                            <p:txEl>
                                              <p:pRg st="1" end="1"/>
                                            </p:txEl>
                                          </p:spTgt>
                                        </p:tgtEl>
                                        <p:attrNameLst>
                                          <p:attrName>ppt_h</p:attrName>
                                        </p:attrNameLst>
                                      </p:cBhvr>
                                      <p:tavLst>
                                        <p:tav tm="0">
                                          <p:val>
                                            <p:strVal val="#ppt_h*0.01"/>
                                          </p:val>
                                        </p:tav>
                                        <p:tav tm="100000">
                                          <p:val>
                                            <p:strVal val="#ppt_h"/>
                                          </p:val>
                                        </p:tav>
                                      </p:tavLst>
                                    </p:anim>
                                    <p:anim calcmode="lin" valueType="num">
                                      <p:cBhvr>
                                        <p:cTn id="16" dur="500" fill="hold"/>
                                        <p:tgtEl>
                                          <p:spTgt spid="80899">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80899">
                                            <p:txEl>
                                              <p:pRg st="1" end="1"/>
                                            </p:txEl>
                                          </p:spTgt>
                                        </p:tgtEl>
                                        <p:attrNameLst>
                                          <p:attrName>ppt_y</p:attrName>
                                        </p:attrNameLst>
                                      </p:cBhvr>
                                      <p:tavLst>
                                        <p:tav tm="0">
                                          <p:val>
                                            <p:strVal val="#ppt_h+1"/>
                                          </p:val>
                                        </p:tav>
                                        <p:tav tm="100000">
                                          <p:val>
                                            <p:strVal val="#ppt_y"/>
                                          </p:val>
                                        </p:tav>
                                      </p:tavLst>
                                    </p:anim>
                                    <p:animEffect transition="in" filter="fade">
                                      <p:cBhvr>
                                        <p:cTn id="18" dur="500"/>
                                        <p:tgtEl>
                                          <p:spTgt spid="80899">
                                            <p:txEl>
                                              <p:pRg st="1" end="1"/>
                                            </p:txEl>
                                          </p:spTgt>
                                        </p:tgtEl>
                                      </p:cBhvr>
                                    </p:animEffect>
                                  </p:childTnLst>
                                </p:cTn>
                              </p:par>
                              <p:par>
                                <p:cTn id="19" presetID="58" presetClass="entr" presetSubtype="0" accel="100000" fill="hold" nodeType="withEffect">
                                  <p:stCondLst>
                                    <p:cond delay="0"/>
                                  </p:stCondLst>
                                  <p:childTnLst>
                                    <p:set>
                                      <p:cBhvr>
                                        <p:cTn id="20" dur="1" fill="hold">
                                          <p:stCondLst>
                                            <p:cond delay="0"/>
                                          </p:stCondLst>
                                        </p:cTn>
                                        <p:tgtEl>
                                          <p:spTgt spid="80899">
                                            <p:txEl>
                                              <p:pRg st="3" end="3"/>
                                            </p:txEl>
                                          </p:spTgt>
                                        </p:tgtEl>
                                        <p:attrNameLst>
                                          <p:attrName>style.visibility</p:attrName>
                                        </p:attrNameLst>
                                      </p:cBhvr>
                                      <p:to>
                                        <p:strVal val="visible"/>
                                      </p:to>
                                    </p:set>
                                    <p:anim calcmode="lin" valueType="num">
                                      <p:cBhvr>
                                        <p:cTn id="21" dur="500" fill="hold"/>
                                        <p:tgtEl>
                                          <p:spTgt spid="80899">
                                            <p:txEl>
                                              <p:pRg st="3" end="3"/>
                                            </p:txEl>
                                          </p:spTgt>
                                        </p:tgtEl>
                                        <p:attrNameLst>
                                          <p:attrName>ppt_w</p:attrName>
                                        </p:attrNameLst>
                                      </p:cBhvr>
                                      <p:tavLst>
                                        <p:tav tm="0">
                                          <p:val>
                                            <p:strVal val="#ppt_w*2.5"/>
                                          </p:val>
                                        </p:tav>
                                        <p:tav tm="100000">
                                          <p:val>
                                            <p:strVal val="#ppt_w"/>
                                          </p:val>
                                        </p:tav>
                                      </p:tavLst>
                                    </p:anim>
                                    <p:anim calcmode="lin" valueType="num">
                                      <p:cBhvr>
                                        <p:cTn id="22" dur="500" fill="hold"/>
                                        <p:tgtEl>
                                          <p:spTgt spid="80899">
                                            <p:txEl>
                                              <p:pRg st="3" end="3"/>
                                            </p:txEl>
                                          </p:spTgt>
                                        </p:tgtEl>
                                        <p:attrNameLst>
                                          <p:attrName>ppt_h</p:attrName>
                                        </p:attrNameLst>
                                      </p:cBhvr>
                                      <p:tavLst>
                                        <p:tav tm="0">
                                          <p:val>
                                            <p:strVal val="#ppt_h*0.01"/>
                                          </p:val>
                                        </p:tav>
                                        <p:tav tm="100000">
                                          <p:val>
                                            <p:strVal val="#ppt_h"/>
                                          </p:val>
                                        </p:tav>
                                      </p:tavLst>
                                    </p:anim>
                                    <p:anim calcmode="lin" valueType="num">
                                      <p:cBhvr>
                                        <p:cTn id="23" dur="500" fill="hold"/>
                                        <p:tgtEl>
                                          <p:spTgt spid="80899">
                                            <p:txEl>
                                              <p:pRg st="3" end="3"/>
                                            </p:txEl>
                                          </p:spTgt>
                                        </p:tgtEl>
                                        <p:attrNameLst>
                                          <p:attrName>ppt_x</p:attrName>
                                        </p:attrNameLst>
                                      </p:cBhvr>
                                      <p:tavLst>
                                        <p:tav tm="0">
                                          <p:val>
                                            <p:strVal val="#ppt_x"/>
                                          </p:val>
                                        </p:tav>
                                        <p:tav tm="100000">
                                          <p:val>
                                            <p:strVal val="#ppt_x"/>
                                          </p:val>
                                        </p:tav>
                                      </p:tavLst>
                                    </p:anim>
                                    <p:anim calcmode="lin" valueType="num">
                                      <p:cBhvr>
                                        <p:cTn id="24" dur="500" fill="hold"/>
                                        <p:tgtEl>
                                          <p:spTgt spid="80899">
                                            <p:txEl>
                                              <p:pRg st="3" end="3"/>
                                            </p:txEl>
                                          </p:spTgt>
                                        </p:tgtEl>
                                        <p:attrNameLst>
                                          <p:attrName>ppt_y</p:attrName>
                                        </p:attrNameLst>
                                      </p:cBhvr>
                                      <p:tavLst>
                                        <p:tav tm="0">
                                          <p:val>
                                            <p:strVal val="#ppt_h+1"/>
                                          </p:val>
                                        </p:tav>
                                        <p:tav tm="100000">
                                          <p:val>
                                            <p:strVal val="#ppt_y"/>
                                          </p:val>
                                        </p:tav>
                                      </p:tavLst>
                                    </p:anim>
                                    <p:animEffect transition="in" filter="fade">
                                      <p:cBhvr>
                                        <p:cTn id="25" dur="500"/>
                                        <p:tgtEl>
                                          <p:spTgt spid="80899">
                                            <p:txEl>
                                              <p:pRg st="3" end="3"/>
                                            </p:txEl>
                                          </p:spTgt>
                                        </p:tgtEl>
                                      </p:cBhvr>
                                    </p:animEffect>
                                  </p:childTnLst>
                                </p:cTn>
                              </p:par>
                              <p:par>
                                <p:cTn id="26" presetID="58" presetClass="entr" presetSubtype="0" accel="100000" fill="hold" nodeType="withEffect">
                                  <p:stCondLst>
                                    <p:cond delay="0"/>
                                  </p:stCondLst>
                                  <p:childTnLst>
                                    <p:set>
                                      <p:cBhvr>
                                        <p:cTn id="27" dur="1" fill="hold">
                                          <p:stCondLst>
                                            <p:cond delay="0"/>
                                          </p:stCondLst>
                                        </p:cTn>
                                        <p:tgtEl>
                                          <p:spTgt spid="80899">
                                            <p:txEl>
                                              <p:pRg st="4" end="4"/>
                                            </p:txEl>
                                          </p:spTgt>
                                        </p:tgtEl>
                                        <p:attrNameLst>
                                          <p:attrName>style.visibility</p:attrName>
                                        </p:attrNameLst>
                                      </p:cBhvr>
                                      <p:to>
                                        <p:strVal val="visible"/>
                                      </p:to>
                                    </p:set>
                                    <p:anim calcmode="lin" valueType="num">
                                      <p:cBhvr>
                                        <p:cTn id="28" dur="500" fill="hold"/>
                                        <p:tgtEl>
                                          <p:spTgt spid="80899">
                                            <p:txEl>
                                              <p:pRg st="4" end="4"/>
                                            </p:txEl>
                                          </p:spTgt>
                                        </p:tgtEl>
                                        <p:attrNameLst>
                                          <p:attrName>ppt_w</p:attrName>
                                        </p:attrNameLst>
                                      </p:cBhvr>
                                      <p:tavLst>
                                        <p:tav tm="0">
                                          <p:val>
                                            <p:strVal val="#ppt_w*2.5"/>
                                          </p:val>
                                        </p:tav>
                                        <p:tav tm="100000">
                                          <p:val>
                                            <p:strVal val="#ppt_w"/>
                                          </p:val>
                                        </p:tav>
                                      </p:tavLst>
                                    </p:anim>
                                    <p:anim calcmode="lin" valueType="num">
                                      <p:cBhvr>
                                        <p:cTn id="29" dur="500" fill="hold"/>
                                        <p:tgtEl>
                                          <p:spTgt spid="80899">
                                            <p:txEl>
                                              <p:pRg st="4" end="4"/>
                                            </p:txEl>
                                          </p:spTgt>
                                        </p:tgtEl>
                                        <p:attrNameLst>
                                          <p:attrName>ppt_h</p:attrName>
                                        </p:attrNameLst>
                                      </p:cBhvr>
                                      <p:tavLst>
                                        <p:tav tm="0">
                                          <p:val>
                                            <p:strVal val="#ppt_h*0.01"/>
                                          </p:val>
                                        </p:tav>
                                        <p:tav tm="100000">
                                          <p:val>
                                            <p:strVal val="#ppt_h"/>
                                          </p:val>
                                        </p:tav>
                                      </p:tavLst>
                                    </p:anim>
                                    <p:anim calcmode="lin" valueType="num">
                                      <p:cBhvr>
                                        <p:cTn id="30" dur="500" fill="hold"/>
                                        <p:tgtEl>
                                          <p:spTgt spid="80899">
                                            <p:txEl>
                                              <p:pRg st="4" end="4"/>
                                            </p:txEl>
                                          </p:spTgt>
                                        </p:tgtEl>
                                        <p:attrNameLst>
                                          <p:attrName>ppt_x</p:attrName>
                                        </p:attrNameLst>
                                      </p:cBhvr>
                                      <p:tavLst>
                                        <p:tav tm="0">
                                          <p:val>
                                            <p:strVal val="#ppt_x"/>
                                          </p:val>
                                        </p:tav>
                                        <p:tav tm="100000">
                                          <p:val>
                                            <p:strVal val="#ppt_x"/>
                                          </p:val>
                                        </p:tav>
                                      </p:tavLst>
                                    </p:anim>
                                    <p:anim calcmode="lin" valueType="num">
                                      <p:cBhvr>
                                        <p:cTn id="31" dur="500" fill="hold"/>
                                        <p:tgtEl>
                                          <p:spTgt spid="80899">
                                            <p:txEl>
                                              <p:pRg st="4" end="4"/>
                                            </p:txEl>
                                          </p:spTgt>
                                        </p:tgtEl>
                                        <p:attrNameLst>
                                          <p:attrName>ppt_y</p:attrName>
                                        </p:attrNameLst>
                                      </p:cBhvr>
                                      <p:tavLst>
                                        <p:tav tm="0">
                                          <p:val>
                                            <p:strVal val="#ppt_h+1"/>
                                          </p:val>
                                        </p:tav>
                                        <p:tav tm="100000">
                                          <p:val>
                                            <p:strVal val="#ppt_y"/>
                                          </p:val>
                                        </p:tav>
                                      </p:tavLst>
                                    </p:anim>
                                    <p:animEffect transition="in" filter="fade">
                                      <p:cBhvr>
                                        <p:cTn id="32" dur="500"/>
                                        <p:tgtEl>
                                          <p:spTgt spid="80899">
                                            <p:txEl>
                                              <p:pRg st="4" end="4"/>
                                            </p:txEl>
                                          </p:spTgt>
                                        </p:tgtEl>
                                      </p:cBhvr>
                                    </p:animEffect>
                                  </p:childTnLst>
                                </p:cTn>
                              </p:par>
                              <p:par>
                                <p:cTn id="33" presetID="58" presetClass="entr" presetSubtype="0" accel="100000" fill="hold" nodeType="withEffect">
                                  <p:stCondLst>
                                    <p:cond delay="0"/>
                                  </p:stCondLst>
                                  <p:childTnLst>
                                    <p:set>
                                      <p:cBhvr>
                                        <p:cTn id="34" dur="1" fill="hold">
                                          <p:stCondLst>
                                            <p:cond delay="0"/>
                                          </p:stCondLst>
                                        </p:cTn>
                                        <p:tgtEl>
                                          <p:spTgt spid="80899">
                                            <p:txEl>
                                              <p:pRg st="6" end="6"/>
                                            </p:txEl>
                                          </p:spTgt>
                                        </p:tgtEl>
                                        <p:attrNameLst>
                                          <p:attrName>style.visibility</p:attrName>
                                        </p:attrNameLst>
                                      </p:cBhvr>
                                      <p:to>
                                        <p:strVal val="visible"/>
                                      </p:to>
                                    </p:set>
                                    <p:anim calcmode="lin" valueType="num">
                                      <p:cBhvr>
                                        <p:cTn id="35" dur="500" fill="hold"/>
                                        <p:tgtEl>
                                          <p:spTgt spid="80899">
                                            <p:txEl>
                                              <p:pRg st="6" end="6"/>
                                            </p:txEl>
                                          </p:spTgt>
                                        </p:tgtEl>
                                        <p:attrNameLst>
                                          <p:attrName>ppt_w</p:attrName>
                                        </p:attrNameLst>
                                      </p:cBhvr>
                                      <p:tavLst>
                                        <p:tav tm="0">
                                          <p:val>
                                            <p:strVal val="#ppt_w*2.5"/>
                                          </p:val>
                                        </p:tav>
                                        <p:tav tm="100000">
                                          <p:val>
                                            <p:strVal val="#ppt_w"/>
                                          </p:val>
                                        </p:tav>
                                      </p:tavLst>
                                    </p:anim>
                                    <p:anim calcmode="lin" valueType="num">
                                      <p:cBhvr>
                                        <p:cTn id="36" dur="500" fill="hold"/>
                                        <p:tgtEl>
                                          <p:spTgt spid="80899">
                                            <p:txEl>
                                              <p:pRg st="6" end="6"/>
                                            </p:txEl>
                                          </p:spTgt>
                                        </p:tgtEl>
                                        <p:attrNameLst>
                                          <p:attrName>ppt_h</p:attrName>
                                        </p:attrNameLst>
                                      </p:cBhvr>
                                      <p:tavLst>
                                        <p:tav tm="0">
                                          <p:val>
                                            <p:strVal val="#ppt_h*0.01"/>
                                          </p:val>
                                        </p:tav>
                                        <p:tav tm="100000">
                                          <p:val>
                                            <p:strVal val="#ppt_h"/>
                                          </p:val>
                                        </p:tav>
                                      </p:tavLst>
                                    </p:anim>
                                    <p:anim calcmode="lin" valueType="num">
                                      <p:cBhvr>
                                        <p:cTn id="37" dur="500" fill="hold"/>
                                        <p:tgtEl>
                                          <p:spTgt spid="80899">
                                            <p:txEl>
                                              <p:pRg st="6" end="6"/>
                                            </p:txEl>
                                          </p:spTgt>
                                        </p:tgtEl>
                                        <p:attrNameLst>
                                          <p:attrName>ppt_x</p:attrName>
                                        </p:attrNameLst>
                                      </p:cBhvr>
                                      <p:tavLst>
                                        <p:tav tm="0">
                                          <p:val>
                                            <p:strVal val="#ppt_x"/>
                                          </p:val>
                                        </p:tav>
                                        <p:tav tm="100000">
                                          <p:val>
                                            <p:strVal val="#ppt_x"/>
                                          </p:val>
                                        </p:tav>
                                      </p:tavLst>
                                    </p:anim>
                                    <p:anim calcmode="lin" valueType="num">
                                      <p:cBhvr>
                                        <p:cTn id="38" dur="500" fill="hold"/>
                                        <p:tgtEl>
                                          <p:spTgt spid="80899">
                                            <p:txEl>
                                              <p:pRg st="6" end="6"/>
                                            </p:txEl>
                                          </p:spTgt>
                                        </p:tgtEl>
                                        <p:attrNameLst>
                                          <p:attrName>ppt_y</p:attrName>
                                        </p:attrNameLst>
                                      </p:cBhvr>
                                      <p:tavLst>
                                        <p:tav tm="0">
                                          <p:val>
                                            <p:strVal val="#ppt_h+1"/>
                                          </p:val>
                                        </p:tav>
                                        <p:tav tm="100000">
                                          <p:val>
                                            <p:strVal val="#ppt_y"/>
                                          </p:val>
                                        </p:tav>
                                      </p:tavLst>
                                    </p:anim>
                                    <p:animEffect transition="in" filter="fade">
                                      <p:cBhvr>
                                        <p:cTn id="39" dur="500"/>
                                        <p:tgtEl>
                                          <p:spTgt spid="80899">
                                            <p:txEl>
                                              <p:pRg st="6" end="6"/>
                                            </p:txEl>
                                          </p:spTgt>
                                        </p:tgtEl>
                                      </p:cBhvr>
                                    </p:animEffect>
                                  </p:childTnLst>
                                </p:cTn>
                              </p:par>
                              <p:par>
                                <p:cTn id="40" presetID="58" presetClass="entr" presetSubtype="0" accel="100000" fill="hold" nodeType="withEffect">
                                  <p:stCondLst>
                                    <p:cond delay="0"/>
                                  </p:stCondLst>
                                  <p:childTnLst>
                                    <p:set>
                                      <p:cBhvr>
                                        <p:cTn id="41" dur="1" fill="hold">
                                          <p:stCondLst>
                                            <p:cond delay="0"/>
                                          </p:stCondLst>
                                        </p:cTn>
                                        <p:tgtEl>
                                          <p:spTgt spid="80899">
                                            <p:txEl>
                                              <p:pRg st="7" end="7"/>
                                            </p:txEl>
                                          </p:spTgt>
                                        </p:tgtEl>
                                        <p:attrNameLst>
                                          <p:attrName>style.visibility</p:attrName>
                                        </p:attrNameLst>
                                      </p:cBhvr>
                                      <p:to>
                                        <p:strVal val="visible"/>
                                      </p:to>
                                    </p:set>
                                    <p:anim calcmode="lin" valueType="num">
                                      <p:cBhvr>
                                        <p:cTn id="42" dur="500" fill="hold"/>
                                        <p:tgtEl>
                                          <p:spTgt spid="80899">
                                            <p:txEl>
                                              <p:pRg st="7" end="7"/>
                                            </p:txEl>
                                          </p:spTgt>
                                        </p:tgtEl>
                                        <p:attrNameLst>
                                          <p:attrName>ppt_w</p:attrName>
                                        </p:attrNameLst>
                                      </p:cBhvr>
                                      <p:tavLst>
                                        <p:tav tm="0">
                                          <p:val>
                                            <p:strVal val="#ppt_w*2.5"/>
                                          </p:val>
                                        </p:tav>
                                        <p:tav tm="100000">
                                          <p:val>
                                            <p:strVal val="#ppt_w"/>
                                          </p:val>
                                        </p:tav>
                                      </p:tavLst>
                                    </p:anim>
                                    <p:anim calcmode="lin" valueType="num">
                                      <p:cBhvr>
                                        <p:cTn id="43" dur="500" fill="hold"/>
                                        <p:tgtEl>
                                          <p:spTgt spid="80899">
                                            <p:txEl>
                                              <p:pRg st="7" end="7"/>
                                            </p:txEl>
                                          </p:spTgt>
                                        </p:tgtEl>
                                        <p:attrNameLst>
                                          <p:attrName>ppt_h</p:attrName>
                                        </p:attrNameLst>
                                      </p:cBhvr>
                                      <p:tavLst>
                                        <p:tav tm="0">
                                          <p:val>
                                            <p:strVal val="#ppt_h*0.01"/>
                                          </p:val>
                                        </p:tav>
                                        <p:tav tm="100000">
                                          <p:val>
                                            <p:strVal val="#ppt_h"/>
                                          </p:val>
                                        </p:tav>
                                      </p:tavLst>
                                    </p:anim>
                                    <p:anim calcmode="lin" valueType="num">
                                      <p:cBhvr>
                                        <p:cTn id="44" dur="500" fill="hold"/>
                                        <p:tgtEl>
                                          <p:spTgt spid="80899">
                                            <p:txEl>
                                              <p:pRg st="7" end="7"/>
                                            </p:txEl>
                                          </p:spTgt>
                                        </p:tgtEl>
                                        <p:attrNameLst>
                                          <p:attrName>ppt_x</p:attrName>
                                        </p:attrNameLst>
                                      </p:cBhvr>
                                      <p:tavLst>
                                        <p:tav tm="0">
                                          <p:val>
                                            <p:strVal val="#ppt_x"/>
                                          </p:val>
                                        </p:tav>
                                        <p:tav tm="100000">
                                          <p:val>
                                            <p:strVal val="#ppt_x"/>
                                          </p:val>
                                        </p:tav>
                                      </p:tavLst>
                                    </p:anim>
                                    <p:anim calcmode="lin" valueType="num">
                                      <p:cBhvr>
                                        <p:cTn id="45" dur="500" fill="hold"/>
                                        <p:tgtEl>
                                          <p:spTgt spid="80899">
                                            <p:txEl>
                                              <p:pRg st="7" end="7"/>
                                            </p:txEl>
                                          </p:spTgt>
                                        </p:tgtEl>
                                        <p:attrNameLst>
                                          <p:attrName>ppt_y</p:attrName>
                                        </p:attrNameLst>
                                      </p:cBhvr>
                                      <p:tavLst>
                                        <p:tav tm="0">
                                          <p:val>
                                            <p:strVal val="#ppt_h+1"/>
                                          </p:val>
                                        </p:tav>
                                        <p:tav tm="100000">
                                          <p:val>
                                            <p:strVal val="#ppt_y"/>
                                          </p:val>
                                        </p:tav>
                                      </p:tavLst>
                                    </p:anim>
                                    <p:animEffect transition="in" filter="fade">
                                      <p:cBhvr>
                                        <p:cTn id="46" dur="500"/>
                                        <p:tgtEl>
                                          <p:spTgt spid="80899">
                                            <p:txEl>
                                              <p:pRg st="7" end="7"/>
                                            </p:txEl>
                                          </p:spTgt>
                                        </p:tgtEl>
                                      </p:cBhvr>
                                    </p:animEffect>
                                  </p:childTnLst>
                                </p:cTn>
                              </p:par>
                            </p:childTnLst>
                          </p:cTn>
                        </p:par>
                        <p:par>
                          <p:cTn id="47" fill="hold" nodeType="afterGroup">
                            <p:stCondLst>
                              <p:cond delay="500"/>
                            </p:stCondLst>
                            <p:childTnLst>
                              <p:par>
                                <p:cTn id="48" presetID="3" presetClass="entr" presetSubtype="10" fill="hold" nodeType="afterEffect">
                                  <p:stCondLst>
                                    <p:cond delay="2000"/>
                                  </p:stCondLst>
                                  <p:childTnLst>
                                    <p:set>
                                      <p:cBhvr>
                                        <p:cTn id="49" dur="1" fill="hold">
                                          <p:stCondLst>
                                            <p:cond delay="0"/>
                                          </p:stCondLst>
                                        </p:cTn>
                                        <p:tgtEl>
                                          <p:spTgt spid="80901"/>
                                        </p:tgtEl>
                                        <p:attrNameLst>
                                          <p:attrName>style.visibility</p:attrName>
                                        </p:attrNameLst>
                                      </p:cBhvr>
                                      <p:to>
                                        <p:strVal val="visible"/>
                                      </p:to>
                                    </p:set>
                                    <p:animEffect transition="in" filter="blinds(horizontal)">
                                      <p:cBhvr>
                                        <p:cTn id="50" dur="500"/>
                                        <p:tgtEl>
                                          <p:spTgt spid="809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8" name="Rectangle 4">
            <a:extLst>
              <a:ext uri="{FF2B5EF4-FFF2-40B4-BE49-F238E27FC236}">
                <a16:creationId xmlns:a16="http://schemas.microsoft.com/office/drawing/2014/main" id="{C0F36E59-BFA1-5949-BA43-721C9FE13DFB}"/>
              </a:ext>
            </a:extLst>
          </p:cNvPr>
          <p:cNvSpPr>
            <a:spLocks noChangeArrowheads="1"/>
          </p:cNvSpPr>
          <p:nvPr/>
        </p:nvSpPr>
        <p:spPr bwMode="auto">
          <a:xfrm>
            <a:off x="762000" y="2514600"/>
            <a:ext cx="7620000" cy="2590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946" name="Rectangle 2">
            <a:extLst>
              <a:ext uri="{FF2B5EF4-FFF2-40B4-BE49-F238E27FC236}">
                <a16:creationId xmlns:a16="http://schemas.microsoft.com/office/drawing/2014/main" id="{0FF9EF0D-0236-FCBF-5D2D-5736CBF3A6F1}"/>
              </a:ext>
            </a:extLst>
          </p:cNvPr>
          <p:cNvSpPr>
            <a:spLocks noGrp="1" noChangeArrowheads="1"/>
          </p:cNvSpPr>
          <p:nvPr>
            <p:ph type="title"/>
          </p:nvPr>
        </p:nvSpPr>
        <p:spPr>
          <a:xfrm>
            <a:off x="457200" y="274638"/>
            <a:ext cx="8229600" cy="4983162"/>
          </a:xfrm>
        </p:spPr>
        <p:txBody>
          <a:bodyPr/>
          <a:lstStyle/>
          <a:p>
            <a:pPr algn="l"/>
            <a:r>
              <a:rPr lang="en-US" altLang="en-US"/>
              <a:t>Think of it as saying…</a:t>
            </a:r>
            <a:br>
              <a:rPr lang="en-US" altLang="en-US" sz="2800"/>
            </a:br>
            <a:br>
              <a:rPr lang="en-US" altLang="en-US" sz="2800"/>
            </a:br>
            <a:br>
              <a:rPr lang="en-US" altLang="en-US" sz="2800"/>
            </a:br>
            <a:br>
              <a:rPr lang="en-US" altLang="en-US" sz="2800"/>
            </a:br>
            <a:r>
              <a:rPr lang="en-US" altLang="en-US" sz="2800"/>
              <a:t>		#                                   (A)    =      5</a:t>
            </a:r>
            <a:br>
              <a:rPr lang="en-US" altLang="en-US" sz="2800"/>
            </a:br>
            <a:br>
              <a:rPr lang="en-US" altLang="en-US" sz="2800"/>
            </a:br>
            <a:r>
              <a:rPr lang="en-US" altLang="en-US" sz="2800"/>
              <a:t>       the </a:t>
            </a:r>
            <a:r>
              <a:rPr lang="en-US" altLang="en-US" sz="2800" b="1"/>
              <a:t>number </a:t>
            </a:r>
            <a:r>
              <a:rPr lang="en-US" altLang="en-US" sz="2800"/>
              <a:t>of elements in set </a:t>
            </a:r>
            <a:r>
              <a:rPr lang="en-US" altLang="en-US" sz="2800" b="1"/>
              <a:t>A</a:t>
            </a:r>
            <a:r>
              <a:rPr lang="en-US" altLang="en-US" sz="2800"/>
              <a:t> </a:t>
            </a:r>
            <a:r>
              <a:rPr lang="en-US" altLang="en-US" sz="2800" b="1"/>
              <a:t>equals 5</a:t>
            </a:r>
            <a:endParaRPr lang="en-US" altLang="en-US"/>
          </a:p>
        </p:txBody>
      </p:sp>
      <p:pic>
        <p:nvPicPr>
          <p:cNvPr id="82949" name="Picture 5">
            <a:hlinkClick r:id="" action="ppaction://hlinkshowjump?jump=nextslide"/>
            <a:extLst>
              <a:ext uri="{FF2B5EF4-FFF2-40B4-BE49-F238E27FC236}">
                <a16:creationId xmlns:a16="http://schemas.microsoft.com/office/drawing/2014/main" id="{484DF0BE-2F2F-19B4-9B3D-C69CD0CA1734}"/>
              </a:ext>
            </a:extLst>
          </p:cNvPr>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305800" y="5410200"/>
            <a:ext cx="695325" cy="127635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951" name="Picture 7">
            <a:hlinkClick r:id="rId3" action="ppaction://hlinksldjump"/>
            <a:extLst>
              <a:ext uri="{FF2B5EF4-FFF2-40B4-BE49-F238E27FC236}">
                <a16:creationId xmlns:a16="http://schemas.microsoft.com/office/drawing/2014/main" id="{F63873B6-479B-6988-4727-5F03E6D7D5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24600"/>
            <a:ext cx="531813"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82946"/>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82948"/>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499"/>
                                          </p:stCondLst>
                                        </p:cTn>
                                        <p:tgtEl>
                                          <p:spTgt spid="829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a:hlinkClick r:id="" action="ppaction://hlinkshowjump?jump=nextslide"/>
            <a:extLst>
              <a:ext uri="{FF2B5EF4-FFF2-40B4-BE49-F238E27FC236}">
                <a16:creationId xmlns:a16="http://schemas.microsoft.com/office/drawing/2014/main" id="{0F5B0F78-5CB9-0C48-8736-FFE396E03A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6613" y="5638800"/>
            <a:ext cx="611187" cy="1143000"/>
          </a:xfrm>
          <a:prstGeom prst="rect">
            <a:avLst/>
          </a:prstGeom>
          <a:noFill/>
          <a:extLst>
            <a:ext uri="{909E8E84-426E-40DD-AFC4-6F175D3DCCD1}">
              <a14:hiddenFill xmlns:a14="http://schemas.microsoft.com/office/drawing/2010/main">
                <a:solidFill>
                  <a:srgbClr val="FFFFFF"/>
                </a:solidFill>
              </a14:hiddenFill>
            </a:ext>
          </a:extLst>
        </p:spPr>
      </p:pic>
      <p:sp>
        <p:nvSpPr>
          <p:cNvPr id="8197" name="Text Box 5">
            <a:extLst>
              <a:ext uri="{FF2B5EF4-FFF2-40B4-BE49-F238E27FC236}">
                <a16:creationId xmlns:a16="http://schemas.microsoft.com/office/drawing/2014/main" id="{8709DEC7-D03C-8AD5-F72E-3273303780D3}"/>
              </a:ext>
            </a:extLst>
          </p:cNvPr>
          <p:cNvSpPr txBox="1">
            <a:spLocks noChangeArrowheads="1"/>
          </p:cNvSpPr>
          <p:nvPr/>
        </p:nvSpPr>
        <p:spPr bwMode="auto">
          <a:xfrm>
            <a:off x="381000" y="3048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Let U be the set of </a:t>
            </a:r>
            <a:r>
              <a:rPr lang="en-US" altLang="en-US" sz="2400" b="1"/>
              <a:t>all</a:t>
            </a:r>
            <a:r>
              <a:rPr lang="en-US" altLang="en-US" sz="2400"/>
              <a:t> students in the class.</a:t>
            </a:r>
          </a:p>
        </p:txBody>
      </p:sp>
      <p:sp>
        <p:nvSpPr>
          <p:cNvPr id="8198" name="Text Box 6">
            <a:extLst>
              <a:ext uri="{FF2B5EF4-FFF2-40B4-BE49-F238E27FC236}">
                <a16:creationId xmlns:a16="http://schemas.microsoft.com/office/drawing/2014/main" id="{44B084C1-74B7-25CB-ADD3-00C495522B3A}"/>
              </a:ext>
            </a:extLst>
          </p:cNvPr>
          <p:cNvSpPr txBox="1">
            <a:spLocks noChangeArrowheads="1"/>
          </p:cNvSpPr>
          <p:nvPr/>
        </p:nvSpPr>
        <p:spPr bwMode="auto">
          <a:xfrm>
            <a:off x="381000" y="21336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Let M be the set of students who watch MTV.</a:t>
            </a:r>
          </a:p>
        </p:txBody>
      </p:sp>
      <p:sp>
        <p:nvSpPr>
          <p:cNvPr id="8199" name="Text Box 7">
            <a:extLst>
              <a:ext uri="{FF2B5EF4-FFF2-40B4-BE49-F238E27FC236}">
                <a16:creationId xmlns:a16="http://schemas.microsoft.com/office/drawing/2014/main" id="{1BE542E2-AC18-508E-66F0-EB26A6F2F918}"/>
              </a:ext>
            </a:extLst>
          </p:cNvPr>
          <p:cNvSpPr txBox="1">
            <a:spLocks noChangeArrowheads="1"/>
          </p:cNvSpPr>
          <p:nvPr/>
        </p:nvSpPr>
        <p:spPr bwMode="auto">
          <a:xfrm>
            <a:off x="381000" y="39624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Let G be the set of students who play video games.</a:t>
            </a:r>
          </a:p>
        </p:txBody>
      </p:sp>
      <p:sp>
        <p:nvSpPr>
          <p:cNvPr id="8200" name="Text Box 8">
            <a:extLst>
              <a:ext uri="{FF2B5EF4-FFF2-40B4-BE49-F238E27FC236}">
                <a16:creationId xmlns:a16="http://schemas.microsoft.com/office/drawing/2014/main" id="{CFA3A04E-A1A5-0CBF-A3B2-D81C8DB63BB0}"/>
              </a:ext>
            </a:extLst>
          </p:cNvPr>
          <p:cNvSpPr txBox="1">
            <a:spLocks noChangeArrowheads="1"/>
          </p:cNvSpPr>
          <p:nvPr/>
        </p:nvSpPr>
        <p:spPr bwMode="auto">
          <a:xfrm>
            <a:off x="381000" y="8382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We know that #(U) = 30.</a:t>
            </a:r>
          </a:p>
        </p:txBody>
      </p:sp>
      <p:sp>
        <p:nvSpPr>
          <p:cNvPr id="8201" name="Text Box 9">
            <a:extLst>
              <a:ext uri="{FF2B5EF4-FFF2-40B4-BE49-F238E27FC236}">
                <a16:creationId xmlns:a16="http://schemas.microsoft.com/office/drawing/2014/main" id="{8FCD319A-67EF-04E3-F159-1BED40133E19}"/>
              </a:ext>
            </a:extLst>
          </p:cNvPr>
          <p:cNvSpPr txBox="1">
            <a:spLocks noChangeArrowheads="1"/>
          </p:cNvSpPr>
          <p:nvPr/>
        </p:nvSpPr>
        <p:spPr bwMode="auto">
          <a:xfrm>
            <a:off x="381000" y="26670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We know that #(M) = 17.</a:t>
            </a:r>
          </a:p>
        </p:txBody>
      </p:sp>
      <p:sp>
        <p:nvSpPr>
          <p:cNvPr id="8202" name="Text Box 10">
            <a:extLst>
              <a:ext uri="{FF2B5EF4-FFF2-40B4-BE49-F238E27FC236}">
                <a16:creationId xmlns:a16="http://schemas.microsoft.com/office/drawing/2014/main" id="{1D9D0748-84D8-5156-6652-AC1AFA2C1DFD}"/>
              </a:ext>
            </a:extLst>
          </p:cNvPr>
          <p:cNvSpPr txBox="1">
            <a:spLocks noChangeArrowheads="1"/>
          </p:cNvSpPr>
          <p:nvPr/>
        </p:nvSpPr>
        <p:spPr bwMode="auto">
          <a:xfrm>
            <a:off x="381000" y="44958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We know that #(G) = 12.</a:t>
            </a:r>
          </a:p>
        </p:txBody>
      </p:sp>
      <p:pic>
        <p:nvPicPr>
          <p:cNvPr id="8205" name="Picture 13">
            <a:extLst>
              <a:ext uri="{FF2B5EF4-FFF2-40B4-BE49-F238E27FC236}">
                <a16:creationId xmlns:a16="http://schemas.microsoft.com/office/drawing/2014/main" id="{1C33CF05-8603-4A84-5BF4-37734C6B5BF4}"/>
              </a:ext>
            </a:extLst>
          </p:cNvPr>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334000" y="2743200"/>
            <a:ext cx="1123950" cy="904875"/>
          </a:xfrm>
          <a:noFill/>
          <a:ln/>
        </p:spPr>
      </p:pic>
      <p:pic>
        <p:nvPicPr>
          <p:cNvPr id="8208" name="Picture 16">
            <a:extLst>
              <a:ext uri="{FF2B5EF4-FFF2-40B4-BE49-F238E27FC236}">
                <a16:creationId xmlns:a16="http://schemas.microsoft.com/office/drawing/2014/main" id="{99A6A155-1D2B-5327-BB39-5EE1149FF0B6}"/>
              </a:ext>
            </a:extLst>
          </p:cNvPr>
          <p:cNvPicPr>
            <a:picLocks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5775325" y="4800600"/>
            <a:ext cx="1116013" cy="1152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12" name="Picture 20">
            <a:hlinkClick r:id="rId5" action="ppaction://hlinksldjump"/>
            <a:extLst>
              <a:ext uri="{FF2B5EF4-FFF2-40B4-BE49-F238E27FC236}">
                <a16:creationId xmlns:a16="http://schemas.microsoft.com/office/drawing/2014/main" id="{72B98DF2-409F-7506-C223-442A54BF436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6324600"/>
            <a:ext cx="531813"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nodeType="with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fade">
                                      <p:cBhvr>
                                        <p:cTn id="7" dur="1000"/>
                                        <p:tgtEl>
                                          <p:spTgt spid="8197"/>
                                        </p:tgtEl>
                                      </p:cBhvr>
                                    </p:animEffect>
                                    <p:anim calcmode="lin" valueType="num">
                                      <p:cBhvr>
                                        <p:cTn id="8" dur="1000" fill="hold"/>
                                        <p:tgtEl>
                                          <p:spTgt spid="8197"/>
                                        </p:tgtEl>
                                        <p:attrNameLst>
                                          <p:attrName>ppt_x</p:attrName>
                                        </p:attrNameLst>
                                      </p:cBhvr>
                                      <p:tavLst>
                                        <p:tav tm="0">
                                          <p:val>
                                            <p:strVal val="#ppt_x"/>
                                          </p:val>
                                        </p:tav>
                                        <p:tav tm="100000">
                                          <p:val>
                                            <p:strVal val="#ppt_x"/>
                                          </p:val>
                                        </p:tav>
                                      </p:tavLst>
                                    </p:anim>
                                    <p:anim calcmode="lin" valueType="num">
                                      <p:cBhvr>
                                        <p:cTn id="9" dur="900" decel="100000" fill="hold"/>
                                        <p:tgtEl>
                                          <p:spTgt spid="819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197"/>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37" presetClass="entr" presetSubtype="0" fill="hold" nodeType="afterEffect">
                                  <p:stCondLst>
                                    <p:cond delay="0"/>
                                  </p:stCondLst>
                                  <p:childTnLst>
                                    <p:set>
                                      <p:cBhvr>
                                        <p:cTn id="13" dur="1" fill="hold">
                                          <p:stCondLst>
                                            <p:cond delay="0"/>
                                          </p:stCondLst>
                                        </p:cTn>
                                        <p:tgtEl>
                                          <p:spTgt spid="8200"/>
                                        </p:tgtEl>
                                        <p:attrNameLst>
                                          <p:attrName>style.visibility</p:attrName>
                                        </p:attrNameLst>
                                      </p:cBhvr>
                                      <p:to>
                                        <p:strVal val="visible"/>
                                      </p:to>
                                    </p:set>
                                    <p:animEffect transition="in" filter="fade">
                                      <p:cBhvr>
                                        <p:cTn id="14" dur="1000"/>
                                        <p:tgtEl>
                                          <p:spTgt spid="8200"/>
                                        </p:tgtEl>
                                      </p:cBhvr>
                                    </p:animEffect>
                                    <p:anim calcmode="lin" valueType="num">
                                      <p:cBhvr>
                                        <p:cTn id="15" dur="1000" fill="hold"/>
                                        <p:tgtEl>
                                          <p:spTgt spid="8200"/>
                                        </p:tgtEl>
                                        <p:attrNameLst>
                                          <p:attrName>ppt_x</p:attrName>
                                        </p:attrNameLst>
                                      </p:cBhvr>
                                      <p:tavLst>
                                        <p:tav tm="0">
                                          <p:val>
                                            <p:strVal val="#ppt_x"/>
                                          </p:val>
                                        </p:tav>
                                        <p:tav tm="100000">
                                          <p:val>
                                            <p:strVal val="#ppt_x"/>
                                          </p:val>
                                        </p:tav>
                                      </p:tavLst>
                                    </p:anim>
                                    <p:anim calcmode="lin" valueType="num">
                                      <p:cBhvr>
                                        <p:cTn id="16" dur="900" decel="100000" fill="hold"/>
                                        <p:tgtEl>
                                          <p:spTgt spid="8200"/>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8200"/>
                                        </p:tgtEl>
                                        <p:attrNameLst>
                                          <p:attrName>ppt_y</p:attrName>
                                        </p:attrNameLst>
                                      </p:cBhvr>
                                      <p:tavLst>
                                        <p:tav tm="0">
                                          <p:val>
                                            <p:strVal val="#ppt_y-.03"/>
                                          </p:val>
                                        </p:tav>
                                        <p:tav tm="100000">
                                          <p:val>
                                            <p:strVal val="#ppt_y"/>
                                          </p:val>
                                        </p:tav>
                                      </p:tavLst>
                                    </p:anim>
                                  </p:childTnLst>
                                </p:cTn>
                              </p:par>
                            </p:childTnLst>
                          </p:cTn>
                        </p:par>
                        <p:par>
                          <p:cTn id="18" fill="hold" nodeType="afterGroup">
                            <p:stCondLst>
                              <p:cond delay="2000"/>
                            </p:stCondLst>
                            <p:childTnLst>
                              <p:par>
                                <p:cTn id="19" presetID="37" presetClass="entr" presetSubtype="0" fill="hold" nodeType="afterEffect">
                                  <p:stCondLst>
                                    <p:cond delay="2000"/>
                                  </p:stCondLst>
                                  <p:childTnLst>
                                    <p:set>
                                      <p:cBhvr>
                                        <p:cTn id="20" dur="1" fill="hold">
                                          <p:stCondLst>
                                            <p:cond delay="0"/>
                                          </p:stCondLst>
                                        </p:cTn>
                                        <p:tgtEl>
                                          <p:spTgt spid="8198"/>
                                        </p:tgtEl>
                                        <p:attrNameLst>
                                          <p:attrName>style.visibility</p:attrName>
                                        </p:attrNameLst>
                                      </p:cBhvr>
                                      <p:to>
                                        <p:strVal val="visible"/>
                                      </p:to>
                                    </p:set>
                                    <p:animEffect transition="in" filter="fade">
                                      <p:cBhvr>
                                        <p:cTn id="21" dur="1000"/>
                                        <p:tgtEl>
                                          <p:spTgt spid="8198"/>
                                        </p:tgtEl>
                                      </p:cBhvr>
                                    </p:animEffect>
                                    <p:anim calcmode="lin" valueType="num">
                                      <p:cBhvr>
                                        <p:cTn id="22" dur="1000" fill="hold"/>
                                        <p:tgtEl>
                                          <p:spTgt spid="8198"/>
                                        </p:tgtEl>
                                        <p:attrNameLst>
                                          <p:attrName>ppt_x</p:attrName>
                                        </p:attrNameLst>
                                      </p:cBhvr>
                                      <p:tavLst>
                                        <p:tav tm="0">
                                          <p:val>
                                            <p:strVal val="#ppt_x"/>
                                          </p:val>
                                        </p:tav>
                                        <p:tav tm="100000">
                                          <p:val>
                                            <p:strVal val="#ppt_x"/>
                                          </p:val>
                                        </p:tav>
                                      </p:tavLst>
                                    </p:anim>
                                    <p:anim calcmode="lin" valueType="num">
                                      <p:cBhvr>
                                        <p:cTn id="23" dur="900" decel="100000" fill="hold"/>
                                        <p:tgtEl>
                                          <p:spTgt spid="8198"/>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8198"/>
                                        </p:tgtEl>
                                        <p:attrNameLst>
                                          <p:attrName>ppt_y</p:attrName>
                                        </p:attrNameLst>
                                      </p:cBhvr>
                                      <p:tavLst>
                                        <p:tav tm="0">
                                          <p:val>
                                            <p:strVal val="#ppt_y-.03"/>
                                          </p:val>
                                        </p:tav>
                                        <p:tav tm="100000">
                                          <p:val>
                                            <p:strVal val="#ppt_y"/>
                                          </p:val>
                                        </p:tav>
                                      </p:tavLst>
                                    </p:anim>
                                  </p:childTnLst>
                                </p:cTn>
                              </p:par>
                            </p:childTnLst>
                          </p:cTn>
                        </p:par>
                        <p:par>
                          <p:cTn id="25" fill="hold" nodeType="afterGroup">
                            <p:stCondLst>
                              <p:cond delay="5000"/>
                            </p:stCondLst>
                            <p:childTnLst>
                              <p:par>
                                <p:cTn id="26" presetID="37" presetClass="entr" presetSubtype="0" fill="hold" nodeType="afterEffect">
                                  <p:stCondLst>
                                    <p:cond delay="0"/>
                                  </p:stCondLst>
                                  <p:childTnLst>
                                    <p:set>
                                      <p:cBhvr>
                                        <p:cTn id="27" dur="1" fill="hold">
                                          <p:stCondLst>
                                            <p:cond delay="0"/>
                                          </p:stCondLst>
                                        </p:cTn>
                                        <p:tgtEl>
                                          <p:spTgt spid="8201"/>
                                        </p:tgtEl>
                                        <p:attrNameLst>
                                          <p:attrName>style.visibility</p:attrName>
                                        </p:attrNameLst>
                                      </p:cBhvr>
                                      <p:to>
                                        <p:strVal val="visible"/>
                                      </p:to>
                                    </p:set>
                                    <p:animEffect transition="in" filter="fade">
                                      <p:cBhvr>
                                        <p:cTn id="28" dur="1000"/>
                                        <p:tgtEl>
                                          <p:spTgt spid="8201"/>
                                        </p:tgtEl>
                                      </p:cBhvr>
                                    </p:animEffect>
                                    <p:anim calcmode="lin" valueType="num">
                                      <p:cBhvr>
                                        <p:cTn id="29" dur="1000" fill="hold"/>
                                        <p:tgtEl>
                                          <p:spTgt spid="8201"/>
                                        </p:tgtEl>
                                        <p:attrNameLst>
                                          <p:attrName>ppt_x</p:attrName>
                                        </p:attrNameLst>
                                      </p:cBhvr>
                                      <p:tavLst>
                                        <p:tav tm="0">
                                          <p:val>
                                            <p:strVal val="#ppt_x"/>
                                          </p:val>
                                        </p:tav>
                                        <p:tav tm="100000">
                                          <p:val>
                                            <p:strVal val="#ppt_x"/>
                                          </p:val>
                                        </p:tav>
                                      </p:tavLst>
                                    </p:anim>
                                    <p:anim calcmode="lin" valueType="num">
                                      <p:cBhvr>
                                        <p:cTn id="30" dur="900" decel="100000" fill="hold"/>
                                        <p:tgtEl>
                                          <p:spTgt spid="8201"/>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8201"/>
                                        </p:tgtEl>
                                        <p:attrNameLst>
                                          <p:attrName>ppt_y</p:attrName>
                                        </p:attrNameLst>
                                      </p:cBhvr>
                                      <p:tavLst>
                                        <p:tav tm="0">
                                          <p:val>
                                            <p:strVal val="#ppt_y-.03"/>
                                          </p:val>
                                        </p:tav>
                                        <p:tav tm="100000">
                                          <p:val>
                                            <p:strVal val="#ppt_y"/>
                                          </p:val>
                                        </p:tav>
                                      </p:tavLst>
                                    </p:anim>
                                  </p:childTnLst>
                                </p:cTn>
                              </p:par>
                            </p:childTnLst>
                          </p:cTn>
                        </p:par>
                        <p:par>
                          <p:cTn id="32" fill="hold" nodeType="afterGroup">
                            <p:stCondLst>
                              <p:cond delay="6000"/>
                            </p:stCondLst>
                            <p:childTnLst>
                              <p:par>
                                <p:cTn id="33" presetID="37" presetClass="entr" presetSubtype="0" fill="hold" nodeType="afterEffect">
                                  <p:stCondLst>
                                    <p:cond delay="0"/>
                                  </p:stCondLst>
                                  <p:childTnLst>
                                    <p:set>
                                      <p:cBhvr>
                                        <p:cTn id="34" dur="1" fill="hold">
                                          <p:stCondLst>
                                            <p:cond delay="0"/>
                                          </p:stCondLst>
                                        </p:cTn>
                                        <p:tgtEl>
                                          <p:spTgt spid="8205"/>
                                        </p:tgtEl>
                                        <p:attrNameLst>
                                          <p:attrName>style.visibility</p:attrName>
                                        </p:attrNameLst>
                                      </p:cBhvr>
                                      <p:to>
                                        <p:strVal val="visible"/>
                                      </p:to>
                                    </p:set>
                                    <p:animEffect transition="in" filter="fade">
                                      <p:cBhvr>
                                        <p:cTn id="35" dur="1000"/>
                                        <p:tgtEl>
                                          <p:spTgt spid="8205"/>
                                        </p:tgtEl>
                                      </p:cBhvr>
                                    </p:animEffect>
                                    <p:anim calcmode="lin" valueType="num">
                                      <p:cBhvr>
                                        <p:cTn id="36" dur="1000" fill="hold"/>
                                        <p:tgtEl>
                                          <p:spTgt spid="8205"/>
                                        </p:tgtEl>
                                        <p:attrNameLst>
                                          <p:attrName>ppt_x</p:attrName>
                                        </p:attrNameLst>
                                      </p:cBhvr>
                                      <p:tavLst>
                                        <p:tav tm="0">
                                          <p:val>
                                            <p:strVal val="#ppt_x"/>
                                          </p:val>
                                        </p:tav>
                                        <p:tav tm="100000">
                                          <p:val>
                                            <p:strVal val="#ppt_x"/>
                                          </p:val>
                                        </p:tav>
                                      </p:tavLst>
                                    </p:anim>
                                    <p:anim calcmode="lin" valueType="num">
                                      <p:cBhvr>
                                        <p:cTn id="37" dur="900" decel="100000" fill="hold"/>
                                        <p:tgtEl>
                                          <p:spTgt spid="8205"/>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8205"/>
                                        </p:tgtEl>
                                        <p:attrNameLst>
                                          <p:attrName>ppt_y</p:attrName>
                                        </p:attrNameLst>
                                      </p:cBhvr>
                                      <p:tavLst>
                                        <p:tav tm="0">
                                          <p:val>
                                            <p:strVal val="#ppt_y-.03"/>
                                          </p:val>
                                        </p:tav>
                                        <p:tav tm="100000">
                                          <p:val>
                                            <p:strVal val="#ppt_y"/>
                                          </p:val>
                                        </p:tav>
                                      </p:tavLst>
                                    </p:anim>
                                  </p:childTnLst>
                                </p:cTn>
                              </p:par>
                            </p:childTnLst>
                          </p:cTn>
                        </p:par>
                        <p:par>
                          <p:cTn id="39" fill="hold" nodeType="afterGroup">
                            <p:stCondLst>
                              <p:cond delay="7000"/>
                            </p:stCondLst>
                            <p:childTnLst>
                              <p:par>
                                <p:cTn id="40" presetID="37" presetClass="entr" presetSubtype="0" fill="hold" nodeType="afterEffect">
                                  <p:stCondLst>
                                    <p:cond delay="2000"/>
                                  </p:stCondLst>
                                  <p:childTnLst>
                                    <p:set>
                                      <p:cBhvr>
                                        <p:cTn id="41" dur="1" fill="hold">
                                          <p:stCondLst>
                                            <p:cond delay="0"/>
                                          </p:stCondLst>
                                        </p:cTn>
                                        <p:tgtEl>
                                          <p:spTgt spid="8199"/>
                                        </p:tgtEl>
                                        <p:attrNameLst>
                                          <p:attrName>style.visibility</p:attrName>
                                        </p:attrNameLst>
                                      </p:cBhvr>
                                      <p:to>
                                        <p:strVal val="visible"/>
                                      </p:to>
                                    </p:set>
                                    <p:animEffect transition="in" filter="fade">
                                      <p:cBhvr>
                                        <p:cTn id="42" dur="1000"/>
                                        <p:tgtEl>
                                          <p:spTgt spid="8199"/>
                                        </p:tgtEl>
                                      </p:cBhvr>
                                    </p:animEffect>
                                    <p:anim calcmode="lin" valueType="num">
                                      <p:cBhvr>
                                        <p:cTn id="43" dur="1000" fill="hold"/>
                                        <p:tgtEl>
                                          <p:spTgt spid="8199"/>
                                        </p:tgtEl>
                                        <p:attrNameLst>
                                          <p:attrName>ppt_x</p:attrName>
                                        </p:attrNameLst>
                                      </p:cBhvr>
                                      <p:tavLst>
                                        <p:tav tm="0">
                                          <p:val>
                                            <p:strVal val="#ppt_x"/>
                                          </p:val>
                                        </p:tav>
                                        <p:tav tm="100000">
                                          <p:val>
                                            <p:strVal val="#ppt_x"/>
                                          </p:val>
                                        </p:tav>
                                      </p:tavLst>
                                    </p:anim>
                                    <p:anim calcmode="lin" valueType="num">
                                      <p:cBhvr>
                                        <p:cTn id="44" dur="900" decel="100000" fill="hold"/>
                                        <p:tgtEl>
                                          <p:spTgt spid="8199"/>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8199"/>
                                        </p:tgtEl>
                                        <p:attrNameLst>
                                          <p:attrName>ppt_y</p:attrName>
                                        </p:attrNameLst>
                                      </p:cBhvr>
                                      <p:tavLst>
                                        <p:tav tm="0">
                                          <p:val>
                                            <p:strVal val="#ppt_y-.03"/>
                                          </p:val>
                                        </p:tav>
                                        <p:tav tm="100000">
                                          <p:val>
                                            <p:strVal val="#ppt_y"/>
                                          </p:val>
                                        </p:tav>
                                      </p:tavLst>
                                    </p:anim>
                                  </p:childTnLst>
                                </p:cTn>
                              </p:par>
                            </p:childTnLst>
                          </p:cTn>
                        </p:par>
                        <p:par>
                          <p:cTn id="46" fill="hold" nodeType="afterGroup">
                            <p:stCondLst>
                              <p:cond delay="10000"/>
                            </p:stCondLst>
                            <p:childTnLst>
                              <p:par>
                                <p:cTn id="47" presetID="37" presetClass="entr" presetSubtype="0" fill="hold" nodeType="afterEffect">
                                  <p:stCondLst>
                                    <p:cond delay="0"/>
                                  </p:stCondLst>
                                  <p:childTnLst>
                                    <p:set>
                                      <p:cBhvr>
                                        <p:cTn id="48" dur="1" fill="hold">
                                          <p:stCondLst>
                                            <p:cond delay="0"/>
                                          </p:stCondLst>
                                        </p:cTn>
                                        <p:tgtEl>
                                          <p:spTgt spid="8202"/>
                                        </p:tgtEl>
                                        <p:attrNameLst>
                                          <p:attrName>style.visibility</p:attrName>
                                        </p:attrNameLst>
                                      </p:cBhvr>
                                      <p:to>
                                        <p:strVal val="visible"/>
                                      </p:to>
                                    </p:set>
                                    <p:animEffect transition="in" filter="fade">
                                      <p:cBhvr>
                                        <p:cTn id="49" dur="1000"/>
                                        <p:tgtEl>
                                          <p:spTgt spid="8202"/>
                                        </p:tgtEl>
                                      </p:cBhvr>
                                    </p:animEffect>
                                    <p:anim calcmode="lin" valueType="num">
                                      <p:cBhvr>
                                        <p:cTn id="50" dur="1000" fill="hold"/>
                                        <p:tgtEl>
                                          <p:spTgt spid="8202"/>
                                        </p:tgtEl>
                                        <p:attrNameLst>
                                          <p:attrName>ppt_x</p:attrName>
                                        </p:attrNameLst>
                                      </p:cBhvr>
                                      <p:tavLst>
                                        <p:tav tm="0">
                                          <p:val>
                                            <p:strVal val="#ppt_x"/>
                                          </p:val>
                                        </p:tav>
                                        <p:tav tm="100000">
                                          <p:val>
                                            <p:strVal val="#ppt_x"/>
                                          </p:val>
                                        </p:tav>
                                      </p:tavLst>
                                    </p:anim>
                                    <p:anim calcmode="lin" valueType="num">
                                      <p:cBhvr>
                                        <p:cTn id="51" dur="900" decel="100000" fill="hold"/>
                                        <p:tgtEl>
                                          <p:spTgt spid="8202"/>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8202"/>
                                        </p:tgtEl>
                                        <p:attrNameLst>
                                          <p:attrName>ppt_y</p:attrName>
                                        </p:attrNameLst>
                                      </p:cBhvr>
                                      <p:tavLst>
                                        <p:tav tm="0">
                                          <p:val>
                                            <p:strVal val="#ppt_y-.03"/>
                                          </p:val>
                                        </p:tav>
                                        <p:tav tm="100000">
                                          <p:val>
                                            <p:strVal val="#ppt_y"/>
                                          </p:val>
                                        </p:tav>
                                      </p:tavLst>
                                    </p:anim>
                                  </p:childTnLst>
                                </p:cTn>
                              </p:par>
                            </p:childTnLst>
                          </p:cTn>
                        </p:par>
                        <p:par>
                          <p:cTn id="53" fill="hold" nodeType="afterGroup">
                            <p:stCondLst>
                              <p:cond delay="11000"/>
                            </p:stCondLst>
                            <p:childTnLst>
                              <p:par>
                                <p:cTn id="54" presetID="37" presetClass="entr" presetSubtype="0" fill="hold" nodeType="afterEffect">
                                  <p:stCondLst>
                                    <p:cond delay="0"/>
                                  </p:stCondLst>
                                  <p:childTnLst>
                                    <p:set>
                                      <p:cBhvr>
                                        <p:cTn id="55" dur="1" fill="hold">
                                          <p:stCondLst>
                                            <p:cond delay="0"/>
                                          </p:stCondLst>
                                        </p:cTn>
                                        <p:tgtEl>
                                          <p:spTgt spid="8208"/>
                                        </p:tgtEl>
                                        <p:attrNameLst>
                                          <p:attrName>style.visibility</p:attrName>
                                        </p:attrNameLst>
                                      </p:cBhvr>
                                      <p:to>
                                        <p:strVal val="visible"/>
                                      </p:to>
                                    </p:set>
                                    <p:animEffect transition="in" filter="fade">
                                      <p:cBhvr>
                                        <p:cTn id="56" dur="1000"/>
                                        <p:tgtEl>
                                          <p:spTgt spid="8208"/>
                                        </p:tgtEl>
                                      </p:cBhvr>
                                    </p:animEffect>
                                    <p:anim calcmode="lin" valueType="num">
                                      <p:cBhvr>
                                        <p:cTn id="57" dur="1000" fill="hold"/>
                                        <p:tgtEl>
                                          <p:spTgt spid="8208"/>
                                        </p:tgtEl>
                                        <p:attrNameLst>
                                          <p:attrName>ppt_x</p:attrName>
                                        </p:attrNameLst>
                                      </p:cBhvr>
                                      <p:tavLst>
                                        <p:tav tm="0">
                                          <p:val>
                                            <p:strVal val="#ppt_x"/>
                                          </p:val>
                                        </p:tav>
                                        <p:tav tm="100000">
                                          <p:val>
                                            <p:strVal val="#ppt_x"/>
                                          </p:val>
                                        </p:tav>
                                      </p:tavLst>
                                    </p:anim>
                                    <p:anim calcmode="lin" valueType="num">
                                      <p:cBhvr>
                                        <p:cTn id="58" dur="900" decel="100000" fill="hold"/>
                                        <p:tgtEl>
                                          <p:spTgt spid="8208"/>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8208"/>
                                        </p:tgtEl>
                                        <p:attrNameLst>
                                          <p:attrName>ppt_y</p:attrName>
                                        </p:attrNameLst>
                                      </p:cBhvr>
                                      <p:tavLst>
                                        <p:tav tm="0">
                                          <p:val>
                                            <p:strVal val="#ppt_y-.03"/>
                                          </p:val>
                                        </p:tav>
                                        <p:tav tm="100000">
                                          <p:val>
                                            <p:strVal val="#ppt_y"/>
                                          </p:val>
                                        </p:tav>
                                      </p:tavLst>
                                    </p:anim>
                                  </p:childTnLst>
                                </p:cTn>
                              </p:par>
                            </p:childTnLst>
                          </p:cTn>
                        </p:par>
                        <p:par>
                          <p:cTn id="60" fill="hold" nodeType="afterGroup">
                            <p:stCondLst>
                              <p:cond delay="12000"/>
                            </p:stCondLst>
                            <p:childTnLst>
                              <p:par>
                                <p:cTn id="61" presetID="31" presetClass="entr" presetSubtype="0" fill="hold" nodeType="afterEffect">
                                  <p:stCondLst>
                                    <p:cond delay="0"/>
                                  </p:stCondLst>
                                  <p:iterate type="lt">
                                    <p:tmPct val="5000"/>
                                  </p:iterate>
                                  <p:childTnLst>
                                    <p:set>
                                      <p:cBhvr>
                                        <p:cTn id="62" dur="1" fill="hold">
                                          <p:stCondLst>
                                            <p:cond delay="0"/>
                                          </p:stCondLst>
                                        </p:cTn>
                                        <p:tgtEl>
                                          <p:spTgt spid="8196"/>
                                        </p:tgtEl>
                                        <p:attrNameLst>
                                          <p:attrName>style.visibility</p:attrName>
                                        </p:attrNameLst>
                                      </p:cBhvr>
                                      <p:to>
                                        <p:strVal val="visible"/>
                                      </p:to>
                                    </p:set>
                                    <p:anim calcmode="lin" valueType="num">
                                      <p:cBhvr>
                                        <p:cTn id="63" dur="1000" fill="hold"/>
                                        <p:tgtEl>
                                          <p:spTgt spid="8196"/>
                                        </p:tgtEl>
                                        <p:attrNameLst>
                                          <p:attrName>ppt_w</p:attrName>
                                        </p:attrNameLst>
                                      </p:cBhvr>
                                      <p:tavLst>
                                        <p:tav tm="0">
                                          <p:val>
                                            <p:fltVal val="0"/>
                                          </p:val>
                                        </p:tav>
                                        <p:tav tm="100000">
                                          <p:val>
                                            <p:strVal val="#ppt_w"/>
                                          </p:val>
                                        </p:tav>
                                      </p:tavLst>
                                    </p:anim>
                                    <p:anim calcmode="lin" valueType="num">
                                      <p:cBhvr>
                                        <p:cTn id="64" dur="1000" fill="hold"/>
                                        <p:tgtEl>
                                          <p:spTgt spid="8196"/>
                                        </p:tgtEl>
                                        <p:attrNameLst>
                                          <p:attrName>ppt_h</p:attrName>
                                        </p:attrNameLst>
                                      </p:cBhvr>
                                      <p:tavLst>
                                        <p:tav tm="0">
                                          <p:val>
                                            <p:fltVal val="0"/>
                                          </p:val>
                                        </p:tav>
                                        <p:tav tm="100000">
                                          <p:val>
                                            <p:strVal val="#ppt_h"/>
                                          </p:val>
                                        </p:tav>
                                      </p:tavLst>
                                    </p:anim>
                                    <p:anim calcmode="lin" valueType="num">
                                      <p:cBhvr>
                                        <p:cTn id="65" dur="1000" fill="hold"/>
                                        <p:tgtEl>
                                          <p:spTgt spid="8196"/>
                                        </p:tgtEl>
                                        <p:attrNameLst>
                                          <p:attrName>style.rotation</p:attrName>
                                        </p:attrNameLst>
                                      </p:cBhvr>
                                      <p:tavLst>
                                        <p:tav tm="0">
                                          <p:val>
                                            <p:fltVal val="90"/>
                                          </p:val>
                                        </p:tav>
                                        <p:tav tm="100000">
                                          <p:val>
                                            <p:fltVal val="0"/>
                                          </p:val>
                                        </p:tav>
                                      </p:tavLst>
                                    </p:anim>
                                    <p:animEffect transition="in" filter="fade">
                                      <p:cBhvr>
                                        <p:cTn id="66" dur="10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P spid="8198" grpId="0"/>
      <p:bldP spid="8199" grpId="0"/>
      <p:bldP spid="8200" grpId="0"/>
      <p:bldP spid="8201" grpId="0"/>
      <p:bldP spid="820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a:hlinkClick r:id="" action="ppaction://hlinkshowjump?jump=nextslide"/>
            <a:extLst>
              <a:ext uri="{FF2B5EF4-FFF2-40B4-BE49-F238E27FC236}">
                <a16:creationId xmlns:a16="http://schemas.microsoft.com/office/drawing/2014/main" id="{0469DCAD-417E-C575-90A2-5BF78021FA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6613" y="5638800"/>
            <a:ext cx="611187" cy="1143000"/>
          </a:xfrm>
          <a:prstGeom prst="rect">
            <a:avLst/>
          </a:prstGeom>
          <a:noFill/>
          <a:extLst>
            <a:ext uri="{909E8E84-426E-40DD-AFC4-6F175D3DCCD1}">
              <a14:hiddenFill xmlns:a14="http://schemas.microsoft.com/office/drawing/2010/main">
                <a:solidFill>
                  <a:srgbClr val="FFFFFF"/>
                </a:solidFill>
              </a14:hiddenFill>
            </a:ext>
          </a:extLst>
        </p:spPr>
      </p:pic>
      <p:sp>
        <p:nvSpPr>
          <p:cNvPr id="44035" name="Text Box 3">
            <a:extLst>
              <a:ext uri="{FF2B5EF4-FFF2-40B4-BE49-F238E27FC236}">
                <a16:creationId xmlns:a16="http://schemas.microsoft.com/office/drawing/2014/main" id="{17CF7CB0-D144-EA49-1484-AEB66940835D}"/>
              </a:ext>
            </a:extLst>
          </p:cNvPr>
          <p:cNvSpPr txBox="1">
            <a:spLocks noChangeArrowheads="1"/>
          </p:cNvSpPr>
          <p:nvPr/>
        </p:nvSpPr>
        <p:spPr bwMode="auto">
          <a:xfrm>
            <a:off x="381000" y="3048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Let U be the set of all students in the class.</a:t>
            </a:r>
          </a:p>
        </p:txBody>
      </p:sp>
      <p:sp>
        <p:nvSpPr>
          <p:cNvPr id="44036" name="Text Box 4">
            <a:extLst>
              <a:ext uri="{FF2B5EF4-FFF2-40B4-BE49-F238E27FC236}">
                <a16:creationId xmlns:a16="http://schemas.microsoft.com/office/drawing/2014/main" id="{B0ABE8A8-E53B-5AF8-983D-B6BDE9E298E9}"/>
              </a:ext>
            </a:extLst>
          </p:cNvPr>
          <p:cNvSpPr txBox="1">
            <a:spLocks noChangeArrowheads="1"/>
          </p:cNvSpPr>
          <p:nvPr/>
        </p:nvSpPr>
        <p:spPr bwMode="auto">
          <a:xfrm>
            <a:off x="381000" y="11430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Let M be the set of students who watch MTV.</a:t>
            </a:r>
          </a:p>
        </p:txBody>
      </p:sp>
      <p:sp>
        <p:nvSpPr>
          <p:cNvPr id="44037" name="Text Box 5">
            <a:extLst>
              <a:ext uri="{FF2B5EF4-FFF2-40B4-BE49-F238E27FC236}">
                <a16:creationId xmlns:a16="http://schemas.microsoft.com/office/drawing/2014/main" id="{0141042F-D54D-8D56-B2BB-683266980A2D}"/>
              </a:ext>
            </a:extLst>
          </p:cNvPr>
          <p:cNvSpPr txBox="1">
            <a:spLocks noChangeArrowheads="1"/>
          </p:cNvSpPr>
          <p:nvPr/>
        </p:nvSpPr>
        <p:spPr bwMode="auto">
          <a:xfrm>
            <a:off x="381000" y="19050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Let G be the set of students who play video games.</a:t>
            </a:r>
          </a:p>
        </p:txBody>
      </p:sp>
      <p:sp>
        <p:nvSpPr>
          <p:cNvPr id="44038" name="Text Box 6">
            <a:extLst>
              <a:ext uri="{FF2B5EF4-FFF2-40B4-BE49-F238E27FC236}">
                <a16:creationId xmlns:a16="http://schemas.microsoft.com/office/drawing/2014/main" id="{EFD80692-F167-8DFA-A143-3FAEF4257D5F}"/>
              </a:ext>
            </a:extLst>
          </p:cNvPr>
          <p:cNvSpPr txBox="1">
            <a:spLocks noChangeArrowheads="1"/>
          </p:cNvSpPr>
          <p:nvPr/>
        </p:nvSpPr>
        <p:spPr bwMode="auto">
          <a:xfrm>
            <a:off x="381000" y="6096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We know that #(U) = 30.</a:t>
            </a:r>
          </a:p>
        </p:txBody>
      </p:sp>
      <p:sp>
        <p:nvSpPr>
          <p:cNvPr id="44039" name="Text Box 7">
            <a:extLst>
              <a:ext uri="{FF2B5EF4-FFF2-40B4-BE49-F238E27FC236}">
                <a16:creationId xmlns:a16="http://schemas.microsoft.com/office/drawing/2014/main" id="{40543DDD-54EF-938F-67F8-8E2F27520183}"/>
              </a:ext>
            </a:extLst>
          </p:cNvPr>
          <p:cNvSpPr txBox="1">
            <a:spLocks noChangeArrowheads="1"/>
          </p:cNvSpPr>
          <p:nvPr/>
        </p:nvSpPr>
        <p:spPr bwMode="auto">
          <a:xfrm>
            <a:off x="381000" y="14478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We know that #(M) = 17.</a:t>
            </a:r>
          </a:p>
        </p:txBody>
      </p:sp>
      <p:sp>
        <p:nvSpPr>
          <p:cNvPr id="44040" name="Text Box 8">
            <a:extLst>
              <a:ext uri="{FF2B5EF4-FFF2-40B4-BE49-F238E27FC236}">
                <a16:creationId xmlns:a16="http://schemas.microsoft.com/office/drawing/2014/main" id="{35690DBD-E652-DB92-1CAE-B2BEE77CA921}"/>
              </a:ext>
            </a:extLst>
          </p:cNvPr>
          <p:cNvSpPr txBox="1">
            <a:spLocks noChangeArrowheads="1"/>
          </p:cNvSpPr>
          <p:nvPr/>
        </p:nvSpPr>
        <p:spPr bwMode="auto">
          <a:xfrm>
            <a:off x="381000" y="22098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We know that #(G) = 12.</a:t>
            </a:r>
          </a:p>
        </p:txBody>
      </p:sp>
      <p:sp>
        <p:nvSpPr>
          <p:cNvPr id="44041" name="Rectangle 9">
            <a:extLst>
              <a:ext uri="{FF2B5EF4-FFF2-40B4-BE49-F238E27FC236}">
                <a16:creationId xmlns:a16="http://schemas.microsoft.com/office/drawing/2014/main" id="{79E17D4F-5EE4-C35E-1748-B50F5249627F}"/>
              </a:ext>
            </a:extLst>
          </p:cNvPr>
          <p:cNvSpPr>
            <a:spLocks noChangeArrowheads="1"/>
          </p:cNvSpPr>
          <p:nvPr/>
        </p:nvSpPr>
        <p:spPr bwMode="auto">
          <a:xfrm>
            <a:off x="2286000" y="3352800"/>
            <a:ext cx="4876800" cy="3200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44042" name="Oval 10">
            <a:extLst>
              <a:ext uri="{FF2B5EF4-FFF2-40B4-BE49-F238E27FC236}">
                <a16:creationId xmlns:a16="http://schemas.microsoft.com/office/drawing/2014/main" id="{20BD0C82-17E4-8985-CF8A-4ABBCEF8D4D9}"/>
              </a:ext>
            </a:extLst>
          </p:cNvPr>
          <p:cNvSpPr>
            <a:spLocks noChangeArrowheads="1"/>
          </p:cNvSpPr>
          <p:nvPr/>
        </p:nvSpPr>
        <p:spPr bwMode="auto">
          <a:xfrm>
            <a:off x="3200400" y="4114800"/>
            <a:ext cx="1752600" cy="1752600"/>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043" name="Oval 11">
            <a:extLst>
              <a:ext uri="{FF2B5EF4-FFF2-40B4-BE49-F238E27FC236}">
                <a16:creationId xmlns:a16="http://schemas.microsoft.com/office/drawing/2014/main" id="{9B4E66CB-8515-B363-F637-4040A5647A58}"/>
              </a:ext>
            </a:extLst>
          </p:cNvPr>
          <p:cNvSpPr>
            <a:spLocks noChangeArrowheads="1"/>
          </p:cNvSpPr>
          <p:nvPr/>
        </p:nvSpPr>
        <p:spPr bwMode="auto">
          <a:xfrm>
            <a:off x="4419600" y="4114800"/>
            <a:ext cx="1752600" cy="1752600"/>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044" name="Freeform 12">
            <a:extLst>
              <a:ext uri="{FF2B5EF4-FFF2-40B4-BE49-F238E27FC236}">
                <a16:creationId xmlns:a16="http://schemas.microsoft.com/office/drawing/2014/main" id="{B0B09603-0101-10B1-B680-6787158D06DE}"/>
              </a:ext>
            </a:extLst>
          </p:cNvPr>
          <p:cNvSpPr>
            <a:spLocks/>
          </p:cNvSpPr>
          <p:nvPr/>
        </p:nvSpPr>
        <p:spPr bwMode="auto">
          <a:xfrm>
            <a:off x="4402138" y="4337050"/>
            <a:ext cx="588962" cy="1282700"/>
          </a:xfrm>
          <a:custGeom>
            <a:avLst/>
            <a:gdLst>
              <a:gd name="T0" fmla="*/ 175 w 371"/>
              <a:gd name="T1" fmla="*/ 15 h 808"/>
              <a:gd name="T2" fmla="*/ 225 w 371"/>
              <a:gd name="T3" fmla="*/ 71 h 808"/>
              <a:gd name="T4" fmla="*/ 249 w 371"/>
              <a:gd name="T5" fmla="*/ 95 h 808"/>
              <a:gd name="T6" fmla="*/ 274 w 371"/>
              <a:gd name="T7" fmla="*/ 126 h 808"/>
              <a:gd name="T8" fmla="*/ 299 w 371"/>
              <a:gd name="T9" fmla="*/ 176 h 808"/>
              <a:gd name="T10" fmla="*/ 305 w 371"/>
              <a:gd name="T11" fmla="*/ 194 h 808"/>
              <a:gd name="T12" fmla="*/ 318 w 371"/>
              <a:gd name="T13" fmla="*/ 207 h 808"/>
              <a:gd name="T14" fmla="*/ 330 w 371"/>
              <a:gd name="T15" fmla="*/ 244 h 808"/>
              <a:gd name="T16" fmla="*/ 342 w 371"/>
              <a:gd name="T17" fmla="*/ 263 h 808"/>
              <a:gd name="T18" fmla="*/ 330 w 371"/>
              <a:gd name="T19" fmla="*/ 430 h 808"/>
              <a:gd name="T20" fmla="*/ 318 w 371"/>
              <a:gd name="T21" fmla="*/ 603 h 808"/>
              <a:gd name="T22" fmla="*/ 293 w 371"/>
              <a:gd name="T23" fmla="*/ 634 h 808"/>
              <a:gd name="T24" fmla="*/ 225 w 371"/>
              <a:gd name="T25" fmla="*/ 752 h 808"/>
              <a:gd name="T26" fmla="*/ 175 w 371"/>
              <a:gd name="T27" fmla="*/ 808 h 808"/>
              <a:gd name="T28" fmla="*/ 119 w 371"/>
              <a:gd name="T29" fmla="*/ 758 h 808"/>
              <a:gd name="T30" fmla="*/ 82 w 371"/>
              <a:gd name="T31" fmla="*/ 702 h 808"/>
              <a:gd name="T32" fmla="*/ 8 w 371"/>
              <a:gd name="T33" fmla="*/ 566 h 808"/>
              <a:gd name="T34" fmla="*/ 14 w 371"/>
              <a:gd name="T35" fmla="*/ 448 h 808"/>
              <a:gd name="T36" fmla="*/ 82 w 371"/>
              <a:gd name="T37" fmla="*/ 176 h 808"/>
              <a:gd name="T38" fmla="*/ 163 w 371"/>
              <a:gd name="T39" fmla="*/ 21 h 808"/>
              <a:gd name="T40" fmla="*/ 175 w 371"/>
              <a:gd name="T41" fmla="*/ 2 h 808"/>
              <a:gd name="T42" fmla="*/ 175 w 371"/>
              <a:gd name="T43" fmla="*/ 15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1" h="808">
                <a:moveTo>
                  <a:pt x="175" y="15"/>
                </a:moveTo>
                <a:cubicBezTo>
                  <a:pt x="194" y="32"/>
                  <a:pt x="207" y="53"/>
                  <a:pt x="225" y="71"/>
                </a:cubicBezTo>
                <a:cubicBezTo>
                  <a:pt x="236" y="103"/>
                  <a:pt x="222" y="79"/>
                  <a:pt x="249" y="95"/>
                </a:cubicBezTo>
                <a:cubicBezTo>
                  <a:pt x="259" y="101"/>
                  <a:pt x="268" y="117"/>
                  <a:pt x="274" y="126"/>
                </a:cubicBezTo>
                <a:cubicBezTo>
                  <a:pt x="280" y="146"/>
                  <a:pt x="284" y="160"/>
                  <a:pt x="299" y="176"/>
                </a:cubicBezTo>
                <a:cubicBezTo>
                  <a:pt x="301" y="182"/>
                  <a:pt x="302" y="189"/>
                  <a:pt x="305" y="194"/>
                </a:cubicBezTo>
                <a:cubicBezTo>
                  <a:pt x="308" y="199"/>
                  <a:pt x="315" y="202"/>
                  <a:pt x="318" y="207"/>
                </a:cubicBezTo>
                <a:cubicBezTo>
                  <a:pt x="324" y="219"/>
                  <a:pt x="323" y="233"/>
                  <a:pt x="330" y="244"/>
                </a:cubicBezTo>
                <a:cubicBezTo>
                  <a:pt x="334" y="250"/>
                  <a:pt x="338" y="257"/>
                  <a:pt x="342" y="263"/>
                </a:cubicBezTo>
                <a:cubicBezTo>
                  <a:pt x="348" y="316"/>
                  <a:pt x="371" y="385"/>
                  <a:pt x="330" y="430"/>
                </a:cubicBezTo>
                <a:cubicBezTo>
                  <a:pt x="326" y="488"/>
                  <a:pt x="326" y="546"/>
                  <a:pt x="318" y="603"/>
                </a:cubicBezTo>
                <a:cubicBezTo>
                  <a:pt x="316" y="616"/>
                  <a:pt x="300" y="623"/>
                  <a:pt x="293" y="634"/>
                </a:cubicBezTo>
                <a:cubicBezTo>
                  <a:pt x="270" y="673"/>
                  <a:pt x="262" y="725"/>
                  <a:pt x="225" y="752"/>
                </a:cubicBezTo>
                <a:cubicBezTo>
                  <a:pt x="212" y="783"/>
                  <a:pt x="206" y="796"/>
                  <a:pt x="175" y="808"/>
                </a:cubicBezTo>
                <a:cubicBezTo>
                  <a:pt x="147" y="797"/>
                  <a:pt x="140" y="778"/>
                  <a:pt x="119" y="758"/>
                </a:cubicBezTo>
                <a:cubicBezTo>
                  <a:pt x="108" y="736"/>
                  <a:pt x="94" y="722"/>
                  <a:pt x="82" y="702"/>
                </a:cubicBezTo>
                <a:cubicBezTo>
                  <a:pt x="55" y="658"/>
                  <a:pt x="36" y="610"/>
                  <a:pt x="8" y="566"/>
                </a:cubicBezTo>
                <a:cubicBezTo>
                  <a:pt x="10" y="527"/>
                  <a:pt x="12" y="487"/>
                  <a:pt x="14" y="448"/>
                </a:cubicBezTo>
                <a:cubicBezTo>
                  <a:pt x="18" y="369"/>
                  <a:pt x="0" y="231"/>
                  <a:pt x="82" y="176"/>
                </a:cubicBezTo>
                <a:cubicBezTo>
                  <a:pt x="99" y="121"/>
                  <a:pt x="127" y="65"/>
                  <a:pt x="163" y="21"/>
                </a:cubicBezTo>
                <a:cubicBezTo>
                  <a:pt x="168" y="15"/>
                  <a:pt x="168" y="5"/>
                  <a:pt x="175" y="2"/>
                </a:cubicBezTo>
                <a:cubicBezTo>
                  <a:pt x="179" y="0"/>
                  <a:pt x="175" y="11"/>
                  <a:pt x="175" y="15"/>
                </a:cubicBezTo>
                <a:close/>
              </a:path>
            </a:pathLst>
          </a:custGeom>
          <a:solidFill>
            <a:srgbClr val="00BE00"/>
          </a:solidFill>
          <a:ln w="0">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45" name="Freeform 13">
            <a:extLst>
              <a:ext uri="{FF2B5EF4-FFF2-40B4-BE49-F238E27FC236}">
                <a16:creationId xmlns:a16="http://schemas.microsoft.com/office/drawing/2014/main" id="{40742FD9-F520-30B0-A9BB-EB7C0B5538B3}"/>
              </a:ext>
            </a:extLst>
          </p:cNvPr>
          <p:cNvSpPr>
            <a:spLocks/>
          </p:cNvSpPr>
          <p:nvPr/>
        </p:nvSpPr>
        <p:spPr bwMode="auto">
          <a:xfrm>
            <a:off x="4465638" y="4498975"/>
            <a:ext cx="120650" cy="138113"/>
          </a:xfrm>
          <a:custGeom>
            <a:avLst/>
            <a:gdLst>
              <a:gd name="T0" fmla="*/ 61 w 76"/>
              <a:gd name="T1" fmla="*/ 0 h 87"/>
              <a:gd name="T2" fmla="*/ 48 w 76"/>
              <a:gd name="T3" fmla="*/ 12 h 87"/>
              <a:gd name="T4" fmla="*/ 36 w 76"/>
              <a:gd name="T5" fmla="*/ 37 h 87"/>
              <a:gd name="T6" fmla="*/ 24 w 76"/>
              <a:gd name="T7" fmla="*/ 61 h 87"/>
              <a:gd name="T8" fmla="*/ 48 w 76"/>
              <a:gd name="T9" fmla="*/ 37 h 87"/>
              <a:gd name="T10" fmla="*/ 36 w 76"/>
              <a:gd name="T11" fmla="*/ 61 h 87"/>
              <a:gd name="T12" fmla="*/ 30 w 76"/>
              <a:gd name="T13" fmla="*/ 80 h 87"/>
              <a:gd name="T14" fmla="*/ 55 w 76"/>
              <a:gd name="T15" fmla="*/ 24 h 87"/>
              <a:gd name="T16" fmla="*/ 67 w 76"/>
              <a:gd name="T17" fmla="*/ 6 h 87"/>
              <a:gd name="T18" fmla="*/ 55 w 76"/>
              <a:gd name="T19" fmla="*/ 24 h 87"/>
              <a:gd name="T20" fmla="*/ 17 w 76"/>
              <a:gd name="T21"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7">
                <a:moveTo>
                  <a:pt x="61" y="0"/>
                </a:moveTo>
                <a:cubicBezTo>
                  <a:pt x="57" y="4"/>
                  <a:pt x="49" y="6"/>
                  <a:pt x="48" y="12"/>
                </a:cubicBezTo>
                <a:cubicBezTo>
                  <a:pt x="42" y="42"/>
                  <a:pt x="76" y="24"/>
                  <a:pt x="36" y="37"/>
                </a:cubicBezTo>
                <a:cubicBezTo>
                  <a:pt x="8" y="79"/>
                  <a:pt x="0" y="85"/>
                  <a:pt x="24" y="61"/>
                </a:cubicBezTo>
                <a:cubicBezTo>
                  <a:pt x="38" y="18"/>
                  <a:pt x="27" y="14"/>
                  <a:pt x="48" y="37"/>
                </a:cubicBezTo>
                <a:cubicBezTo>
                  <a:pt x="44" y="45"/>
                  <a:pt x="39" y="53"/>
                  <a:pt x="36" y="61"/>
                </a:cubicBezTo>
                <a:cubicBezTo>
                  <a:pt x="33" y="67"/>
                  <a:pt x="30" y="87"/>
                  <a:pt x="30" y="80"/>
                </a:cubicBezTo>
                <a:cubicBezTo>
                  <a:pt x="30" y="27"/>
                  <a:pt x="23" y="36"/>
                  <a:pt x="55" y="24"/>
                </a:cubicBezTo>
                <a:cubicBezTo>
                  <a:pt x="59" y="18"/>
                  <a:pt x="71" y="0"/>
                  <a:pt x="67" y="6"/>
                </a:cubicBezTo>
                <a:cubicBezTo>
                  <a:pt x="63" y="12"/>
                  <a:pt x="60" y="18"/>
                  <a:pt x="55" y="24"/>
                </a:cubicBezTo>
                <a:cubicBezTo>
                  <a:pt x="38" y="45"/>
                  <a:pt x="17" y="59"/>
                  <a:pt x="17" y="86"/>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46" name="Freeform 14">
            <a:extLst>
              <a:ext uri="{FF2B5EF4-FFF2-40B4-BE49-F238E27FC236}">
                <a16:creationId xmlns:a16="http://schemas.microsoft.com/office/drawing/2014/main" id="{09FC0E28-804B-70AC-5295-EDF964D6346E}"/>
              </a:ext>
            </a:extLst>
          </p:cNvPr>
          <p:cNvSpPr>
            <a:spLocks/>
          </p:cNvSpPr>
          <p:nvPr/>
        </p:nvSpPr>
        <p:spPr bwMode="auto">
          <a:xfrm>
            <a:off x="4465638" y="4524375"/>
            <a:ext cx="139700" cy="147638"/>
          </a:xfrm>
          <a:custGeom>
            <a:avLst/>
            <a:gdLst>
              <a:gd name="T0" fmla="*/ 30 w 88"/>
              <a:gd name="T1" fmla="*/ 70 h 93"/>
              <a:gd name="T2" fmla="*/ 36 w 88"/>
              <a:gd name="T3" fmla="*/ 89 h 93"/>
              <a:gd name="T4" fmla="*/ 24 w 88"/>
              <a:gd name="T5" fmla="*/ 76 h 93"/>
              <a:gd name="T6" fmla="*/ 30 w 88"/>
              <a:gd name="T7" fmla="*/ 58 h 93"/>
              <a:gd name="T8" fmla="*/ 42 w 88"/>
              <a:gd name="T9" fmla="*/ 45 h 93"/>
              <a:gd name="T10" fmla="*/ 24 w 88"/>
              <a:gd name="T11" fmla="*/ 52 h 93"/>
              <a:gd name="T12" fmla="*/ 11 w 88"/>
              <a:gd name="T13" fmla="*/ 64 h 93"/>
              <a:gd name="T14" fmla="*/ 17 w 88"/>
              <a:gd name="T15" fmla="*/ 83 h 93"/>
              <a:gd name="T16" fmla="*/ 24 w 88"/>
              <a:gd name="T17" fmla="*/ 64 h 93"/>
              <a:gd name="T18" fmla="*/ 42 w 88"/>
              <a:gd name="T19" fmla="*/ 39 h 93"/>
              <a:gd name="T20" fmla="*/ 11 w 88"/>
              <a:gd name="T21" fmla="*/ 58 h 93"/>
              <a:gd name="T22" fmla="*/ 42 w 88"/>
              <a:gd name="T23" fmla="*/ 33 h 93"/>
              <a:gd name="T24" fmla="*/ 48 w 88"/>
              <a:gd name="T25" fmla="*/ 45 h 93"/>
              <a:gd name="T26" fmla="*/ 48 w 88"/>
              <a:gd name="T27" fmla="*/ 15 h 93"/>
              <a:gd name="T28" fmla="*/ 30 w 88"/>
              <a:gd name="T29" fmla="*/ 7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93">
                <a:moveTo>
                  <a:pt x="30" y="70"/>
                </a:moveTo>
                <a:cubicBezTo>
                  <a:pt x="32" y="76"/>
                  <a:pt x="41" y="84"/>
                  <a:pt x="36" y="89"/>
                </a:cubicBezTo>
                <a:cubicBezTo>
                  <a:pt x="32" y="93"/>
                  <a:pt x="25" y="82"/>
                  <a:pt x="24" y="76"/>
                </a:cubicBezTo>
                <a:cubicBezTo>
                  <a:pt x="23" y="70"/>
                  <a:pt x="27" y="63"/>
                  <a:pt x="30" y="58"/>
                </a:cubicBezTo>
                <a:cubicBezTo>
                  <a:pt x="33" y="53"/>
                  <a:pt x="46" y="49"/>
                  <a:pt x="42" y="45"/>
                </a:cubicBezTo>
                <a:cubicBezTo>
                  <a:pt x="37" y="40"/>
                  <a:pt x="30" y="50"/>
                  <a:pt x="24" y="52"/>
                </a:cubicBezTo>
                <a:cubicBezTo>
                  <a:pt x="20" y="56"/>
                  <a:pt x="12" y="58"/>
                  <a:pt x="11" y="64"/>
                </a:cubicBezTo>
                <a:cubicBezTo>
                  <a:pt x="10" y="70"/>
                  <a:pt x="10" y="83"/>
                  <a:pt x="17" y="83"/>
                </a:cubicBezTo>
                <a:cubicBezTo>
                  <a:pt x="24" y="83"/>
                  <a:pt x="21" y="70"/>
                  <a:pt x="24" y="64"/>
                </a:cubicBezTo>
                <a:cubicBezTo>
                  <a:pt x="29" y="55"/>
                  <a:pt x="49" y="31"/>
                  <a:pt x="42" y="39"/>
                </a:cubicBezTo>
                <a:cubicBezTo>
                  <a:pt x="25" y="57"/>
                  <a:pt x="36" y="50"/>
                  <a:pt x="11" y="58"/>
                </a:cubicBezTo>
                <a:cubicBezTo>
                  <a:pt x="12" y="57"/>
                  <a:pt x="38" y="29"/>
                  <a:pt x="42" y="33"/>
                </a:cubicBezTo>
                <a:cubicBezTo>
                  <a:pt x="54" y="47"/>
                  <a:pt x="0" y="64"/>
                  <a:pt x="48" y="45"/>
                </a:cubicBezTo>
                <a:cubicBezTo>
                  <a:pt x="57" y="22"/>
                  <a:pt x="88" y="0"/>
                  <a:pt x="48" y="15"/>
                </a:cubicBezTo>
                <a:cubicBezTo>
                  <a:pt x="31" y="48"/>
                  <a:pt x="38" y="30"/>
                  <a:pt x="30" y="7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47" name="Freeform 15">
            <a:extLst>
              <a:ext uri="{FF2B5EF4-FFF2-40B4-BE49-F238E27FC236}">
                <a16:creationId xmlns:a16="http://schemas.microsoft.com/office/drawing/2014/main" id="{940ABF2E-5B46-B3FF-0E5C-195A0C5B95CF}"/>
              </a:ext>
            </a:extLst>
          </p:cNvPr>
          <p:cNvSpPr>
            <a:spLocks/>
          </p:cNvSpPr>
          <p:nvPr/>
        </p:nvSpPr>
        <p:spPr bwMode="auto">
          <a:xfrm>
            <a:off x="4830763" y="4979988"/>
            <a:ext cx="127000" cy="285750"/>
          </a:xfrm>
          <a:custGeom>
            <a:avLst/>
            <a:gdLst>
              <a:gd name="T0" fmla="*/ 41 w 80"/>
              <a:gd name="T1" fmla="*/ 180 h 180"/>
              <a:gd name="T2" fmla="*/ 66 w 80"/>
              <a:gd name="T3" fmla="*/ 118 h 180"/>
              <a:gd name="T4" fmla="*/ 66 w 80"/>
              <a:gd name="T5" fmla="*/ 0 h 180"/>
              <a:gd name="T6" fmla="*/ 41 w 80"/>
              <a:gd name="T7" fmla="*/ 180 h 180"/>
            </a:gdLst>
            <a:ahLst/>
            <a:cxnLst>
              <a:cxn ang="0">
                <a:pos x="T0" y="T1"/>
              </a:cxn>
              <a:cxn ang="0">
                <a:pos x="T2" y="T3"/>
              </a:cxn>
              <a:cxn ang="0">
                <a:pos x="T4" y="T5"/>
              </a:cxn>
              <a:cxn ang="0">
                <a:pos x="T6" y="T7"/>
              </a:cxn>
            </a:cxnLst>
            <a:rect l="0" t="0" r="r" b="b"/>
            <a:pathLst>
              <a:path w="80" h="180">
                <a:moveTo>
                  <a:pt x="41" y="180"/>
                </a:moveTo>
                <a:cubicBezTo>
                  <a:pt x="49" y="159"/>
                  <a:pt x="59" y="139"/>
                  <a:pt x="66" y="118"/>
                </a:cubicBezTo>
                <a:cubicBezTo>
                  <a:pt x="75" y="60"/>
                  <a:pt x="80" y="66"/>
                  <a:pt x="66" y="0"/>
                </a:cubicBezTo>
                <a:cubicBezTo>
                  <a:pt x="0" y="31"/>
                  <a:pt x="52" y="111"/>
                  <a:pt x="41" y="18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48" name="Freeform 16">
            <a:extLst>
              <a:ext uri="{FF2B5EF4-FFF2-40B4-BE49-F238E27FC236}">
                <a16:creationId xmlns:a16="http://schemas.microsoft.com/office/drawing/2014/main" id="{403C0FE4-AAE9-8285-93E5-595A3C464DCD}"/>
              </a:ext>
            </a:extLst>
          </p:cNvPr>
          <p:cNvSpPr>
            <a:spLocks/>
          </p:cNvSpPr>
          <p:nvPr/>
        </p:nvSpPr>
        <p:spPr bwMode="auto">
          <a:xfrm>
            <a:off x="4926013" y="4949825"/>
            <a:ext cx="30162" cy="79375"/>
          </a:xfrm>
          <a:custGeom>
            <a:avLst/>
            <a:gdLst>
              <a:gd name="T0" fmla="*/ 19 w 19"/>
              <a:gd name="T1" fmla="*/ 0 h 50"/>
              <a:gd name="T2" fmla="*/ 6 w 19"/>
              <a:gd name="T3" fmla="*/ 13 h 50"/>
              <a:gd name="T4" fmla="*/ 19 w 19"/>
              <a:gd name="T5" fmla="*/ 25 h 50"/>
              <a:gd name="T6" fmla="*/ 6 w 19"/>
              <a:gd name="T7" fmla="*/ 7 h 50"/>
              <a:gd name="T8" fmla="*/ 0 w 19"/>
              <a:gd name="T9" fmla="*/ 50 h 50"/>
            </a:gdLst>
            <a:ahLst/>
            <a:cxnLst>
              <a:cxn ang="0">
                <a:pos x="T0" y="T1"/>
              </a:cxn>
              <a:cxn ang="0">
                <a:pos x="T2" y="T3"/>
              </a:cxn>
              <a:cxn ang="0">
                <a:pos x="T4" y="T5"/>
              </a:cxn>
              <a:cxn ang="0">
                <a:pos x="T6" y="T7"/>
              </a:cxn>
              <a:cxn ang="0">
                <a:pos x="T8" y="T9"/>
              </a:cxn>
            </a:cxnLst>
            <a:rect l="0" t="0" r="r" b="b"/>
            <a:pathLst>
              <a:path w="19" h="50">
                <a:moveTo>
                  <a:pt x="19" y="0"/>
                </a:moveTo>
                <a:cubicBezTo>
                  <a:pt x="15" y="4"/>
                  <a:pt x="6" y="7"/>
                  <a:pt x="6" y="13"/>
                </a:cubicBezTo>
                <a:cubicBezTo>
                  <a:pt x="6" y="19"/>
                  <a:pt x="19" y="31"/>
                  <a:pt x="19" y="25"/>
                </a:cubicBezTo>
                <a:cubicBezTo>
                  <a:pt x="19" y="18"/>
                  <a:pt x="10" y="13"/>
                  <a:pt x="6" y="7"/>
                </a:cubicBezTo>
                <a:cubicBezTo>
                  <a:pt x="13" y="44"/>
                  <a:pt x="19" y="31"/>
                  <a:pt x="0" y="50"/>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49" name="Text Box 17">
            <a:extLst>
              <a:ext uri="{FF2B5EF4-FFF2-40B4-BE49-F238E27FC236}">
                <a16:creationId xmlns:a16="http://schemas.microsoft.com/office/drawing/2014/main" id="{CD977F77-263B-EAC9-C939-CE8668A79960}"/>
              </a:ext>
            </a:extLst>
          </p:cNvPr>
          <p:cNvSpPr txBox="1">
            <a:spLocks noChangeArrowheads="1"/>
          </p:cNvSpPr>
          <p:nvPr/>
        </p:nvSpPr>
        <p:spPr bwMode="auto">
          <a:xfrm>
            <a:off x="2971800" y="39624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M</a:t>
            </a:r>
          </a:p>
        </p:txBody>
      </p:sp>
      <p:sp>
        <p:nvSpPr>
          <p:cNvPr id="44050" name="Text Box 18">
            <a:extLst>
              <a:ext uri="{FF2B5EF4-FFF2-40B4-BE49-F238E27FC236}">
                <a16:creationId xmlns:a16="http://schemas.microsoft.com/office/drawing/2014/main" id="{AE5B0995-F730-D002-5670-2DDF40360AA8}"/>
              </a:ext>
            </a:extLst>
          </p:cNvPr>
          <p:cNvSpPr txBox="1">
            <a:spLocks noChangeArrowheads="1"/>
          </p:cNvSpPr>
          <p:nvPr/>
        </p:nvSpPr>
        <p:spPr bwMode="auto">
          <a:xfrm>
            <a:off x="5943600" y="3976688"/>
            <a:ext cx="45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G</a:t>
            </a:r>
          </a:p>
        </p:txBody>
      </p:sp>
      <p:pic>
        <p:nvPicPr>
          <p:cNvPr id="44051" name="Picture 19">
            <a:hlinkClick r:id="rId3" action="ppaction://hlinksldjump"/>
            <a:extLst>
              <a:ext uri="{FF2B5EF4-FFF2-40B4-BE49-F238E27FC236}">
                <a16:creationId xmlns:a16="http://schemas.microsoft.com/office/drawing/2014/main" id="{7298388A-C8FD-6F58-598E-C7794A4DD20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24600"/>
            <a:ext cx="5334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44035"/>
                                        </p:tgtEl>
                                        <p:attrNameLst>
                                          <p:attrName>style.visibility</p:attrName>
                                        </p:attrNameLst>
                                      </p:cBhvr>
                                      <p:to>
                                        <p:strVal val="visible"/>
                                      </p:to>
                                    </p:set>
                                    <p:anim calcmode="lin" valueType="num">
                                      <p:cBhvr additive="base">
                                        <p:cTn id="7" dur="500" fill="hold"/>
                                        <p:tgtEl>
                                          <p:spTgt spid="44035"/>
                                        </p:tgtEl>
                                        <p:attrNameLst>
                                          <p:attrName>ppt_x</p:attrName>
                                        </p:attrNameLst>
                                      </p:cBhvr>
                                      <p:tavLst>
                                        <p:tav tm="0">
                                          <p:val>
                                            <p:strVal val="#ppt_x"/>
                                          </p:val>
                                        </p:tav>
                                        <p:tav tm="100000">
                                          <p:val>
                                            <p:strVal val="#ppt_x"/>
                                          </p:val>
                                        </p:tav>
                                      </p:tavLst>
                                    </p:anim>
                                    <p:anim calcmode="lin" valueType="num">
                                      <p:cBhvr additive="base">
                                        <p:cTn id="8" dur="500" fill="hold"/>
                                        <p:tgtEl>
                                          <p:spTgt spid="44035"/>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44038"/>
                                        </p:tgtEl>
                                        <p:attrNameLst>
                                          <p:attrName>style.visibility</p:attrName>
                                        </p:attrNameLst>
                                      </p:cBhvr>
                                      <p:to>
                                        <p:strVal val="visible"/>
                                      </p:to>
                                    </p:set>
                                    <p:anim calcmode="lin" valueType="num">
                                      <p:cBhvr additive="base">
                                        <p:cTn id="12" dur="500" fill="hold"/>
                                        <p:tgtEl>
                                          <p:spTgt spid="44038"/>
                                        </p:tgtEl>
                                        <p:attrNameLst>
                                          <p:attrName>ppt_x</p:attrName>
                                        </p:attrNameLst>
                                      </p:cBhvr>
                                      <p:tavLst>
                                        <p:tav tm="0">
                                          <p:val>
                                            <p:strVal val="#ppt_x"/>
                                          </p:val>
                                        </p:tav>
                                        <p:tav tm="100000">
                                          <p:val>
                                            <p:strVal val="#ppt_x"/>
                                          </p:val>
                                        </p:tav>
                                      </p:tavLst>
                                    </p:anim>
                                    <p:anim calcmode="lin" valueType="num">
                                      <p:cBhvr additive="base">
                                        <p:cTn id="13" dur="500" fill="hold"/>
                                        <p:tgtEl>
                                          <p:spTgt spid="44038"/>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44036"/>
                                        </p:tgtEl>
                                        <p:attrNameLst>
                                          <p:attrName>style.visibility</p:attrName>
                                        </p:attrNameLst>
                                      </p:cBhvr>
                                      <p:to>
                                        <p:strVal val="visible"/>
                                      </p:to>
                                    </p:set>
                                    <p:anim calcmode="lin" valueType="num">
                                      <p:cBhvr additive="base">
                                        <p:cTn id="17" dur="500" fill="hold"/>
                                        <p:tgtEl>
                                          <p:spTgt spid="44036"/>
                                        </p:tgtEl>
                                        <p:attrNameLst>
                                          <p:attrName>ppt_x</p:attrName>
                                        </p:attrNameLst>
                                      </p:cBhvr>
                                      <p:tavLst>
                                        <p:tav tm="0">
                                          <p:val>
                                            <p:strVal val="#ppt_x"/>
                                          </p:val>
                                        </p:tav>
                                        <p:tav tm="100000">
                                          <p:val>
                                            <p:strVal val="#ppt_x"/>
                                          </p:val>
                                        </p:tav>
                                      </p:tavLst>
                                    </p:anim>
                                    <p:anim calcmode="lin" valueType="num">
                                      <p:cBhvr additive="base">
                                        <p:cTn id="18" dur="500" fill="hold"/>
                                        <p:tgtEl>
                                          <p:spTgt spid="44036"/>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4" fill="hold" nodeType="afterEffect">
                                  <p:stCondLst>
                                    <p:cond delay="0"/>
                                  </p:stCondLst>
                                  <p:childTnLst>
                                    <p:set>
                                      <p:cBhvr>
                                        <p:cTn id="21" dur="1" fill="hold">
                                          <p:stCondLst>
                                            <p:cond delay="0"/>
                                          </p:stCondLst>
                                        </p:cTn>
                                        <p:tgtEl>
                                          <p:spTgt spid="44039"/>
                                        </p:tgtEl>
                                        <p:attrNameLst>
                                          <p:attrName>style.visibility</p:attrName>
                                        </p:attrNameLst>
                                      </p:cBhvr>
                                      <p:to>
                                        <p:strVal val="visible"/>
                                      </p:to>
                                    </p:set>
                                    <p:anim calcmode="lin" valueType="num">
                                      <p:cBhvr additive="base">
                                        <p:cTn id="22" dur="500" fill="hold"/>
                                        <p:tgtEl>
                                          <p:spTgt spid="44039"/>
                                        </p:tgtEl>
                                        <p:attrNameLst>
                                          <p:attrName>ppt_x</p:attrName>
                                        </p:attrNameLst>
                                      </p:cBhvr>
                                      <p:tavLst>
                                        <p:tav tm="0">
                                          <p:val>
                                            <p:strVal val="#ppt_x"/>
                                          </p:val>
                                        </p:tav>
                                        <p:tav tm="100000">
                                          <p:val>
                                            <p:strVal val="#ppt_x"/>
                                          </p:val>
                                        </p:tav>
                                      </p:tavLst>
                                    </p:anim>
                                    <p:anim calcmode="lin" valueType="num">
                                      <p:cBhvr additive="base">
                                        <p:cTn id="23" dur="500" fill="hold"/>
                                        <p:tgtEl>
                                          <p:spTgt spid="44039"/>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2000"/>
                            </p:stCondLst>
                            <p:childTnLst>
                              <p:par>
                                <p:cTn id="25" presetID="2" presetClass="entr" presetSubtype="4" fill="hold" nodeType="afterEffect">
                                  <p:stCondLst>
                                    <p:cond delay="0"/>
                                  </p:stCondLst>
                                  <p:childTnLst>
                                    <p:set>
                                      <p:cBhvr>
                                        <p:cTn id="26" dur="1" fill="hold">
                                          <p:stCondLst>
                                            <p:cond delay="0"/>
                                          </p:stCondLst>
                                        </p:cTn>
                                        <p:tgtEl>
                                          <p:spTgt spid="44037"/>
                                        </p:tgtEl>
                                        <p:attrNameLst>
                                          <p:attrName>style.visibility</p:attrName>
                                        </p:attrNameLst>
                                      </p:cBhvr>
                                      <p:to>
                                        <p:strVal val="visible"/>
                                      </p:to>
                                    </p:set>
                                    <p:anim calcmode="lin" valueType="num">
                                      <p:cBhvr additive="base">
                                        <p:cTn id="27" dur="500" fill="hold"/>
                                        <p:tgtEl>
                                          <p:spTgt spid="44037"/>
                                        </p:tgtEl>
                                        <p:attrNameLst>
                                          <p:attrName>ppt_x</p:attrName>
                                        </p:attrNameLst>
                                      </p:cBhvr>
                                      <p:tavLst>
                                        <p:tav tm="0">
                                          <p:val>
                                            <p:strVal val="#ppt_x"/>
                                          </p:val>
                                        </p:tav>
                                        <p:tav tm="100000">
                                          <p:val>
                                            <p:strVal val="#ppt_x"/>
                                          </p:val>
                                        </p:tav>
                                      </p:tavLst>
                                    </p:anim>
                                    <p:anim calcmode="lin" valueType="num">
                                      <p:cBhvr additive="base">
                                        <p:cTn id="28" dur="500" fill="hold"/>
                                        <p:tgtEl>
                                          <p:spTgt spid="44037"/>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2500"/>
                            </p:stCondLst>
                            <p:childTnLst>
                              <p:par>
                                <p:cTn id="30" presetID="2" presetClass="entr" presetSubtype="4" fill="hold" nodeType="afterEffect">
                                  <p:stCondLst>
                                    <p:cond delay="0"/>
                                  </p:stCondLst>
                                  <p:childTnLst>
                                    <p:set>
                                      <p:cBhvr>
                                        <p:cTn id="31" dur="1" fill="hold">
                                          <p:stCondLst>
                                            <p:cond delay="0"/>
                                          </p:stCondLst>
                                        </p:cTn>
                                        <p:tgtEl>
                                          <p:spTgt spid="44040"/>
                                        </p:tgtEl>
                                        <p:attrNameLst>
                                          <p:attrName>style.visibility</p:attrName>
                                        </p:attrNameLst>
                                      </p:cBhvr>
                                      <p:to>
                                        <p:strVal val="visible"/>
                                      </p:to>
                                    </p:set>
                                    <p:anim calcmode="lin" valueType="num">
                                      <p:cBhvr additive="base">
                                        <p:cTn id="32" dur="500" fill="hold"/>
                                        <p:tgtEl>
                                          <p:spTgt spid="44040"/>
                                        </p:tgtEl>
                                        <p:attrNameLst>
                                          <p:attrName>ppt_x</p:attrName>
                                        </p:attrNameLst>
                                      </p:cBhvr>
                                      <p:tavLst>
                                        <p:tav tm="0">
                                          <p:val>
                                            <p:strVal val="#ppt_x"/>
                                          </p:val>
                                        </p:tav>
                                        <p:tav tm="100000">
                                          <p:val>
                                            <p:strVal val="#ppt_x"/>
                                          </p:val>
                                        </p:tav>
                                      </p:tavLst>
                                    </p:anim>
                                    <p:anim calcmode="lin" valueType="num">
                                      <p:cBhvr additive="base">
                                        <p:cTn id="33" dur="500" fill="hold"/>
                                        <p:tgtEl>
                                          <p:spTgt spid="44040"/>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3000"/>
                            </p:stCondLst>
                            <p:childTnLst>
                              <p:par>
                                <p:cTn id="35" presetID="15" presetClass="entr" presetSubtype="0" fill="hold" nodeType="afterEffect">
                                  <p:stCondLst>
                                    <p:cond delay="2000"/>
                                  </p:stCondLst>
                                  <p:childTnLst>
                                    <p:set>
                                      <p:cBhvr>
                                        <p:cTn id="36" dur="1" fill="hold">
                                          <p:stCondLst>
                                            <p:cond delay="0"/>
                                          </p:stCondLst>
                                        </p:cTn>
                                        <p:tgtEl>
                                          <p:spTgt spid="44041"/>
                                        </p:tgtEl>
                                        <p:attrNameLst>
                                          <p:attrName>style.visibility</p:attrName>
                                        </p:attrNameLst>
                                      </p:cBhvr>
                                      <p:to>
                                        <p:strVal val="visible"/>
                                      </p:to>
                                    </p:set>
                                    <p:anim calcmode="lin" valueType="num">
                                      <p:cBhvr>
                                        <p:cTn id="37" dur="1000" fill="hold"/>
                                        <p:tgtEl>
                                          <p:spTgt spid="44041"/>
                                        </p:tgtEl>
                                        <p:attrNameLst>
                                          <p:attrName>ppt_w</p:attrName>
                                        </p:attrNameLst>
                                      </p:cBhvr>
                                      <p:tavLst>
                                        <p:tav tm="0">
                                          <p:val>
                                            <p:fltVal val="0"/>
                                          </p:val>
                                        </p:tav>
                                        <p:tav tm="100000">
                                          <p:val>
                                            <p:strVal val="#ppt_w"/>
                                          </p:val>
                                        </p:tav>
                                      </p:tavLst>
                                    </p:anim>
                                    <p:anim calcmode="lin" valueType="num">
                                      <p:cBhvr>
                                        <p:cTn id="38" dur="1000" fill="hold"/>
                                        <p:tgtEl>
                                          <p:spTgt spid="44041"/>
                                        </p:tgtEl>
                                        <p:attrNameLst>
                                          <p:attrName>ppt_h</p:attrName>
                                        </p:attrNameLst>
                                      </p:cBhvr>
                                      <p:tavLst>
                                        <p:tav tm="0">
                                          <p:val>
                                            <p:fltVal val="0"/>
                                          </p:val>
                                        </p:tav>
                                        <p:tav tm="100000">
                                          <p:val>
                                            <p:strVal val="#ppt_h"/>
                                          </p:val>
                                        </p:tav>
                                      </p:tavLst>
                                    </p:anim>
                                    <p:anim calcmode="lin" valueType="num">
                                      <p:cBhvr>
                                        <p:cTn id="39" dur="1000" fill="hold"/>
                                        <p:tgtEl>
                                          <p:spTgt spid="44041"/>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44041"/>
                                        </p:tgtEl>
                                        <p:attrNameLst>
                                          <p:attrName>ppt_y</p:attrName>
                                        </p:attrNameLst>
                                      </p:cBhvr>
                                      <p:tavLst>
                                        <p:tav tm="0" fmla="#ppt_y+(sin(-2*pi*(1-$))*-#ppt_x+cos(-2*pi*(1-$))*(1-#ppt_y))*(1-$)">
                                          <p:val>
                                            <p:fltVal val="0"/>
                                          </p:val>
                                        </p:tav>
                                        <p:tav tm="100000">
                                          <p:val>
                                            <p:fltVal val="1"/>
                                          </p:val>
                                        </p:tav>
                                      </p:tavLst>
                                    </p:anim>
                                  </p:childTnLst>
                                </p:cTn>
                              </p:par>
                            </p:childTnLst>
                          </p:cTn>
                        </p:par>
                        <p:par>
                          <p:cTn id="41" fill="hold" nodeType="afterGroup">
                            <p:stCondLst>
                              <p:cond delay="6000"/>
                            </p:stCondLst>
                            <p:childTnLst>
                              <p:par>
                                <p:cTn id="42" presetID="15" presetClass="entr" presetSubtype="0" fill="hold" nodeType="afterEffect">
                                  <p:stCondLst>
                                    <p:cond delay="0"/>
                                  </p:stCondLst>
                                  <p:childTnLst>
                                    <p:set>
                                      <p:cBhvr>
                                        <p:cTn id="43" dur="1" fill="hold">
                                          <p:stCondLst>
                                            <p:cond delay="0"/>
                                          </p:stCondLst>
                                        </p:cTn>
                                        <p:tgtEl>
                                          <p:spTgt spid="44042"/>
                                        </p:tgtEl>
                                        <p:attrNameLst>
                                          <p:attrName>style.visibility</p:attrName>
                                        </p:attrNameLst>
                                      </p:cBhvr>
                                      <p:to>
                                        <p:strVal val="visible"/>
                                      </p:to>
                                    </p:set>
                                    <p:anim calcmode="lin" valueType="num">
                                      <p:cBhvr>
                                        <p:cTn id="44" dur="1000" fill="hold"/>
                                        <p:tgtEl>
                                          <p:spTgt spid="44042"/>
                                        </p:tgtEl>
                                        <p:attrNameLst>
                                          <p:attrName>ppt_w</p:attrName>
                                        </p:attrNameLst>
                                      </p:cBhvr>
                                      <p:tavLst>
                                        <p:tav tm="0">
                                          <p:val>
                                            <p:fltVal val="0"/>
                                          </p:val>
                                        </p:tav>
                                        <p:tav tm="100000">
                                          <p:val>
                                            <p:strVal val="#ppt_w"/>
                                          </p:val>
                                        </p:tav>
                                      </p:tavLst>
                                    </p:anim>
                                    <p:anim calcmode="lin" valueType="num">
                                      <p:cBhvr>
                                        <p:cTn id="45" dur="1000" fill="hold"/>
                                        <p:tgtEl>
                                          <p:spTgt spid="44042"/>
                                        </p:tgtEl>
                                        <p:attrNameLst>
                                          <p:attrName>ppt_h</p:attrName>
                                        </p:attrNameLst>
                                      </p:cBhvr>
                                      <p:tavLst>
                                        <p:tav tm="0">
                                          <p:val>
                                            <p:fltVal val="0"/>
                                          </p:val>
                                        </p:tav>
                                        <p:tav tm="100000">
                                          <p:val>
                                            <p:strVal val="#ppt_h"/>
                                          </p:val>
                                        </p:tav>
                                      </p:tavLst>
                                    </p:anim>
                                    <p:anim calcmode="lin" valueType="num">
                                      <p:cBhvr>
                                        <p:cTn id="46" dur="1000" fill="hold"/>
                                        <p:tgtEl>
                                          <p:spTgt spid="44042"/>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44042"/>
                                        </p:tgtEl>
                                        <p:attrNameLst>
                                          <p:attrName>ppt_y</p:attrName>
                                        </p:attrNameLst>
                                      </p:cBhvr>
                                      <p:tavLst>
                                        <p:tav tm="0" fmla="#ppt_y+(sin(-2*pi*(1-$))*-#ppt_x+cos(-2*pi*(1-$))*(1-#ppt_y))*(1-$)">
                                          <p:val>
                                            <p:fltVal val="0"/>
                                          </p:val>
                                        </p:tav>
                                        <p:tav tm="100000">
                                          <p:val>
                                            <p:fltVal val="1"/>
                                          </p:val>
                                        </p:tav>
                                      </p:tavLst>
                                    </p:anim>
                                  </p:childTnLst>
                                </p:cTn>
                              </p:par>
                            </p:childTnLst>
                          </p:cTn>
                        </p:par>
                        <p:par>
                          <p:cTn id="48" fill="hold" nodeType="afterGroup">
                            <p:stCondLst>
                              <p:cond delay="7000"/>
                            </p:stCondLst>
                            <p:childTnLst>
                              <p:par>
                                <p:cTn id="49" presetID="15" presetClass="entr" presetSubtype="0" fill="hold" nodeType="afterEffect">
                                  <p:stCondLst>
                                    <p:cond delay="0"/>
                                  </p:stCondLst>
                                  <p:childTnLst>
                                    <p:set>
                                      <p:cBhvr>
                                        <p:cTn id="50" dur="1" fill="hold">
                                          <p:stCondLst>
                                            <p:cond delay="0"/>
                                          </p:stCondLst>
                                        </p:cTn>
                                        <p:tgtEl>
                                          <p:spTgt spid="44043"/>
                                        </p:tgtEl>
                                        <p:attrNameLst>
                                          <p:attrName>style.visibility</p:attrName>
                                        </p:attrNameLst>
                                      </p:cBhvr>
                                      <p:to>
                                        <p:strVal val="visible"/>
                                      </p:to>
                                    </p:set>
                                    <p:anim calcmode="lin" valueType="num">
                                      <p:cBhvr>
                                        <p:cTn id="51" dur="1000" fill="hold"/>
                                        <p:tgtEl>
                                          <p:spTgt spid="44043"/>
                                        </p:tgtEl>
                                        <p:attrNameLst>
                                          <p:attrName>ppt_w</p:attrName>
                                        </p:attrNameLst>
                                      </p:cBhvr>
                                      <p:tavLst>
                                        <p:tav tm="0">
                                          <p:val>
                                            <p:fltVal val="0"/>
                                          </p:val>
                                        </p:tav>
                                        <p:tav tm="100000">
                                          <p:val>
                                            <p:strVal val="#ppt_w"/>
                                          </p:val>
                                        </p:tav>
                                      </p:tavLst>
                                    </p:anim>
                                    <p:anim calcmode="lin" valueType="num">
                                      <p:cBhvr>
                                        <p:cTn id="52" dur="1000" fill="hold"/>
                                        <p:tgtEl>
                                          <p:spTgt spid="44043"/>
                                        </p:tgtEl>
                                        <p:attrNameLst>
                                          <p:attrName>ppt_h</p:attrName>
                                        </p:attrNameLst>
                                      </p:cBhvr>
                                      <p:tavLst>
                                        <p:tav tm="0">
                                          <p:val>
                                            <p:fltVal val="0"/>
                                          </p:val>
                                        </p:tav>
                                        <p:tav tm="100000">
                                          <p:val>
                                            <p:strVal val="#ppt_h"/>
                                          </p:val>
                                        </p:tav>
                                      </p:tavLst>
                                    </p:anim>
                                    <p:anim calcmode="lin" valueType="num">
                                      <p:cBhvr>
                                        <p:cTn id="53" dur="1000" fill="hold"/>
                                        <p:tgtEl>
                                          <p:spTgt spid="44043"/>
                                        </p:tgtEl>
                                        <p:attrNameLst>
                                          <p:attrName>ppt_x</p:attrName>
                                        </p:attrNameLst>
                                      </p:cBhvr>
                                      <p:tavLst>
                                        <p:tav tm="0" fmla="#ppt_x+(cos(-2*pi*(1-$))*-#ppt_x-sin(-2*pi*(1-$))*(1-#ppt_y))*(1-$)">
                                          <p:val>
                                            <p:fltVal val="0"/>
                                          </p:val>
                                        </p:tav>
                                        <p:tav tm="100000">
                                          <p:val>
                                            <p:fltVal val="1"/>
                                          </p:val>
                                        </p:tav>
                                      </p:tavLst>
                                    </p:anim>
                                    <p:anim calcmode="lin" valueType="num">
                                      <p:cBhvr>
                                        <p:cTn id="54" dur="1000" fill="hold"/>
                                        <p:tgtEl>
                                          <p:spTgt spid="44043"/>
                                        </p:tgtEl>
                                        <p:attrNameLst>
                                          <p:attrName>ppt_y</p:attrName>
                                        </p:attrNameLst>
                                      </p:cBhvr>
                                      <p:tavLst>
                                        <p:tav tm="0" fmla="#ppt_y+(sin(-2*pi*(1-$))*-#ppt_x+cos(-2*pi*(1-$))*(1-#ppt_y))*(1-$)">
                                          <p:val>
                                            <p:fltVal val="0"/>
                                          </p:val>
                                        </p:tav>
                                        <p:tav tm="100000">
                                          <p:val>
                                            <p:fltVal val="1"/>
                                          </p:val>
                                        </p:tav>
                                      </p:tavLst>
                                    </p:anim>
                                  </p:childTnLst>
                                </p:cTn>
                              </p:par>
                            </p:childTnLst>
                          </p:cTn>
                        </p:par>
                        <p:par>
                          <p:cTn id="55" fill="hold" nodeType="afterGroup">
                            <p:stCondLst>
                              <p:cond delay="8000"/>
                            </p:stCondLst>
                            <p:childTnLst>
                              <p:par>
                                <p:cTn id="56" presetID="15" presetClass="entr" presetSubtype="0" fill="hold" nodeType="afterEffect">
                                  <p:stCondLst>
                                    <p:cond delay="0"/>
                                  </p:stCondLst>
                                  <p:childTnLst>
                                    <p:set>
                                      <p:cBhvr>
                                        <p:cTn id="57" dur="1" fill="hold">
                                          <p:stCondLst>
                                            <p:cond delay="0"/>
                                          </p:stCondLst>
                                        </p:cTn>
                                        <p:tgtEl>
                                          <p:spTgt spid="44044"/>
                                        </p:tgtEl>
                                        <p:attrNameLst>
                                          <p:attrName>style.visibility</p:attrName>
                                        </p:attrNameLst>
                                      </p:cBhvr>
                                      <p:to>
                                        <p:strVal val="visible"/>
                                      </p:to>
                                    </p:set>
                                    <p:anim calcmode="lin" valueType="num">
                                      <p:cBhvr>
                                        <p:cTn id="58" dur="1000" fill="hold"/>
                                        <p:tgtEl>
                                          <p:spTgt spid="44044"/>
                                        </p:tgtEl>
                                        <p:attrNameLst>
                                          <p:attrName>ppt_w</p:attrName>
                                        </p:attrNameLst>
                                      </p:cBhvr>
                                      <p:tavLst>
                                        <p:tav tm="0">
                                          <p:val>
                                            <p:fltVal val="0"/>
                                          </p:val>
                                        </p:tav>
                                        <p:tav tm="100000">
                                          <p:val>
                                            <p:strVal val="#ppt_w"/>
                                          </p:val>
                                        </p:tav>
                                      </p:tavLst>
                                    </p:anim>
                                    <p:anim calcmode="lin" valueType="num">
                                      <p:cBhvr>
                                        <p:cTn id="59" dur="1000" fill="hold"/>
                                        <p:tgtEl>
                                          <p:spTgt spid="44044"/>
                                        </p:tgtEl>
                                        <p:attrNameLst>
                                          <p:attrName>ppt_h</p:attrName>
                                        </p:attrNameLst>
                                      </p:cBhvr>
                                      <p:tavLst>
                                        <p:tav tm="0">
                                          <p:val>
                                            <p:fltVal val="0"/>
                                          </p:val>
                                        </p:tav>
                                        <p:tav tm="100000">
                                          <p:val>
                                            <p:strVal val="#ppt_h"/>
                                          </p:val>
                                        </p:tav>
                                      </p:tavLst>
                                    </p:anim>
                                    <p:anim calcmode="lin" valueType="num">
                                      <p:cBhvr>
                                        <p:cTn id="60" dur="1000" fill="hold"/>
                                        <p:tgtEl>
                                          <p:spTgt spid="44044"/>
                                        </p:tgtEl>
                                        <p:attrNameLst>
                                          <p:attrName>ppt_x</p:attrName>
                                        </p:attrNameLst>
                                      </p:cBhvr>
                                      <p:tavLst>
                                        <p:tav tm="0" fmla="#ppt_x+(cos(-2*pi*(1-$))*-#ppt_x-sin(-2*pi*(1-$))*(1-#ppt_y))*(1-$)">
                                          <p:val>
                                            <p:fltVal val="0"/>
                                          </p:val>
                                        </p:tav>
                                        <p:tav tm="100000">
                                          <p:val>
                                            <p:fltVal val="1"/>
                                          </p:val>
                                        </p:tav>
                                      </p:tavLst>
                                    </p:anim>
                                    <p:anim calcmode="lin" valueType="num">
                                      <p:cBhvr>
                                        <p:cTn id="61" dur="1000" fill="hold"/>
                                        <p:tgtEl>
                                          <p:spTgt spid="44044"/>
                                        </p:tgtEl>
                                        <p:attrNameLst>
                                          <p:attrName>ppt_y</p:attrName>
                                        </p:attrNameLst>
                                      </p:cBhvr>
                                      <p:tavLst>
                                        <p:tav tm="0" fmla="#ppt_y+(sin(-2*pi*(1-$))*-#ppt_x+cos(-2*pi*(1-$))*(1-#ppt_y))*(1-$)">
                                          <p:val>
                                            <p:fltVal val="0"/>
                                          </p:val>
                                        </p:tav>
                                        <p:tav tm="100000">
                                          <p:val>
                                            <p:fltVal val="1"/>
                                          </p:val>
                                        </p:tav>
                                      </p:tavLst>
                                    </p:anim>
                                  </p:childTnLst>
                                </p:cTn>
                              </p:par>
                            </p:childTnLst>
                          </p:cTn>
                        </p:par>
                        <p:par>
                          <p:cTn id="62" fill="hold" nodeType="afterGroup">
                            <p:stCondLst>
                              <p:cond delay="9000"/>
                            </p:stCondLst>
                            <p:childTnLst>
                              <p:par>
                                <p:cTn id="63" presetID="15" presetClass="entr" presetSubtype="0" fill="hold" nodeType="afterEffect">
                                  <p:stCondLst>
                                    <p:cond delay="0"/>
                                  </p:stCondLst>
                                  <p:childTnLst>
                                    <p:set>
                                      <p:cBhvr>
                                        <p:cTn id="64" dur="1" fill="hold">
                                          <p:stCondLst>
                                            <p:cond delay="0"/>
                                          </p:stCondLst>
                                        </p:cTn>
                                        <p:tgtEl>
                                          <p:spTgt spid="44045"/>
                                        </p:tgtEl>
                                        <p:attrNameLst>
                                          <p:attrName>style.visibility</p:attrName>
                                        </p:attrNameLst>
                                      </p:cBhvr>
                                      <p:to>
                                        <p:strVal val="visible"/>
                                      </p:to>
                                    </p:set>
                                    <p:anim calcmode="lin" valueType="num">
                                      <p:cBhvr>
                                        <p:cTn id="65" dur="1000" fill="hold"/>
                                        <p:tgtEl>
                                          <p:spTgt spid="44045"/>
                                        </p:tgtEl>
                                        <p:attrNameLst>
                                          <p:attrName>ppt_w</p:attrName>
                                        </p:attrNameLst>
                                      </p:cBhvr>
                                      <p:tavLst>
                                        <p:tav tm="0">
                                          <p:val>
                                            <p:fltVal val="0"/>
                                          </p:val>
                                        </p:tav>
                                        <p:tav tm="100000">
                                          <p:val>
                                            <p:strVal val="#ppt_w"/>
                                          </p:val>
                                        </p:tav>
                                      </p:tavLst>
                                    </p:anim>
                                    <p:anim calcmode="lin" valueType="num">
                                      <p:cBhvr>
                                        <p:cTn id="66" dur="1000" fill="hold"/>
                                        <p:tgtEl>
                                          <p:spTgt spid="44045"/>
                                        </p:tgtEl>
                                        <p:attrNameLst>
                                          <p:attrName>ppt_h</p:attrName>
                                        </p:attrNameLst>
                                      </p:cBhvr>
                                      <p:tavLst>
                                        <p:tav tm="0">
                                          <p:val>
                                            <p:fltVal val="0"/>
                                          </p:val>
                                        </p:tav>
                                        <p:tav tm="100000">
                                          <p:val>
                                            <p:strVal val="#ppt_h"/>
                                          </p:val>
                                        </p:tav>
                                      </p:tavLst>
                                    </p:anim>
                                    <p:anim calcmode="lin" valueType="num">
                                      <p:cBhvr>
                                        <p:cTn id="67" dur="1000" fill="hold"/>
                                        <p:tgtEl>
                                          <p:spTgt spid="44045"/>
                                        </p:tgtEl>
                                        <p:attrNameLst>
                                          <p:attrName>ppt_x</p:attrName>
                                        </p:attrNameLst>
                                      </p:cBhvr>
                                      <p:tavLst>
                                        <p:tav tm="0" fmla="#ppt_x+(cos(-2*pi*(1-$))*-#ppt_x-sin(-2*pi*(1-$))*(1-#ppt_y))*(1-$)">
                                          <p:val>
                                            <p:fltVal val="0"/>
                                          </p:val>
                                        </p:tav>
                                        <p:tav tm="100000">
                                          <p:val>
                                            <p:fltVal val="1"/>
                                          </p:val>
                                        </p:tav>
                                      </p:tavLst>
                                    </p:anim>
                                    <p:anim calcmode="lin" valueType="num">
                                      <p:cBhvr>
                                        <p:cTn id="68" dur="1000" fill="hold"/>
                                        <p:tgtEl>
                                          <p:spTgt spid="44045"/>
                                        </p:tgtEl>
                                        <p:attrNameLst>
                                          <p:attrName>ppt_y</p:attrName>
                                        </p:attrNameLst>
                                      </p:cBhvr>
                                      <p:tavLst>
                                        <p:tav tm="0" fmla="#ppt_y+(sin(-2*pi*(1-$))*-#ppt_x+cos(-2*pi*(1-$))*(1-#ppt_y))*(1-$)">
                                          <p:val>
                                            <p:fltVal val="0"/>
                                          </p:val>
                                        </p:tav>
                                        <p:tav tm="100000">
                                          <p:val>
                                            <p:fltVal val="1"/>
                                          </p:val>
                                        </p:tav>
                                      </p:tavLst>
                                    </p:anim>
                                  </p:childTnLst>
                                </p:cTn>
                              </p:par>
                            </p:childTnLst>
                          </p:cTn>
                        </p:par>
                        <p:par>
                          <p:cTn id="69" fill="hold" nodeType="afterGroup">
                            <p:stCondLst>
                              <p:cond delay="10000"/>
                            </p:stCondLst>
                            <p:childTnLst>
                              <p:par>
                                <p:cTn id="70" presetID="15" presetClass="entr" presetSubtype="0" fill="hold" nodeType="afterEffect">
                                  <p:stCondLst>
                                    <p:cond delay="0"/>
                                  </p:stCondLst>
                                  <p:childTnLst>
                                    <p:set>
                                      <p:cBhvr>
                                        <p:cTn id="71" dur="1" fill="hold">
                                          <p:stCondLst>
                                            <p:cond delay="0"/>
                                          </p:stCondLst>
                                        </p:cTn>
                                        <p:tgtEl>
                                          <p:spTgt spid="44046"/>
                                        </p:tgtEl>
                                        <p:attrNameLst>
                                          <p:attrName>style.visibility</p:attrName>
                                        </p:attrNameLst>
                                      </p:cBhvr>
                                      <p:to>
                                        <p:strVal val="visible"/>
                                      </p:to>
                                    </p:set>
                                    <p:anim calcmode="lin" valueType="num">
                                      <p:cBhvr>
                                        <p:cTn id="72" dur="1000" fill="hold"/>
                                        <p:tgtEl>
                                          <p:spTgt spid="44046"/>
                                        </p:tgtEl>
                                        <p:attrNameLst>
                                          <p:attrName>ppt_w</p:attrName>
                                        </p:attrNameLst>
                                      </p:cBhvr>
                                      <p:tavLst>
                                        <p:tav tm="0">
                                          <p:val>
                                            <p:fltVal val="0"/>
                                          </p:val>
                                        </p:tav>
                                        <p:tav tm="100000">
                                          <p:val>
                                            <p:strVal val="#ppt_w"/>
                                          </p:val>
                                        </p:tav>
                                      </p:tavLst>
                                    </p:anim>
                                    <p:anim calcmode="lin" valueType="num">
                                      <p:cBhvr>
                                        <p:cTn id="73" dur="1000" fill="hold"/>
                                        <p:tgtEl>
                                          <p:spTgt spid="44046"/>
                                        </p:tgtEl>
                                        <p:attrNameLst>
                                          <p:attrName>ppt_h</p:attrName>
                                        </p:attrNameLst>
                                      </p:cBhvr>
                                      <p:tavLst>
                                        <p:tav tm="0">
                                          <p:val>
                                            <p:fltVal val="0"/>
                                          </p:val>
                                        </p:tav>
                                        <p:tav tm="100000">
                                          <p:val>
                                            <p:strVal val="#ppt_h"/>
                                          </p:val>
                                        </p:tav>
                                      </p:tavLst>
                                    </p:anim>
                                    <p:anim calcmode="lin" valueType="num">
                                      <p:cBhvr>
                                        <p:cTn id="74" dur="1000" fill="hold"/>
                                        <p:tgtEl>
                                          <p:spTgt spid="44046"/>
                                        </p:tgtEl>
                                        <p:attrNameLst>
                                          <p:attrName>ppt_x</p:attrName>
                                        </p:attrNameLst>
                                      </p:cBhvr>
                                      <p:tavLst>
                                        <p:tav tm="0" fmla="#ppt_x+(cos(-2*pi*(1-$))*-#ppt_x-sin(-2*pi*(1-$))*(1-#ppt_y))*(1-$)">
                                          <p:val>
                                            <p:fltVal val="0"/>
                                          </p:val>
                                        </p:tav>
                                        <p:tav tm="100000">
                                          <p:val>
                                            <p:fltVal val="1"/>
                                          </p:val>
                                        </p:tav>
                                      </p:tavLst>
                                    </p:anim>
                                    <p:anim calcmode="lin" valueType="num">
                                      <p:cBhvr>
                                        <p:cTn id="75" dur="1000" fill="hold"/>
                                        <p:tgtEl>
                                          <p:spTgt spid="44046"/>
                                        </p:tgtEl>
                                        <p:attrNameLst>
                                          <p:attrName>ppt_y</p:attrName>
                                        </p:attrNameLst>
                                      </p:cBhvr>
                                      <p:tavLst>
                                        <p:tav tm="0" fmla="#ppt_y+(sin(-2*pi*(1-$))*-#ppt_x+cos(-2*pi*(1-$))*(1-#ppt_y))*(1-$)">
                                          <p:val>
                                            <p:fltVal val="0"/>
                                          </p:val>
                                        </p:tav>
                                        <p:tav tm="100000">
                                          <p:val>
                                            <p:fltVal val="1"/>
                                          </p:val>
                                        </p:tav>
                                      </p:tavLst>
                                    </p:anim>
                                  </p:childTnLst>
                                </p:cTn>
                              </p:par>
                            </p:childTnLst>
                          </p:cTn>
                        </p:par>
                        <p:par>
                          <p:cTn id="76" fill="hold" nodeType="afterGroup">
                            <p:stCondLst>
                              <p:cond delay="11000"/>
                            </p:stCondLst>
                            <p:childTnLst>
                              <p:par>
                                <p:cTn id="77" presetID="15" presetClass="entr" presetSubtype="0" fill="hold" nodeType="afterEffect">
                                  <p:stCondLst>
                                    <p:cond delay="0"/>
                                  </p:stCondLst>
                                  <p:childTnLst>
                                    <p:set>
                                      <p:cBhvr>
                                        <p:cTn id="78" dur="1" fill="hold">
                                          <p:stCondLst>
                                            <p:cond delay="0"/>
                                          </p:stCondLst>
                                        </p:cTn>
                                        <p:tgtEl>
                                          <p:spTgt spid="44047"/>
                                        </p:tgtEl>
                                        <p:attrNameLst>
                                          <p:attrName>style.visibility</p:attrName>
                                        </p:attrNameLst>
                                      </p:cBhvr>
                                      <p:to>
                                        <p:strVal val="visible"/>
                                      </p:to>
                                    </p:set>
                                    <p:anim calcmode="lin" valueType="num">
                                      <p:cBhvr>
                                        <p:cTn id="79" dur="1000" fill="hold"/>
                                        <p:tgtEl>
                                          <p:spTgt spid="44047"/>
                                        </p:tgtEl>
                                        <p:attrNameLst>
                                          <p:attrName>ppt_w</p:attrName>
                                        </p:attrNameLst>
                                      </p:cBhvr>
                                      <p:tavLst>
                                        <p:tav tm="0">
                                          <p:val>
                                            <p:fltVal val="0"/>
                                          </p:val>
                                        </p:tav>
                                        <p:tav tm="100000">
                                          <p:val>
                                            <p:strVal val="#ppt_w"/>
                                          </p:val>
                                        </p:tav>
                                      </p:tavLst>
                                    </p:anim>
                                    <p:anim calcmode="lin" valueType="num">
                                      <p:cBhvr>
                                        <p:cTn id="80" dur="1000" fill="hold"/>
                                        <p:tgtEl>
                                          <p:spTgt spid="44047"/>
                                        </p:tgtEl>
                                        <p:attrNameLst>
                                          <p:attrName>ppt_h</p:attrName>
                                        </p:attrNameLst>
                                      </p:cBhvr>
                                      <p:tavLst>
                                        <p:tav tm="0">
                                          <p:val>
                                            <p:fltVal val="0"/>
                                          </p:val>
                                        </p:tav>
                                        <p:tav tm="100000">
                                          <p:val>
                                            <p:strVal val="#ppt_h"/>
                                          </p:val>
                                        </p:tav>
                                      </p:tavLst>
                                    </p:anim>
                                    <p:anim calcmode="lin" valueType="num">
                                      <p:cBhvr>
                                        <p:cTn id="81" dur="1000" fill="hold"/>
                                        <p:tgtEl>
                                          <p:spTgt spid="44047"/>
                                        </p:tgtEl>
                                        <p:attrNameLst>
                                          <p:attrName>ppt_x</p:attrName>
                                        </p:attrNameLst>
                                      </p:cBhvr>
                                      <p:tavLst>
                                        <p:tav tm="0" fmla="#ppt_x+(cos(-2*pi*(1-$))*-#ppt_x-sin(-2*pi*(1-$))*(1-#ppt_y))*(1-$)">
                                          <p:val>
                                            <p:fltVal val="0"/>
                                          </p:val>
                                        </p:tav>
                                        <p:tav tm="100000">
                                          <p:val>
                                            <p:fltVal val="1"/>
                                          </p:val>
                                        </p:tav>
                                      </p:tavLst>
                                    </p:anim>
                                    <p:anim calcmode="lin" valueType="num">
                                      <p:cBhvr>
                                        <p:cTn id="82" dur="1000" fill="hold"/>
                                        <p:tgtEl>
                                          <p:spTgt spid="44047"/>
                                        </p:tgtEl>
                                        <p:attrNameLst>
                                          <p:attrName>ppt_y</p:attrName>
                                        </p:attrNameLst>
                                      </p:cBhvr>
                                      <p:tavLst>
                                        <p:tav tm="0" fmla="#ppt_y+(sin(-2*pi*(1-$))*-#ppt_x+cos(-2*pi*(1-$))*(1-#ppt_y))*(1-$)">
                                          <p:val>
                                            <p:fltVal val="0"/>
                                          </p:val>
                                        </p:tav>
                                        <p:tav tm="100000">
                                          <p:val>
                                            <p:fltVal val="1"/>
                                          </p:val>
                                        </p:tav>
                                      </p:tavLst>
                                    </p:anim>
                                  </p:childTnLst>
                                </p:cTn>
                              </p:par>
                            </p:childTnLst>
                          </p:cTn>
                        </p:par>
                        <p:par>
                          <p:cTn id="83" fill="hold" nodeType="afterGroup">
                            <p:stCondLst>
                              <p:cond delay="12000"/>
                            </p:stCondLst>
                            <p:childTnLst>
                              <p:par>
                                <p:cTn id="84" presetID="15" presetClass="entr" presetSubtype="0" fill="hold" nodeType="afterEffect">
                                  <p:stCondLst>
                                    <p:cond delay="0"/>
                                  </p:stCondLst>
                                  <p:childTnLst>
                                    <p:set>
                                      <p:cBhvr>
                                        <p:cTn id="85" dur="1" fill="hold">
                                          <p:stCondLst>
                                            <p:cond delay="0"/>
                                          </p:stCondLst>
                                        </p:cTn>
                                        <p:tgtEl>
                                          <p:spTgt spid="44048"/>
                                        </p:tgtEl>
                                        <p:attrNameLst>
                                          <p:attrName>style.visibility</p:attrName>
                                        </p:attrNameLst>
                                      </p:cBhvr>
                                      <p:to>
                                        <p:strVal val="visible"/>
                                      </p:to>
                                    </p:set>
                                    <p:anim calcmode="lin" valueType="num">
                                      <p:cBhvr>
                                        <p:cTn id="86" dur="1000" fill="hold"/>
                                        <p:tgtEl>
                                          <p:spTgt spid="44048"/>
                                        </p:tgtEl>
                                        <p:attrNameLst>
                                          <p:attrName>ppt_w</p:attrName>
                                        </p:attrNameLst>
                                      </p:cBhvr>
                                      <p:tavLst>
                                        <p:tav tm="0">
                                          <p:val>
                                            <p:fltVal val="0"/>
                                          </p:val>
                                        </p:tav>
                                        <p:tav tm="100000">
                                          <p:val>
                                            <p:strVal val="#ppt_w"/>
                                          </p:val>
                                        </p:tav>
                                      </p:tavLst>
                                    </p:anim>
                                    <p:anim calcmode="lin" valueType="num">
                                      <p:cBhvr>
                                        <p:cTn id="87" dur="1000" fill="hold"/>
                                        <p:tgtEl>
                                          <p:spTgt spid="44048"/>
                                        </p:tgtEl>
                                        <p:attrNameLst>
                                          <p:attrName>ppt_h</p:attrName>
                                        </p:attrNameLst>
                                      </p:cBhvr>
                                      <p:tavLst>
                                        <p:tav tm="0">
                                          <p:val>
                                            <p:fltVal val="0"/>
                                          </p:val>
                                        </p:tav>
                                        <p:tav tm="100000">
                                          <p:val>
                                            <p:strVal val="#ppt_h"/>
                                          </p:val>
                                        </p:tav>
                                      </p:tavLst>
                                    </p:anim>
                                    <p:anim calcmode="lin" valueType="num">
                                      <p:cBhvr>
                                        <p:cTn id="88" dur="1000" fill="hold"/>
                                        <p:tgtEl>
                                          <p:spTgt spid="44048"/>
                                        </p:tgtEl>
                                        <p:attrNameLst>
                                          <p:attrName>ppt_x</p:attrName>
                                        </p:attrNameLst>
                                      </p:cBhvr>
                                      <p:tavLst>
                                        <p:tav tm="0" fmla="#ppt_x+(cos(-2*pi*(1-$))*-#ppt_x-sin(-2*pi*(1-$))*(1-#ppt_y))*(1-$)">
                                          <p:val>
                                            <p:fltVal val="0"/>
                                          </p:val>
                                        </p:tav>
                                        <p:tav tm="100000">
                                          <p:val>
                                            <p:fltVal val="1"/>
                                          </p:val>
                                        </p:tav>
                                      </p:tavLst>
                                    </p:anim>
                                    <p:anim calcmode="lin" valueType="num">
                                      <p:cBhvr>
                                        <p:cTn id="89" dur="1000" fill="hold"/>
                                        <p:tgtEl>
                                          <p:spTgt spid="44048"/>
                                        </p:tgtEl>
                                        <p:attrNameLst>
                                          <p:attrName>ppt_y</p:attrName>
                                        </p:attrNameLst>
                                      </p:cBhvr>
                                      <p:tavLst>
                                        <p:tav tm="0" fmla="#ppt_y+(sin(-2*pi*(1-$))*-#ppt_x+cos(-2*pi*(1-$))*(1-#ppt_y))*(1-$)">
                                          <p:val>
                                            <p:fltVal val="0"/>
                                          </p:val>
                                        </p:tav>
                                        <p:tav tm="100000">
                                          <p:val>
                                            <p:fltVal val="1"/>
                                          </p:val>
                                        </p:tav>
                                      </p:tavLst>
                                    </p:anim>
                                  </p:childTnLst>
                                </p:cTn>
                              </p:par>
                            </p:childTnLst>
                          </p:cTn>
                        </p:par>
                        <p:par>
                          <p:cTn id="90" fill="hold" nodeType="afterGroup">
                            <p:stCondLst>
                              <p:cond delay="13000"/>
                            </p:stCondLst>
                            <p:childTnLst>
                              <p:par>
                                <p:cTn id="91" presetID="15" presetClass="entr" presetSubtype="0" fill="hold" nodeType="afterEffect">
                                  <p:stCondLst>
                                    <p:cond delay="0"/>
                                  </p:stCondLst>
                                  <p:childTnLst>
                                    <p:set>
                                      <p:cBhvr>
                                        <p:cTn id="92" dur="1" fill="hold">
                                          <p:stCondLst>
                                            <p:cond delay="0"/>
                                          </p:stCondLst>
                                        </p:cTn>
                                        <p:tgtEl>
                                          <p:spTgt spid="44049"/>
                                        </p:tgtEl>
                                        <p:attrNameLst>
                                          <p:attrName>style.visibility</p:attrName>
                                        </p:attrNameLst>
                                      </p:cBhvr>
                                      <p:to>
                                        <p:strVal val="visible"/>
                                      </p:to>
                                    </p:set>
                                    <p:anim calcmode="lin" valueType="num">
                                      <p:cBhvr>
                                        <p:cTn id="93" dur="1000" fill="hold"/>
                                        <p:tgtEl>
                                          <p:spTgt spid="44049"/>
                                        </p:tgtEl>
                                        <p:attrNameLst>
                                          <p:attrName>ppt_w</p:attrName>
                                        </p:attrNameLst>
                                      </p:cBhvr>
                                      <p:tavLst>
                                        <p:tav tm="0">
                                          <p:val>
                                            <p:fltVal val="0"/>
                                          </p:val>
                                        </p:tav>
                                        <p:tav tm="100000">
                                          <p:val>
                                            <p:strVal val="#ppt_w"/>
                                          </p:val>
                                        </p:tav>
                                      </p:tavLst>
                                    </p:anim>
                                    <p:anim calcmode="lin" valueType="num">
                                      <p:cBhvr>
                                        <p:cTn id="94" dur="1000" fill="hold"/>
                                        <p:tgtEl>
                                          <p:spTgt spid="44049"/>
                                        </p:tgtEl>
                                        <p:attrNameLst>
                                          <p:attrName>ppt_h</p:attrName>
                                        </p:attrNameLst>
                                      </p:cBhvr>
                                      <p:tavLst>
                                        <p:tav tm="0">
                                          <p:val>
                                            <p:fltVal val="0"/>
                                          </p:val>
                                        </p:tav>
                                        <p:tav tm="100000">
                                          <p:val>
                                            <p:strVal val="#ppt_h"/>
                                          </p:val>
                                        </p:tav>
                                      </p:tavLst>
                                    </p:anim>
                                    <p:anim calcmode="lin" valueType="num">
                                      <p:cBhvr>
                                        <p:cTn id="95" dur="1000" fill="hold"/>
                                        <p:tgtEl>
                                          <p:spTgt spid="44049"/>
                                        </p:tgtEl>
                                        <p:attrNameLst>
                                          <p:attrName>ppt_x</p:attrName>
                                        </p:attrNameLst>
                                      </p:cBhvr>
                                      <p:tavLst>
                                        <p:tav tm="0" fmla="#ppt_x+(cos(-2*pi*(1-$))*-#ppt_x-sin(-2*pi*(1-$))*(1-#ppt_y))*(1-$)">
                                          <p:val>
                                            <p:fltVal val="0"/>
                                          </p:val>
                                        </p:tav>
                                        <p:tav tm="100000">
                                          <p:val>
                                            <p:fltVal val="1"/>
                                          </p:val>
                                        </p:tav>
                                      </p:tavLst>
                                    </p:anim>
                                    <p:anim calcmode="lin" valueType="num">
                                      <p:cBhvr>
                                        <p:cTn id="96" dur="1000" fill="hold"/>
                                        <p:tgtEl>
                                          <p:spTgt spid="44049"/>
                                        </p:tgtEl>
                                        <p:attrNameLst>
                                          <p:attrName>ppt_y</p:attrName>
                                        </p:attrNameLst>
                                      </p:cBhvr>
                                      <p:tavLst>
                                        <p:tav tm="0" fmla="#ppt_y+(sin(-2*pi*(1-$))*-#ppt_x+cos(-2*pi*(1-$))*(1-#ppt_y))*(1-$)">
                                          <p:val>
                                            <p:fltVal val="0"/>
                                          </p:val>
                                        </p:tav>
                                        <p:tav tm="100000">
                                          <p:val>
                                            <p:fltVal val="1"/>
                                          </p:val>
                                        </p:tav>
                                      </p:tavLst>
                                    </p:anim>
                                  </p:childTnLst>
                                </p:cTn>
                              </p:par>
                            </p:childTnLst>
                          </p:cTn>
                        </p:par>
                        <p:par>
                          <p:cTn id="97" fill="hold" nodeType="afterGroup">
                            <p:stCondLst>
                              <p:cond delay="14000"/>
                            </p:stCondLst>
                            <p:childTnLst>
                              <p:par>
                                <p:cTn id="98" presetID="15" presetClass="entr" presetSubtype="0" fill="hold" nodeType="afterEffect">
                                  <p:stCondLst>
                                    <p:cond delay="0"/>
                                  </p:stCondLst>
                                  <p:childTnLst>
                                    <p:set>
                                      <p:cBhvr>
                                        <p:cTn id="99" dur="1" fill="hold">
                                          <p:stCondLst>
                                            <p:cond delay="0"/>
                                          </p:stCondLst>
                                        </p:cTn>
                                        <p:tgtEl>
                                          <p:spTgt spid="44050"/>
                                        </p:tgtEl>
                                        <p:attrNameLst>
                                          <p:attrName>style.visibility</p:attrName>
                                        </p:attrNameLst>
                                      </p:cBhvr>
                                      <p:to>
                                        <p:strVal val="visible"/>
                                      </p:to>
                                    </p:set>
                                    <p:anim calcmode="lin" valueType="num">
                                      <p:cBhvr>
                                        <p:cTn id="100" dur="1000" fill="hold"/>
                                        <p:tgtEl>
                                          <p:spTgt spid="44050"/>
                                        </p:tgtEl>
                                        <p:attrNameLst>
                                          <p:attrName>ppt_w</p:attrName>
                                        </p:attrNameLst>
                                      </p:cBhvr>
                                      <p:tavLst>
                                        <p:tav tm="0">
                                          <p:val>
                                            <p:fltVal val="0"/>
                                          </p:val>
                                        </p:tav>
                                        <p:tav tm="100000">
                                          <p:val>
                                            <p:strVal val="#ppt_w"/>
                                          </p:val>
                                        </p:tav>
                                      </p:tavLst>
                                    </p:anim>
                                    <p:anim calcmode="lin" valueType="num">
                                      <p:cBhvr>
                                        <p:cTn id="101" dur="1000" fill="hold"/>
                                        <p:tgtEl>
                                          <p:spTgt spid="44050"/>
                                        </p:tgtEl>
                                        <p:attrNameLst>
                                          <p:attrName>ppt_h</p:attrName>
                                        </p:attrNameLst>
                                      </p:cBhvr>
                                      <p:tavLst>
                                        <p:tav tm="0">
                                          <p:val>
                                            <p:fltVal val="0"/>
                                          </p:val>
                                        </p:tav>
                                        <p:tav tm="100000">
                                          <p:val>
                                            <p:strVal val="#ppt_h"/>
                                          </p:val>
                                        </p:tav>
                                      </p:tavLst>
                                    </p:anim>
                                    <p:anim calcmode="lin" valueType="num">
                                      <p:cBhvr>
                                        <p:cTn id="102" dur="1000" fill="hold"/>
                                        <p:tgtEl>
                                          <p:spTgt spid="44050"/>
                                        </p:tgtEl>
                                        <p:attrNameLst>
                                          <p:attrName>ppt_x</p:attrName>
                                        </p:attrNameLst>
                                      </p:cBhvr>
                                      <p:tavLst>
                                        <p:tav tm="0" fmla="#ppt_x+(cos(-2*pi*(1-$))*-#ppt_x-sin(-2*pi*(1-$))*(1-#ppt_y))*(1-$)">
                                          <p:val>
                                            <p:fltVal val="0"/>
                                          </p:val>
                                        </p:tav>
                                        <p:tav tm="100000">
                                          <p:val>
                                            <p:fltVal val="1"/>
                                          </p:val>
                                        </p:tav>
                                      </p:tavLst>
                                    </p:anim>
                                    <p:anim calcmode="lin" valueType="num">
                                      <p:cBhvr>
                                        <p:cTn id="103" dur="1000" fill="hold"/>
                                        <p:tgtEl>
                                          <p:spTgt spid="44050"/>
                                        </p:tgtEl>
                                        <p:attrNameLst>
                                          <p:attrName>ppt_y</p:attrName>
                                        </p:attrNameLst>
                                      </p:cBhvr>
                                      <p:tavLst>
                                        <p:tav tm="0" fmla="#ppt_y+(sin(-2*pi*(1-$))*-#ppt_x+cos(-2*pi*(1-$))*(1-#ppt_y))*(1-$)">
                                          <p:val>
                                            <p:fltVal val="0"/>
                                          </p:val>
                                        </p:tav>
                                        <p:tav tm="100000">
                                          <p:val>
                                            <p:fltVal val="1"/>
                                          </p:val>
                                        </p:tav>
                                      </p:tavLst>
                                    </p:anim>
                                  </p:childTnLst>
                                </p:cTn>
                              </p:par>
                            </p:childTnLst>
                          </p:cTn>
                        </p:par>
                        <p:par>
                          <p:cTn id="104" fill="hold" nodeType="afterGroup">
                            <p:stCondLst>
                              <p:cond delay="15000"/>
                            </p:stCondLst>
                            <p:childTnLst>
                              <p:par>
                                <p:cTn id="105" presetID="1" presetClass="entr" presetSubtype="0" fill="hold" nodeType="afterEffect">
                                  <p:stCondLst>
                                    <p:cond delay="0"/>
                                  </p:stCondLst>
                                  <p:childTnLst>
                                    <p:set>
                                      <p:cBhvr>
                                        <p:cTn id="106" dur="1" fill="hold">
                                          <p:stCondLst>
                                            <p:cond delay="499"/>
                                          </p:stCondLst>
                                        </p:cTn>
                                        <p:tgtEl>
                                          <p:spTgt spid="440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p:bldP spid="44036" grpId="0"/>
      <p:bldP spid="44037" grpId="0"/>
      <p:bldP spid="44038" grpId="0"/>
      <p:bldP spid="44039" grpId="0"/>
      <p:bldP spid="44040" grpId="0"/>
      <p:bldP spid="44041" grpId="0" animBg="1"/>
      <p:bldP spid="44049" grpId="0"/>
      <p:bldP spid="4405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a:hlinkClick r:id="" action="ppaction://hlinkshowjump?jump=nextslide"/>
            <a:extLst>
              <a:ext uri="{FF2B5EF4-FFF2-40B4-BE49-F238E27FC236}">
                <a16:creationId xmlns:a16="http://schemas.microsoft.com/office/drawing/2014/main" id="{4A9B99F0-3B6D-2815-9B87-D2D282766B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6613" y="5638800"/>
            <a:ext cx="611187" cy="1143000"/>
          </a:xfrm>
          <a:prstGeom prst="rect">
            <a:avLst/>
          </a:prstGeom>
          <a:noFill/>
          <a:extLst>
            <a:ext uri="{909E8E84-426E-40DD-AFC4-6F175D3DCCD1}">
              <a14:hiddenFill xmlns:a14="http://schemas.microsoft.com/office/drawing/2010/main">
                <a:solidFill>
                  <a:srgbClr val="FFFFFF"/>
                </a:solidFill>
              </a14:hiddenFill>
            </a:ext>
          </a:extLst>
        </p:spPr>
      </p:pic>
      <p:sp>
        <p:nvSpPr>
          <p:cNvPr id="9221" name="Rectangle 5">
            <a:extLst>
              <a:ext uri="{FF2B5EF4-FFF2-40B4-BE49-F238E27FC236}">
                <a16:creationId xmlns:a16="http://schemas.microsoft.com/office/drawing/2014/main" id="{49D7B1E9-7503-FE74-2AF3-31904501A924}"/>
              </a:ext>
            </a:extLst>
          </p:cNvPr>
          <p:cNvSpPr>
            <a:spLocks noChangeArrowheads="1"/>
          </p:cNvSpPr>
          <p:nvPr/>
        </p:nvSpPr>
        <p:spPr bwMode="auto">
          <a:xfrm>
            <a:off x="2286000" y="2971800"/>
            <a:ext cx="4876800" cy="3200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9222" name="Text Box 6">
            <a:extLst>
              <a:ext uri="{FF2B5EF4-FFF2-40B4-BE49-F238E27FC236}">
                <a16:creationId xmlns:a16="http://schemas.microsoft.com/office/drawing/2014/main" id="{D3FA0015-34D5-0DF2-3B6E-2F964431844A}"/>
              </a:ext>
            </a:extLst>
          </p:cNvPr>
          <p:cNvSpPr txBox="1">
            <a:spLocks noChangeArrowheads="1"/>
          </p:cNvSpPr>
          <p:nvPr/>
        </p:nvSpPr>
        <p:spPr bwMode="auto">
          <a:xfrm>
            <a:off x="1905000" y="25146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U</a:t>
            </a:r>
          </a:p>
        </p:txBody>
      </p:sp>
      <p:sp>
        <p:nvSpPr>
          <p:cNvPr id="9223" name="Oval 7">
            <a:extLst>
              <a:ext uri="{FF2B5EF4-FFF2-40B4-BE49-F238E27FC236}">
                <a16:creationId xmlns:a16="http://schemas.microsoft.com/office/drawing/2014/main" id="{F59244C8-3F89-D150-FB6B-92982A8FAE2B}"/>
              </a:ext>
            </a:extLst>
          </p:cNvPr>
          <p:cNvSpPr>
            <a:spLocks noChangeArrowheads="1"/>
          </p:cNvSpPr>
          <p:nvPr/>
        </p:nvSpPr>
        <p:spPr bwMode="auto">
          <a:xfrm>
            <a:off x="3200400" y="3733800"/>
            <a:ext cx="1752600" cy="1752600"/>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24" name="Oval 8">
            <a:extLst>
              <a:ext uri="{FF2B5EF4-FFF2-40B4-BE49-F238E27FC236}">
                <a16:creationId xmlns:a16="http://schemas.microsoft.com/office/drawing/2014/main" id="{C2C78E2C-D25B-0255-1D4A-31C2AD0BA52A}"/>
              </a:ext>
            </a:extLst>
          </p:cNvPr>
          <p:cNvSpPr>
            <a:spLocks noChangeArrowheads="1"/>
          </p:cNvSpPr>
          <p:nvPr/>
        </p:nvSpPr>
        <p:spPr bwMode="auto">
          <a:xfrm>
            <a:off x="4419600" y="3733800"/>
            <a:ext cx="1752600" cy="1752600"/>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33" name="Freeform 17">
            <a:extLst>
              <a:ext uri="{FF2B5EF4-FFF2-40B4-BE49-F238E27FC236}">
                <a16:creationId xmlns:a16="http://schemas.microsoft.com/office/drawing/2014/main" id="{128DFEEA-8FF2-B02D-C39E-5AC46250C2B4}"/>
              </a:ext>
            </a:extLst>
          </p:cNvPr>
          <p:cNvSpPr>
            <a:spLocks/>
          </p:cNvSpPr>
          <p:nvPr/>
        </p:nvSpPr>
        <p:spPr bwMode="auto">
          <a:xfrm>
            <a:off x="4402138" y="3956050"/>
            <a:ext cx="588962" cy="1282700"/>
          </a:xfrm>
          <a:custGeom>
            <a:avLst/>
            <a:gdLst>
              <a:gd name="T0" fmla="*/ 175 w 371"/>
              <a:gd name="T1" fmla="*/ 15 h 808"/>
              <a:gd name="T2" fmla="*/ 225 w 371"/>
              <a:gd name="T3" fmla="*/ 71 h 808"/>
              <a:gd name="T4" fmla="*/ 249 w 371"/>
              <a:gd name="T5" fmla="*/ 95 h 808"/>
              <a:gd name="T6" fmla="*/ 274 w 371"/>
              <a:gd name="T7" fmla="*/ 126 h 808"/>
              <a:gd name="T8" fmla="*/ 299 w 371"/>
              <a:gd name="T9" fmla="*/ 176 h 808"/>
              <a:gd name="T10" fmla="*/ 305 w 371"/>
              <a:gd name="T11" fmla="*/ 194 h 808"/>
              <a:gd name="T12" fmla="*/ 318 w 371"/>
              <a:gd name="T13" fmla="*/ 207 h 808"/>
              <a:gd name="T14" fmla="*/ 330 w 371"/>
              <a:gd name="T15" fmla="*/ 244 h 808"/>
              <a:gd name="T16" fmla="*/ 342 w 371"/>
              <a:gd name="T17" fmla="*/ 263 h 808"/>
              <a:gd name="T18" fmla="*/ 330 w 371"/>
              <a:gd name="T19" fmla="*/ 430 h 808"/>
              <a:gd name="T20" fmla="*/ 318 w 371"/>
              <a:gd name="T21" fmla="*/ 603 h 808"/>
              <a:gd name="T22" fmla="*/ 293 w 371"/>
              <a:gd name="T23" fmla="*/ 634 h 808"/>
              <a:gd name="T24" fmla="*/ 225 w 371"/>
              <a:gd name="T25" fmla="*/ 752 h 808"/>
              <a:gd name="T26" fmla="*/ 175 w 371"/>
              <a:gd name="T27" fmla="*/ 808 h 808"/>
              <a:gd name="T28" fmla="*/ 119 w 371"/>
              <a:gd name="T29" fmla="*/ 758 h 808"/>
              <a:gd name="T30" fmla="*/ 82 w 371"/>
              <a:gd name="T31" fmla="*/ 702 h 808"/>
              <a:gd name="T32" fmla="*/ 8 w 371"/>
              <a:gd name="T33" fmla="*/ 566 h 808"/>
              <a:gd name="T34" fmla="*/ 14 w 371"/>
              <a:gd name="T35" fmla="*/ 448 h 808"/>
              <a:gd name="T36" fmla="*/ 82 w 371"/>
              <a:gd name="T37" fmla="*/ 176 h 808"/>
              <a:gd name="T38" fmla="*/ 163 w 371"/>
              <a:gd name="T39" fmla="*/ 21 h 808"/>
              <a:gd name="T40" fmla="*/ 175 w 371"/>
              <a:gd name="T41" fmla="*/ 2 h 808"/>
              <a:gd name="T42" fmla="*/ 175 w 371"/>
              <a:gd name="T43" fmla="*/ 15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1" h="808">
                <a:moveTo>
                  <a:pt x="175" y="15"/>
                </a:moveTo>
                <a:cubicBezTo>
                  <a:pt x="194" y="32"/>
                  <a:pt x="207" y="53"/>
                  <a:pt x="225" y="71"/>
                </a:cubicBezTo>
                <a:cubicBezTo>
                  <a:pt x="236" y="103"/>
                  <a:pt x="222" y="79"/>
                  <a:pt x="249" y="95"/>
                </a:cubicBezTo>
                <a:cubicBezTo>
                  <a:pt x="259" y="101"/>
                  <a:pt x="268" y="117"/>
                  <a:pt x="274" y="126"/>
                </a:cubicBezTo>
                <a:cubicBezTo>
                  <a:pt x="280" y="146"/>
                  <a:pt x="284" y="160"/>
                  <a:pt x="299" y="176"/>
                </a:cubicBezTo>
                <a:cubicBezTo>
                  <a:pt x="301" y="182"/>
                  <a:pt x="302" y="189"/>
                  <a:pt x="305" y="194"/>
                </a:cubicBezTo>
                <a:cubicBezTo>
                  <a:pt x="308" y="199"/>
                  <a:pt x="315" y="202"/>
                  <a:pt x="318" y="207"/>
                </a:cubicBezTo>
                <a:cubicBezTo>
                  <a:pt x="324" y="219"/>
                  <a:pt x="323" y="233"/>
                  <a:pt x="330" y="244"/>
                </a:cubicBezTo>
                <a:cubicBezTo>
                  <a:pt x="334" y="250"/>
                  <a:pt x="338" y="257"/>
                  <a:pt x="342" y="263"/>
                </a:cubicBezTo>
                <a:cubicBezTo>
                  <a:pt x="348" y="316"/>
                  <a:pt x="371" y="385"/>
                  <a:pt x="330" y="430"/>
                </a:cubicBezTo>
                <a:cubicBezTo>
                  <a:pt x="326" y="488"/>
                  <a:pt x="326" y="546"/>
                  <a:pt x="318" y="603"/>
                </a:cubicBezTo>
                <a:cubicBezTo>
                  <a:pt x="316" y="616"/>
                  <a:pt x="300" y="623"/>
                  <a:pt x="293" y="634"/>
                </a:cubicBezTo>
                <a:cubicBezTo>
                  <a:pt x="270" y="673"/>
                  <a:pt x="262" y="725"/>
                  <a:pt x="225" y="752"/>
                </a:cubicBezTo>
                <a:cubicBezTo>
                  <a:pt x="212" y="783"/>
                  <a:pt x="206" y="796"/>
                  <a:pt x="175" y="808"/>
                </a:cubicBezTo>
                <a:cubicBezTo>
                  <a:pt x="147" y="797"/>
                  <a:pt x="140" y="778"/>
                  <a:pt x="119" y="758"/>
                </a:cubicBezTo>
                <a:cubicBezTo>
                  <a:pt x="108" y="736"/>
                  <a:pt x="94" y="722"/>
                  <a:pt x="82" y="702"/>
                </a:cubicBezTo>
                <a:cubicBezTo>
                  <a:pt x="55" y="658"/>
                  <a:pt x="36" y="610"/>
                  <a:pt x="8" y="566"/>
                </a:cubicBezTo>
                <a:cubicBezTo>
                  <a:pt x="10" y="527"/>
                  <a:pt x="12" y="487"/>
                  <a:pt x="14" y="448"/>
                </a:cubicBezTo>
                <a:cubicBezTo>
                  <a:pt x="18" y="369"/>
                  <a:pt x="0" y="231"/>
                  <a:pt x="82" y="176"/>
                </a:cubicBezTo>
                <a:cubicBezTo>
                  <a:pt x="99" y="121"/>
                  <a:pt x="127" y="65"/>
                  <a:pt x="163" y="21"/>
                </a:cubicBezTo>
                <a:cubicBezTo>
                  <a:pt x="168" y="15"/>
                  <a:pt x="168" y="5"/>
                  <a:pt x="175" y="2"/>
                </a:cubicBezTo>
                <a:cubicBezTo>
                  <a:pt x="179" y="0"/>
                  <a:pt x="175" y="11"/>
                  <a:pt x="175" y="15"/>
                </a:cubicBezTo>
                <a:close/>
              </a:path>
            </a:pathLst>
          </a:custGeom>
          <a:solidFill>
            <a:srgbClr val="00BE00"/>
          </a:solidFill>
          <a:ln w="0">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34" name="Freeform 18">
            <a:extLst>
              <a:ext uri="{FF2B5EF4-FFF2-40B4-BE49-F238E27FC236}">
                <a16:creationId xmlns:a16="http://schemas.microsoft.com/office/drawing/2014/main" id="{C1C91F3D-DA26-93E4-47F7-D7E8CEE382ED}"/>
              </a:ext>
            </a:extLst>
          </p:cNvPr>
          <p:cNvSpPr>
            <a:spLocks/>
          </p:cNvSpPr>
          <p:nvPr/>
        </p:nvSpPr>
        <p:spPr bwMode="auto">
          <a:xfrm>
            <a:off x="4465638" y="4117975"/>
            <a:ext cx="120650" cy="138113"/>
          </a:xfrm>
          <a:custGeom>
            <a:avLst/>
            <a:gdLst>
              <a:gd name="T0" fmla="*/ 61 w 76"/>
              <a:gd name="T1" fmla="*/ 0 h 87"/>
              <a:gd name="T2" fmla="*/ 48 w 76"/>
              <a:gd name="T3" fmla="*/ 12 h 87"/>
              <a:gd name="T4" fmla="*/ 36 w 76"/>
              <a:gd name="T5" fmla="*/ 37 h 87"/>
              <a:gd name="T6" fmla="*/ 24 w 76"/>
              <a:gd name="T7" fmla="*/ 61 h 87"/>
              <a:gd name="T8" fmla="*/ 48 w 76"/>
              <a:gd name="T9" fmla="*/ 37 h 87"/>
              <a:gd name="T10" fmla="*/ 36 w 76"/>
              <a:gd name="T11" fmla="*/ 61 h 87"/>
              <a:gd name="T12" fmla="*/ 30 w 76"/>
              <a:gd name="T13" fmla="*/ 80 h 87"/>
              <a:gd name="T14" fmla="*/ 55 w 76"/>
              <a:gd name="T15" fmla="*/ 24 h 87"/>
              <a:gd name="T16" fmla="*/ 67 w 76"/>
              <a:gd name="T17" fmla="*/ 6 h 87"/>
              <a:gd name="T18" fmla="*/ 55 w 76"/>
              <a:gd name="T19" fmla="*/ 24 h 87"/>
              <a:gd name="T20" fmla="*/ 17 w 76"/>
              <a:gd name="T21"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7">
                <a:moveTo>
                  <a:pt x="61" y="0"/>
                </a:moveTo>
                <a:cubicBezTo>
                  <a:pt x="57" y="4"/>
                  <a:pt x="49" y="6"/>
                  <a:pt x="48" y="12"/>
                </a:cubicBezTo>
                <a:cubicBezTo>
                  <a:pt x="42" y="42"/>
                  <a:pt x="76" y="24"/>
                  <a:pt x="36" y="37"/>
                </a:cubicBezTo>
                <a:cubicBezTo>
                  <a:pt x="8" y="79"/>
                  <a:pt x="0" y="85"/>
                  <a:pt x="24" y="61"/>
                </a:cubicBezTo>
                <a:cubicBezTo>
                  <a:pt x="38" y="18"/>
                  <a:pt x="27" y="14"/>
                  <a:pt x="48" y="37"/>
                </a:cubicBezTo>
                <a:cubicBezTo>
                  <a:pt x="44" y="45"/>
                  <a:pt x="39" y="53"/>
                  <a:pt x="36" y="61"/>
                </a:cubicBezTo>
                <a:cubicBezTo>
                  <a:pt x="33" y="67"/>
                  <a:pt x="30" y="87"/>
                  <a:pt x="30" y="80"/>
                </a:cubicBezTo>
                <a:cubicBezTo>
                  <a:pt x="30" y="27"/>
                  <a:pt x="23" y="36"/>
                  <a:pt x="55" y="24"/>
                </a:cubicBezTo>
                <a:cubicBezTo>
                  <a:pt x="59" y="18"/>
                  <a:pt x="71" y="0"/>
                  <a:pt x="67" y="6"/>
                </a:cubicBezTo>
                <a:cubicBezTo>
                  <a:pt x="63" y="12"/>
                  <a:pt x="60" y="18"/>
                  <a:pt x="55" y="24"/>
                </a:cubicBezTo>
                <a:cubicBezTo>
                  <a:pt x="38" y="45"/>
                  <a:pt x="17" y="59"/>
                  <a:pt x="17" y="86"/>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37" name="Freeform 21">
            <a:extLst>
              <a:ext uri="{FF2B5EF4-FFF2-40B4-BE49-F238E27FC236}">
                <a16:creationId xmlns:a16="http://schemas.microsoft.com/office/drawing/2014/main" id="{67B6E587-7853-7DF1-8692-B3AD8E67E631}"/>
              </a:ext>
            </a:extLst>
          </p:cNvPr>
          <p:cNvSpPr>
            <a:spLocks/>
          </p:cNvSpPr>
          <p:nvPr/>
        </p:nvSpPr>
        <p:spPr bwMode="auto">
          <a:xfrm>
            <a:off x="4465638" y="4143375"/>
            <a:ext cx="139700" cy="147638"/>
          </a:xfrm>
          <a:custGeom>
            <a:avLst/>
            <a:gdLst>
              <a:gd name="T0" fmla="*/ 30 w 88"/>
              <a:gd name="T1" fmla="*/ 70 h 93"/>
              <a:gd name="T2" fmla="*/ 36 w 88"/>
              <a:gd name="T3" fmla="*/ 89 h 93"/>
              <a:gd name="T4" fmla="*/ 24 w 88"/>
              <a:gd name="T5" fmla="*/ 76 h 93"/>
              <a:gd name="T6" fmla="*/ 30 w 88"/>
              <a:gd name="T7" fmla="*/ 58 h 93"/>
              <a:gd name="T8" fmla="*/ 42 w 88"/>
              <a:gd name="T9" fmla="*/ 45 h 93"/>
              <a:gd name="T10" fmla="*/ 24 w 88"/>
              <a:gd name="T11" fmla="*/ 52 h 93"/>
              <a:gd name="T12" fmla="*/ 11 w 88"/>
              <a:gd name="T13" fmla="*/ 64 h 93"/>
              <a:gd name="T14" fmla="*/ 17 w 88"/>
              <a:gd name="T15" fmla="*/ 83 h 93"/>
              <a:gd name="T16" fmla="*/ 24 w 88"/>
              <a:gd name="T17" fmla="*/ 64 h 93"/>
              <a:gd name="T18" fmla="*/ 42 w 88"/>
              <a:gd name="T19" fmla="*/ 39 h 93"/>
              <a:gd name="T20" fmla="*/ 11 w 88"/>
              <a:gd name="T21" fmla="*/ 58 h 93"/>
              <a:gd name="T22" fmla="*/ 42 w 88"/>
              <a:gd name="T23" fmla="*/ 33 h 93"/>
              <a:gd name="T24" fmla="*/ 48 w 88"/>
              <a:gd name="T25" fmla="*/ 45 h 93"/>
              <a:gd name="T26" fmla="*/ 48 w 88"/>
              <a:gd name="T27" fmla="*/ 15 h 93"/>
              <a:gd name="T28" fmla="*/ 30 w 88"/>
              <a:gd name="T29" fmla="*/ 7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93">
                <a:moveTo>
                  <a:pt x="30" y="70"/>
                </a:moveTo>
                <a:cubicBezTo>
                  <a:pt x="32" y="76"/>
                  <a:pt x="41" y="84"/>
                  <a:pt x="36" y="89"/>
                </a:cubicBezTo>
                <a:cubicBezTo>
                  <a:pt x="32" y="93"/>
                  <a:pt x="25" y="82"/>
                  <a:pt x="24" y="76"/>
                </a:cubicBezTo>
                <a:cubicBezTo>
                  <a:pt x="23" y="70"/>
                  <a:pt x="27" y="63"/>
                  <a:pt x="30" y="58"/>
                </a:cubicBezTo>
                <a:cubicBezTo>
                  <a:pt x="33" y="53"/>
                  <a:pt x="46" y="49"/>
                  <a:pt x="42" y="45"/>
                </a:cubicBezTo>
                <a:cubicBezTo>
                  <a:pt x="37" y="40"/>
                  <a:pt x="30" y="50"/>
                  <a:pt x="24" y="52"/>
                </a:cubicBezTo>
                <a:cubicBezTo>
                  <a:pt x="20" y="56"/>
                  <a:pt x="12" y="58"/>
                  <a:pt x="11" y="64"/>
                </a:cubicBezTo>
                <a:cubicBezTo>
                  <a:pt x="10" y="70"/>
                  <a:pt x="10" y="83"/>
                  <a:pt x="17" y="83"/>
                </a:cubicBezTo>
                <a:cubicBezTo>
                  <a:pt x="24" y="83"/>
                  <a:pt x="21" y="70"/>
                  <a:pt x="24" y="64"/>
                </a:cubicBezTo>
                <a:cubicBezTo>
                  <a:pt x="29" y="55"/>
                  <a:pt x="49" y="31"/>
                  <a:pt x="42" y="39"/>
                </a:cubicBezTo>
                <a:cubicBezTo>
                  <a:pt x="25" y="57"/>
                  <a:pt x="36" y="50"/>
                  <a:pt x="11" y="58"/>
                </a:cubicBezTo>
                <a:cubicBezTo>
                  <a:pt x="12" y="57"/>
                  <a:pt x="38" y="29"/>
                  <a:pt x="42" y="33"/>
                </a:cubicBezTo>
                <a:cubicBezTo>
                  <a:pt x="54" y="47"/>
                  <a:pt x="0" y="64"/>
                  <a:pt x="48" y="45"/>
                </a:cubicBezTo>
                <a:cubicBezTo>
                  <a:pt x="57" y="22"/>
                  <a:pt x="88" y="0"/>
                  <a:pt x="48" y="15"/>
                </a:cubicBezTo>
                <a:cubicBezTo>
                  <a:pt x="31" y="48"/>
                  <a:pt x="38" y="30"/>
                  <a:pt x="30" y="7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40" name="Freeform 24">
            <a:extLst>
              <a:ext uri="{FF2B5EF4-FFF2-40B4-BE49-F238E27FC236}">
                <a16:creationId xmlns:a16="http://schemas.microsoft.com/office/drawing/2014/main" id="{8E525B9F-9376-0A8E-6CE0-8CA1F1D0E0BB}"/>
              </a:ext>
            </a:extLst>
          </p:cNvPr>
          <p:cNvSpPr>
            <a:spLocks/>
          </p:cNvSpPr>
          <p:nvPr/>
        </p:nvSpPr>
        <p:spPr bwMode="auto">
          <a:xfrm>
            <a:off x="4830763" y="4598988"/>
            <a:ext cx="127000" cy="285750"/>
          </a:xfrm>
          <a:custGeom>
            <a:avLst/>
            <a:gdLst>
              <a:gd name="T0" fmla="*/ 41 w 80"/>
              <a:gd name="T1" fmla="*/ 180 h 180"/>
              <a:gd name="T2" fmla="*/ 66 w 80"/>
              <a:gd name="T3" fmla="*/ 118 h 180"/>
              <a:gd name="T4" fmla="*/ 66 w 80"/>
              <a:gd name="T5" fmla="*/ 0 h 180"/>
              <a:gd name="T6" fmla="*/ 41 w 80"/>
              <a:gd name="T7" fmla="*/ 180 h 180"/>
            </a:gdLst>
            <a:ahLst/>
            <a:cxnLst>
              <a:cxn ang="0">
                <a:pos x="T0" y="T1"/>
              </a:cxn>
              <a:cxn ang="0">
                <a:pos x="T2" y="T3"/>
              </a:cxn>
              <a:cxn ang="0">
                <a:pos x="T4" y="T5"/>
              </a:cxn>
              <a:cxn ang="0">
                <a:pos x="T6" y="T7"/>
              </a:cxn>
            </a:cxnLst>
            <a:rect l="0" t="0" r="r" b="b"/>
            <a:pathLst>
              <a:path w="80" h="180">
                <a:moveTo>
                  <a:pt x="41" y="180"/>
                </a:moveTo>
                <a:cubicBezTo>
                  <a:pt x="49" y="159"/>
                  <a:pt x="59" y="139"/>
                  <a:pt x="66" y="118"/>
                </a:cubicBezTo>
                <a:cubicBezTo>
                  <a:pt x="75" y="60"/>
                  <a:pt x="80" y="66"/>
                  <a:pt x="66" y="0"/>
                </a:cubicBezTo>
                <a:cubicBezTo>
                  <a:pt x="0" y="31"/>
                  <a:pt x="52" y="111"/>
                  <a:pt x="41" y="18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41" name="Freeform 25">
            <a:extLst>
              <a:ext uri="{FF2B5EF4-FFF2-40B4-BE49-F238E27FC236}">
                <a16:creationId xmlns:a16="http://schemas.microsoft.com/office/drawing/2014/main" id="{BC5FA471-46F0-5D12-4FAC-10C22C29D4D5}"/>
              </a:ext>
            </a:extLst>
          </p:cNvPr>
          <p:cNvSpPr>
            <a:spLocks/>
          </p:cNvSpPr>
          <p:nvPr/>
        </p:nvSpPr>
        <p:spPr bwMode="auto">
          <a:xfrm>
            <a:off x="4926013" y="4568825"/>
            <a:ext cx="30162" cy="79375"/>
          </a:xfrm>
          <a:custGeom>
            <a:avLst/>
            <a:gdLst>
              <a:gd name="T0" fmla="*/ 19 w 19"/>
              <a:gd name="T1" fmla="*/ 0 h 50"/>
              <a:gd name="T2" fmla="*/ 6 w 19"/>
              <a:gd name="T3" fmla="*/ 13 h 50"/>
              <a:gd name="T4" fmla="*/ 19 w 19"/>
              <a:gd name="T5" fmla="*/ 25 h 50"/>
              <a:gd name="T6" fmla="*/ 6 w 19"/>
              <a:gd name="T7" fmla="*/ 7 h 50"/>
              <a:gd name="T8" fmla="*/ 0 w 19"/>
              <a:gd name="T9" fmla="*/ 50 h 50"/>
            </a:gdLst>
            <a:ahLst/>
            <a:cxnLst>
              <a:cxn ang="0">
                <a:pos x="T0" y="T1"/>
              </a:cxn>
              <a:cxn ang="0">
                <a:pos x="T2" y="T3"/>
              </a:cxn>
              <a:cxn ang="0">
                <a:pos x="T4" y="T5"/>
              </a:cxn>
              <a:cxn ang="0">
                <a:pos x="T6" y="T7"/>
              </a:cxn>
              <a:cxn ang="0">
                <a:pos x="T8" y="T9"/>
              </a:cxn>
            </a:cxnLst>
            <a:rect l="0" t="0" r="r" b="b"/>
            <a:pathLst>
              <a:path w="19" h="50">
                <a:moveTo>
                  <a:pt x="19" y="0"/>
                </a:moveTo>
                <a:cubicBezTo>
                  <a:pt x="15" y="4"/>
                  <a:pt x="6" y="7"/>
                  <a:pt x="6" y="13"/>
                </a:cubicBezTo>
                <a:cubicBezTo>
                  <a:pt x="6" y="19"/>
                  <a:pt x="19" y="31"/>
                  <a:pt x="19" y="25"/>
                </a:cubicBezTo>
                <a:cubicBezTo>
                  <a:pt x="19" y="18"/>
                  <a:pt x="10" y="13"/>
                  <a:pt x="6" y="7"/>
                </a:cubicBezTo>
                <a:cubicBezTo>
                  <a:pt x="13" y="44"/>
                  <a:pt x="19" y="31"/>
                  <a:pt x="0" y="50"/>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42" name="Text Box 26">
            <a:extLst>
              <a:ext uri="{FF2B5EF4-FFF2-40B4-BE49-F238E27FC236}">
                <a16:creationId xmlns:a16="http://schemas.microsoft.com/office/drawing/2014/main" id="{035823A6-75D7-F6CF-AF5A-3DBC5A4B422A}"/>
              </a:ext>
            </a:extLst>
          </p:cNvPr>
          <p:cNvSpPr txBox="1">
            <a:spLocks noChangeArrowheads="1"/>
          </p:cNvSpPr>
          <p:nvPr/>
        </p:nvSpPr>
        <p:spPr bwMode="auto">
          <a:xfrm>
            <a:off x="2971800" y="35814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M</a:t>
            </a:r>
          </a:p>
        </p:txBody>
      </p:sp>
      <p:sp>
        <p:nvSpPr>
          <p:cNvPr id="9243" name="Text Box 27">
            <a:extLst>
              <a:ext uri="{FF2B5EF4-FFF2-40B4-BE49-F238E27FC236}">
                <a16:creationId xmlns:a16="http://schemas.microsoft.com/office/drawing/2014/main" id="{25C9FCA6-1BD4-FB51-DA57-93387E6D939B}"/>
              </a:ext>
            </a:extLst>
          </p:cNvPr>
          <p:cNvSpPr txBox="1">
            <a:spLocks noChangeArrowheads="1"/>
          </p:cNvSpPr>
          <p:nvPr/>
        </p:nvSpPr>
        <p:spPr bwMode="auto">
          <a:xfrm>
            <a:off x="5943600" y="3595688"/>
            <a:ext cx="45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G</a:t>
            </a:r>
          </a:p>
        </p:txBody>
      </p:sp>
      <p:sp>
        <p:nvSpPr>
          <p:cNvPr id="9244" name="Text Box 28">
            <a:extLst>
              <a:ext uri="{FF2B5EF4-FFF2-40B4-BE49-F238E27FC236}">
                <a16:creationId xmlns:a16="http://schemas.microsoft.com/office/drawing/2014/main" id="{B72726D7-8CA7-44B2-82F1-1FE4C5273A9E}"/>
              </a:ext>
            </a:extLst>
          </p:cNvPr>
          <p:cNvSpPr txBox="1">
            <a:spLocks noChangeArrowheads="1"/>
          </p:cNvSpPr>
          <p:nvPr/>
        </p:nvSpPr>
        <p:spPr bwMode="auto">
          <a:xfrm>
            <a:off x="228600" y="762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We know that #(</a:t>
            </a:r>
            <a:r>
              <a:rPr lang="en-US" altLang="en-US" sz="2400">
                <a:hlinkClick r:id="rId3" action="ppaction://hlinksldjump"/>
              </a:rPr>
              <a:t>U</a:t>
            </a:r>
            <a:r>
              <a:rPr lang="en-US" altLang="en-US" sz="2400"/>
              <a:t>) = 30, #(</a:t>
            </a:r>
            <a:r>
              <a:rPr lang="en-US" altLang="en-US" sz="2400">
                <a:hlinkClick r:id="rId3" action="ppaction://hlinksldjump"/>
              </a:rPr>
              <a:t>M</a:t>
            </a:r>
            <a:r>
              <a:rPr lang="en-US" altLang="en-US" sz="2400"/>
              <a:t>) = 17, and #(</a:t>
            </a:r>
            <a:r>
              <a:rPr lang="en-US" altLang="en-US" sz="2400">
                <a:hlinkClick r:id="rId3" action="ppaction://hlinksldjump"/>
              </a:rPr>
              <a:t>G</a:t>
            </a:r>
            <a:r>
              <a:rPr lang="en-US" altLang="en-US" sz="2400"/>
              <a:t>) = 12.</a:t>
            </a:r>
          </a:p>
        </p:txBody>
      </p:sp>
      <p:sp>
        <p:nvSpPr>
          <p:cNvPr id="9245" name="Text Box 29">
            <a:extLst>
              <a:ext uri="{FF2B5EF4-FFF2-40B4-BE49-F238E27FC236}">
                <a16:creationId xmlns:a16="http://schemas.microsoft.com/office/drawing/2014/main" id="{99A1A1F2-3784-15E6-062C-FBD802B5F6ED}"/>
              </a:ext>
            </a:extLst>
          </p:cNvPr>
          <p:cNvSpPr txBox="1">
            <a:spLocks noChangeArrowheads="1"/>
          </p:cNvSpPr>
          <p:nvPr/>
        </p:nvSpPr>
        <p:spPr bwMode="auto">
          <a:xfrm>
            <a:off x="228600" y="685800"/>
            <a:ext cx="8610600" cy="149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t>Think of ALL the students in the class being represented by points inside the rectangle U.</a:t>
            </a:r>
            <a:r>
              <a:rPr lang="en-US" altLang="en-US" sz="2400"/>
              <a:t> </a:t>
            </a:r>
          </a:p>
          <a:p>
            <a:pPr>
              <a:spcBef>
                <a:spcPct val="50000"/>
              </a:spcBef>
            </a:pPr>
            <a:endParaRPr lang="en-US" altLang="en-US" sz="2400"/>
          </a:p>
        </p:txBody>
      </p:sp>
      <p:pic>
        <p:nvPicPr>
          <p:cNvPr id="9246" name="Picture 30">
            <a:hlinkClick r:id="rId4" action="ppaction://hlinksldjump"/>
            <a:extLst>
              <a:ext uri="{FF2B5EF4-FFF2-40B4-BE49-F238E27FC236}">
                <a16:creationId xmlns:a16="http://schemas.microsoft.com/office/drawing/2014/main" id="{FBECD5E7-ADF2-B88D-7B8D-3B68A8ABC90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324600"/>
            <a:ext cx="531813"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nodeType="withEffect">
                                  <p:stCondLst>
                                    <p:cond delay="0"/>
                                  </p:stCondLst>
                                  <p:iterate type="lt">
                                    <p:tmPct val="10000"/>
                                  </p:iterate>
                                  <p:childTnLst>
                                    <p:set>
                                      <p:cBhvr>
                                        <p:cTn id="6" dur="1" fill="hold">
                                          <p:stCondLst>
                                            <p:cond delay="0"/>
                                          </p:stCondLst>
                                        </p:cTn>
                                        <p:tgtEl>
                                          <p:spTgt spid="9244"/>
                                        </p:tgtEl>
                                        <p:attrNameLst>
                                          <p:attrName>style.visibility</p:attrName>
                                        </p:attrNameLst>
                                      </p:cBhvr>
                                      <p:to>
                                        <p:strVal val="visible"/>
                                      </p:to>
                                    </p:set>
                                    <p:animEffect transition="in" filter="fade">
                                      <p:cBhvr>
                                        <p:cTn id="7" dur="500"/>
                                        <p:tgtEl>
                                          <p:spTgt spid="9244"/>
                                        </p:tgtEl>
                                      </p:cBhvr>
                                    </p:animEffect>
                                    <p:anim calcmode="lin" valueType="num">
                                      <p:cBhvr>
                                        <p:cTn id="8" dur="500" fill="hold"/>
                                        <p:tgtEl>
                                          <p:spTgt spid="9244"/>
                                        </p:tgtEl>
                                        <p:attrNameLst>
                                          <p:attrName>ppt_w</p:attrName>
                                        </p:attrNameLst>
                                      </p:cBhvr>
                                      <p:tavLst>
                                        <p:tav tm="0" fmla="#ppt_w*sin(2.5*pi*$)">
                                          <p:val>
                                            <p:fltVal val="0"/>
                                          </p:val>
                                        </p:tav>
                                        <p:tav tm="100000">
                                          <p:val>
                                            <p:fltVal val="1"/>
                                          </p:val>
                                        </p:tav>
                                      </p:tavLst>
                                    </p:anim>
                                    <p:anim calcmode="lin" valueType="num">
                                      <p:cBhvr>
                                        <p:cTn id="9" dur="500" fill="hold"/>
                                        <p:tgtEl>
                                          <p:spTgt spid="9244"/>
                                        </p:tgtEl>
                                        <p:attrNameLst>
                                          <p:attrName>ppt_h</p:attrName>
                                        </p:attrNameLst>
                                      </p:cBhvr>
                                      <p:tavLst>
                                        <p:tav tm="0">
                                          <p:val>
                                            <p:strVal val="#ppt_h"/>
                                          </p:val>
                                        </p:tav>
                                        <p:tav tm="100000">
                                          <p:val>
                                            <p:strVal val="#ppt_h"/>
                                          </p:val>
                                        </p:tav>
                                      </p:tavLst>
                                    </p:anim>
                                  </p:childTnLst>
                                </p:cTn>
                              </p:par>
                            </p:childTnLst>
                          </p:cTn>
                        </p:par>
                        <p:par>
                          <p:cTn id="10" fill="hold" nodeType="afterGroup">
                            <p:stCondLst>
                              <p:cond delay="2300"/>
                            </p:stCondLst>
                            <p:childTnLst>
                              <p:par>
                                <p:cTn id="11" presetID="50" presetClass="entr" presetSubtype="0" decel="100000" fill="hold" nodeType="afterEffect">
                                  <p:stCondLst>
                                    <p:cond delay="0"/>
                                  </p:stCondLst>
                                  <p:childTnLst>
                                    <p:set>
                                      <p:cBhvr>
                                        <p:cTn id="12" dur="1" fill="hold">
                                          <p:stCondLst>
                                            <p:cond delay="0"/>
                                          </p:stCondLst>
                                        </p:cTn>
                                        <p:tgtEl>
                                          <p:spTgt spid="9245"/>
                                        </p:tgtEl>
                                        <p:attrNameLst>
                                          <p:attrName>style.visibility</p:attrName>
                                        </p:attrNameLst>
                                      </p:cBhvr>
                                      <p:to>
                                        <p:strVal val="visible"/>
                                      </p:to>
                                    </p:set>
                                    <p:anim calcmode="lin" valueType="num">
                                      <p:cBhvr>
                                        <p:cTn id="13" dur="500" fill="hold"/>
                                        <p:tgtEl>
                                          <p:spTgt spid="9245"/>
                                        </p:tgtEl>
                                        <p:attrNameLst>
                                          <p:attrName>ppt_w</p:attrName>
                                        </p:attrNameLst>
                                      </p:cBhvr>
                                      <p:tavLst>
                                        <p:tav tm="0">
                                          <p:val>
                                            <p:strVal val="#ppt_w+.3"/>
                                          </p:val>
                                        </p:tav>
                                        <p:tav tm="100000">
                                          <p:val>
                                            <p:strVal val="#ppt_w"/>
                                          </p:val>
                                        </p:tav>
                                      </p:tavLst>
                                    </p:anim>
                                    <p:anim calcmode="lin" valueType="num">
                                      <p:cBhvr>
                                        <p:cTn id="14" dur="500" fill="hold"/>
                                        <p:tgtEl>
                                          <p:spTgt spid="9245"/>
                                        </p:tgtEl>
                                        <p:attrNameLst>
                                          <p:attrName>ppt_h</p:attrName>
                                        </p:attrNameLst>
                                      </p:cBhvr>
                                      <p:tavLst>
                                        <p:tav tm="0">
                                          <p:val>
                                            <p:strVal val="#ppt_h"/>
                                          </p:val>
                                        </p:tav>
                                        <p:tav tm="100000">
                                          <p:val>
                                            <p:strVal val="#ppt_h"/>
                                          </p:val>
                                        </p:tav>
                                      </p:tavLst>
                                    </p:anim>
                                    <p:animEffect transition="in" filter="fade">
                                      <p:cBhvr>
                                        <p:cTn id="15" dur="500"/>
                                        <p:tgtEl>
                                          <p:spTgt spid="9245"/>
                                        </p:tgtEl>
                                      </p:cBhvr>
                                    </p:animEffect>
                                  </p:childTnLst>
                                </p:cTn>
                              </p:par>
                            </p:childTnLst>
                          </p:cTn>
                        </p:par>
                        <p:par>
                          <p:cTn id="16" fill="hold" nodeType="afterGroup">
                            <p:stCondLst>
                              <p:cond delay="2800"/>
                            </p:stCondLst>
                            <p:childTnLst>
                              <p:par>
                                <p:cTn id="17" presetID="34" presetClass="emph" presetSubtype="0" fill="hold" nodeType="afterEffect">
                                  <p:stCondLst>
                                    <p:cond delay="0"/>
                                  </p:stCondLst>
                                  <p:iterate type="lt">
                                    <p:tmPct val="10000"/>
                                  </p:iterate>
                                  <p:childTnLst>
                                    <p:animMotion origin="layout" path="M 0.0 0.0 L 0.0 -0.07213" pathEditMode="relative" ptsTypes="">
                                      <p:cBhvr>
                                        <p:cTn id="18" dur="250" accel="50000" decel="50000" autoRev="1" fill="hold">
                                          <p:stCondLst>
                                            <p:cond delay="0"/>
                                          </p:stCondLst>
                                        </p:cTn>
                                        <p:tgtEl>
                                          <p:spTgt spid="9221"/>
                                        </p:tgtEl>
                                        <p:attrNameLst>
                                          <p:attrName>ppt_x</p:attrName>
                                          <p:attrName>ppt_y</p:attrName>
                                        </p:attrNameLst>
                                      </p:cBhvr>
                                    </p:animMotion>
                                    <p:animRot by="1500000">
                                      <p:cBhvr>
                                        <p:cTn id="19" dur="125" fill="hold">
                                          <p:stCondLst>
                                            <p:cond delay="0"/>
                                          </p:stCondLst>
                                        </p:cTn>
                                        <p:tgtEl>
                                          <p:spTgt spid="9221"/>
                                        </p:tgtEl>
                                        <p:attrNameLst>
                                          <p:attrName>r</p:attrName>
                                        </p:attrNameLst>
                                      </p:cBhvr>
                                    </p:animRot>
                                    <p:animRot by="-1500000">
                                      <p:cBhvr>
                                        <p:cTn id="20" dur="125" fill="hold">
                                          <p:stCondLst>
                                            <p:cond delay="125"/>
                                          </p:stCondLst>
                                        </p:cTn>
                                        <p:tgtEl>
                                          <p:spTgt spid="9221"/>
                                        </p:tgtEl>
                                        <p:attrNameLst>
                                          <p:attrName>r</p:attrName>
                                        </p:attrNameLst>
                                      </p:cBhvr>
                                    </p:animRot>
                                    <p:animRot by="-1500000">
                                      <p:cBhvr>
                                        <p:cTn id="21" dur="125" fill="hold">
                                          <p:stCondLst>
                                            <p:cond delay="250"/>
                                          </p:stCondLst>
                                        </p:cTn>
                                        <p:tgtEl>
                                          <p:spTgt spid="9221"/>
                                        </p:tgtEl>
                                        <p:attrNameLst>
                                          <p:attrName>r</p:attrName>
                                        </p:attrNameLst>
                                      </p:cBhvr>
                                    </p:animRot>
                                    <p:animRot by="1500000">
                                      <p:cBhvr>
                                        <p:cTn id="22" dur="125" fill="hold">
                                          <p:stCondLst>
                                            <p:cond delay="375"/>
                                          </p:stCondLst>
                                        </p:cTn>
                                        <p:tgtEl>
                                          <p:spTgt spid="9221"/>
                                        </p:tgtEl>
                                        <p:attrNameLst>
                                          <p:attrName>r</p:attrName>
                                        </p:attrNameLst>
                                      </p:cBhvr>
                                    </p:animRot>
                                  </p:childTnLst>
                                </p:cTn>
                              </p:par>
                            </p:childTnLst>
                          </p:cTn>
                        </p:par>
                        <p:par>
                          <p:cTn id="23" fill="hold" nodeType="afterGroup">
                            <p:stCondLst>
                              <p:cond delay="3250"/>
                            </p:stCondLst>
                            <p:childTnLst>
                              <p:par>
                                <p:cTn id="24" presetID="53" presetClass="entr" presetSubtype="0" fill="hold" nodeType="afterEffect">
                                  <p:stCondLst>
                                    <p:cond delay="0"/>
                                  </p:stCondLst>
                                  <p:childTnLst>
                                    <p:set>
                                      <p:cBhvr>
                                        <p:cTn id="25" dur="1" fill="hold">
                                          <p:stCondLst>
                                            <p:cond delay="0"/>
                                          </p:stCondLst>
                                        </p:cTn>
                                        <p:tgtEl>
                                          <p:spTgt spid="9220"/>
                                        </p:tgtEl>
                                        <p:attrNameLst>
                                          <p:attrName>style.visibility</p:attrName>
                                        </p:attrNameLst>
                                      </p:cBhvr>
                                      <p:to>
                                        <p:strVal val="visible"/>
                                      </p:to>
                                    </p:set>
                                    <p:anim calcmode="lin" valueType="num">
                                      <p:cBhvr>
                                        <p:cTn id="26" dur="500" fill="hold"/>
                                        <p:tgtEl>
                                          <p:spTgt spid="9220"/>
                                        </p:tgtEl>
                                        <p:attrNameLst>
                                          <p:attrName>ppt_w</p:attrName>
                                        </p:attrNameLst>
                                      </p:cBhvr>
                                      <p:tavLst>
                                        <p:tav tm="0">
                                          <p:val>
                                            <p:fltVal val="0"/>
                                          </p:val>
                                        </p:tav>
                                        <p:tav tm="100000">
                                          <p:val>
                                            <p:strVal val="#ppt_w"/>
                                          </p:val>
                                        </p:tav>
                                      </p:tavLst>
                                    </p:anim>
                                    <p:anim calcmode="lin" valueType="num">
                                      <p:cBhvr>
                                        <p:cTn id="27" dur="500" fill="hold"/>
                                        <p:tgtEl>
                                          <p:spTgt spid="9220"/>
                                        </p:tgtEl>
                                        <p:attrNameLst>
                                          <p:attrName>ppt_h</p:attrName>
                                        </p:attrNameLst>
                                      </p:cBhvr>
                                      <p:tavLst>
                                        <p:tav tm="0">
                                          <p:val>
                                            <p:fltVal val="0"/>
                                          </p:val>
                                        </p:tav>
                                        <p:tav tm="100000">
                                          <p:val>
                                            <p:strVal val="#ppt_h"/>
                                          </p:val>
                                        </p:tav>
                                      </p:tavLst>
                                    </p:anim>
                                    <p:animEffect transition="in" filter="fade">
                                      <p:cBhvr>
                                        <p:cTn id="28" dur="5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animBg="1"/>
      <p:bldP spid="9244" grpId="0"/>
      <p:bldP spid="9245"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7106" name="Picture 2">
            <a:hlinkClick r:id="" action="ppaction://hlinkshowjump?jump=nextslide"/>
            <a:extLst>
              <a:ext uri="{FF2B5EF4-FFF2-40B4-BE49-F238E27FC236}">
                <a16:creationId xmlns:a16="http://schemas.microsoft.com/office/drawing/2014/main" id="{AC54CF93-0C64-D13D-7496-A6913F46D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6613" y="5638800"/>
            <a:ext cx="611187" cy="1143000"/>
          </a:xfrm>
          <a:prstGeom prst="rect">
            <a:avLst/>
          </a:prstGeom>
          <a:noFill/>
          <a:extLst>
            <a:ext uri="{909E8E84-426E-40DD-AFC4-6F175D3DCCD1}">
              <a14:hiddenFill xmlns:a14="http://schemas.microsoft.com/office/drawing/2010/main">
                <a:solidFill>
                  <a:srgbClr val="FFFFFF"/>
                </a:solidFill>
              </a14:hiddenFill>
            </a:ext>
          </a:extLst>
        </p:spPr>
      </p:pic>
      <p:sp>
        <p:nvSpPr>
          <p:cNvPr id="47107" name="Rectangle 3">
            <a:extLst>
              <a:ext uri="{FF2B5EF4-FFF2-40B4-BE49-F238E27FC236}">
                <a16:creationId xmlns:a16="http://schemas.microsoft.com/office/drawing/2014/main" id="{69F5315C-6284-4799-5D74-B096A888C0A8}"/>
              </a:ext>
            </a:extLst>
          </p:cNvPr>
          <p:cNvSpPr>
            <a:spLocks noChangeArrowheads="1"/>
          </p:cNvSpPr>
          <p:nvPr/>
        </p:nvSpPr>
        <p:spPr bwMode="auto">
          <a:xfrm>
            <a:off x="2286000" y="2971800"/>
            <a:ext cx="4876800" cy="3200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47108" name="Text Box 4">
            <a:extLst>
              <a:ext uri="{FF2B5EF4-FFF2-40B4-BE49-F238E27FC236}">
                <a16:creationId xmlns:a16="http://schemas.microsoft.com/office/drawing/2014/main" id="{5C58B137-DFE0-4EE4-0383-39C693AF3DF6}"/>
              </a:ext>
            </a:extLst>
          </p:cNvPr>
          <p:cNvSpPr txBox="1">
            <a:spLocks noChangeArrowheads="1"/>
          </p:cNvSpPr>
          <p:nvPr/>
        </p:nvSpPr>
        <p:spPr bwMode="auto">
          <a:xfrm>
            <a:off x="1905000" y="25146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U</a:t>
            </a:r>
          </a:p>
        </p:txBody>
      </p:sp>
      <p:sp>
        <p:nvSpPr>
          <p:cNvPr id="47109" name="Oval 5">
            <a:extLst>
              <a:ext uri="{FF2B5EF4-FFF2-40B4-BE49-F238E27FC236}">
                <a16:creationId xmlns:a16="http://schemas.microsoft.com/office/drawing/2014/main" id="{D75DA658-18B3-40C9-D842-6A281C39CBCB}"/>
              </a:ext>
            </a:extLst>
          </p:cNvPr>
          <p:cNvSpPr>
            <a:spLocks noChangeArrowheads="1"/>
          </p:cNvSpPr>
          <p:nvPr/>
        </p:nvSpPr>
        <p:spPr bwMode="auto">
          <a:xfrm>
            <a:off x="3200400" y="3733800"/>
            <a:ext cx="1752600" cy="1752600"/>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10" name="Oval 6">
            <a:extLst>
              <a:ext uri="{FF2B5EF4-FFF2-40B4-BE49-F238E27FC236}">
                <a16:creationId xmlns:a16="http://schemas.microsoft.com/office/drawing/2014/main" id="{B642B142-231D-4EA2-B88C-70A3C7AB339A}"/>
              </a:ext>
            </a:extLst>
          </p:cNvPr>
          <p:cNvSpPr>
            <a:spLocks noChangeArrowheads="1"/>
          </p:cNvSpPr>
          <p:nvPr/>
        </p:nvSpPr>
        <p:spPr bwMode="auto">
          <a:xfrm>
            <a:off x="4419600" y="3733800"/>
            <a:ext cx="1752600" cy="1752600"/>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11" name="Freeform 7">
            <a:extLst>
              <a:ext uri="{FF2B5EF4-FFF2-40B4-BE49-F238E27FC236}">
                <a16:creationId xmlns:a16="http://schemas.microsoft.com/office/drawing/2014/main" id="{F090398B-6146-CD93-ED2A-D3A67B463B70}"/>
              </a:ext>
            </a:extLst>
          </p:cNvPr>
          <p:cNvSpPr>
            <a:spLocks/>
          </p:cNvSpPr>
          <p:nvPr/>
        </p:nvSpPr>
        <p:spPr bwMode="auto">
          <a:xfrm>
            <a:off x="4402138" y="3956050"/>
            <a:ext cx="588962" cy="1282700"/>
          </a:xfrm>
          <a:custGeom>
            <a:avLst/>
            <a:gdLst>
              <a:gd name="T0" fmla="*/ 175 w 371"/>
              <a:gd name="T1" fmla="*/ 15 h 808"/>
              <a:gd name="T2" fmla="*/ 225 w 371"/>
              <a:gd name="T3" fmla="*/ 71 h 808"/>
              <a:gd name="T4" fmla="*/ 249 w 371"/>
              <a:gd name="T5" fmla="*/ 95 h 808"/>
              <a:gd name="T6" fmla="*/ 274 w 371"/>
              <a:gd name="T7" fmla="*/ 126 h 808"/>
              <a:gd name="T8" fmla="*/ 299 w 371"/>
              <a:gd name="T9" fmla="*/ 176 h 808"/>
              <a:gd name="T10" fmla="*/ 305 w 371"/>
              <a:gd name="T11" fmla="*/ 194 h 808"/>
              <a:gd name="T12" fmla="*/ 318 w 371"/>
              <a:gd name="T13" fmla="*/ 207 h 808"/>
              <a:gd name="T14" fmla="*/ 330 w 371"/>
              <a:gd name="T15" fmla="*/ 244 h 808"/>
              <a:gd name="T16" fmla="*/ 342 w 371"/>
              <a:gd name="T17" fmla="*/ 263 h 808"/>
              <a:gd name="T18" fmla="*/ 330 w 371"/>
              <a:gd name="T19" fmla="*/ 430 h 808"/>
              <a:gd name="T20" fmla="*/ 318 w 371"/>
              <a:gd name="T21" fmla="*/ 603 h 808"/>
              <a:gd name="T22" fmla="*/ 293 w 371"/>
              <a:gd name="T23" fmla="*/ 634 h 808"/>
              <a:gd name="T24" fmla="*/ 225 w 371"/>
              <a:gd name="T25" fmla="*/ 752 h 808"/>
              <a:gd name="T26" fmla="*/ 175 w 371"/>
              <a:gd name="T27" fmla="*/ 808 h 808"/>
              <a:gd name="T28" fmla="*/ 119 w 371"/>
              <a:gd name="T29" fmla="*/ 758 h 808"/>
              <a:gd name="T30" fmla="*/ 82 w 371"/>
              <a:gd name="T31" fmla="*/ 702 h 808"/>
              <a:gd name="T32" fmla="*/ 8 w 371"/>
              <a:gd name="T33" fmla="*/ 566 h 808"/>
              <a:gd name="T34" fmla="*/ 14 w 371"/>
              <a:gd name="T35" fmla="*/ 448 h 808"/>
              <a:gd name="T36" fmla="*/ 82 w 371"/>
              <a:gd name="T37" fmla="*/ 176 h 808"/>
              <a:gd name="T38" fmla="*/ 163 w 371"/>
              <a:gd name="T39" fmla="*/ 21 h 808"/>
              <a:gd name="T40" fmla="*/ 175 w 371"/>
              <a:gd name="T41" fmla="*/ 2 h 808"/>
              <a:gd name="T42" fmla="*/ 175 w 371"/>
              <a:gd name="T43" fmla="*/ 15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1" h="808">
                <a:moveTo>
                  <a:pt x="175" y="15"/>
                </a:moveTo>
                <a:cubicBezTo>
                  <a:pt x="194" y="32"/>
                  <a:pt x="207" y="53"/>
                  <a:pt x="225" y="71"/>
                </a:cubicBezTo>
                <a:cubicBezTo>
                  <a:pt x="236" y="103"/>
                  <a:pt x="222" y="79"/>
                  <a:pt x="249" y="95"/>
                </a:cubicBezTo>
                <a:cubicBezTo>
                  <a:pt x="259" y="101"/>
                  <a:pt x="268" y="117"/>
                  <a:pt x="274" y="126"/>
                </a:cubicBezTo>
                <a:cubicBezTo>
                  <a:pt x="280" y="146"/>
                  <a:pt x="284" y="160"/>
                  <a:pt x="299" y="176"/>
                </a:cubicBezTo>
                <a:cubicBezTo>
                  <a:pt x="301" y="182"/>
                  <a:pt x="302" y="189"/>
                  <a:pt x="305" y="194"/>
                </a:cubicBezTo>
                <a:cubicBezTo>
                  <a:pt x="308" y="199"/>
                  <a:pt x="315" y="202"/>
                  <a:pt x="318" y="207"/>
                </a:cubicBezTo>
                <a:cubicBezTo>
                  <a:pt x="324" y="219"/>
                  <a:pt x="323" y="233"/>
                  <a:pt x="330" y="244"/>
                </a:cubicBezTo>
                <a:cubicBezTo>
                  <a:pt x="334" y="250"/>
                  <a:pt x="338" y="257"/>
                  <a:pt x="342" y="263"/>
                </a:cubicBezTo>
                <a:cubicBezTo>
                  <a:pt x="348" y="316"/>
                  <a:pt x="371" y="385"/>
                  <a:pt x="330" y="430"/>
                </a:cubicBezTo>
                <a:cubicBezTo>
                  <a:pt x="326" y="488"/>
                  <a:pt x="326" y="546"/>
                  <a:pt x="318" y="603"/>
                </a:cubicBezTo>
                <a:cubicBezTo>
                  <a:pt x="316" y="616"/>
                  <a:pt x="300" y="623"/>
                  <a:pt x="293" y="634"/>
                </a:cubicBezTo>
                <a:cubicBezTo>
                  <a:pt x="270" y="673"/>
                  <a:pt x="262" y="725"/>
                  <a:pt x="225" y="752"/>
                </a:cubicBezTo>
                <a:cubicBezTo>
                  <a:pt x="212" y="783"/>
                  <a:pt x="206" y="796"/>
                  <a:pt x="175" y="808"/>
                </a:cubicBezTo>
                <a:cubicBezTo>
                  <a:pt x="147" y="797"/>
                  <a:pt x="140" y="778"/>
                  <a:pt x="119" y="758"/>
                </a:cubicBezTo>
                <a:cubicBezTo>
                  <a:pt x="108" y="736"/>
                  <a:pt x="94" y="722"/>
                  <a:pt x="82" y="702"/>
                </a:cubicBezTo>
                <a:cubicBezTo>
                  <a:pt x="55" y="658"/>
                  <a:pt x="36" y="610"/>
                  <a:pt x="8" y="566"/>
                </a:cubicBezTo>
                <a:cubicBezTo>
                  <a:pt x="10" y="527"/>
                  <a:pt x="12" y="487"/>
                  <a:pt x="14" y="448"/>
                </a:cubicBezTo>
                <a:cubicBezTo>
                  <a:pt x="18" y="369"/>
                  <a:pt x="0" y="231"/>
                  <a:pt x="82" y="176"/>
                </a:cubicBezTo>
                <a:cubicBezTo>
                  <a:pt x="99" y="121"/>
                  <a:pt x="127" y="65"/>
                  <a:pt x="163" y="21"/>
                </a:cubicBezTo>
                <a:cubicBezTo>
                  <a:pt x="168" y="15"/>
                  <a:pt x="168" y="5"/>
                  <a:pt x="175" y="2"/>
                </a:cubicBezTo>
                <a:cubicBezTo>
                  <a:pt x="179" y="0"/>
                  <a:pt x="175" y="11"/>
                  <a:pt x="175" y="15"/>
                </a:cubicBezTo>
                <a:close/>
              </a:path>
            </a:pathLst>
          </a:custGeom>
          <a:solidFill>
            <a:srgbClr val="00BE00"/>
          </a:solidFill>
          <a:ln w="0">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112" name="Freeform 8">
            <a:extLst>
              <a:ext uri="{FF2B5EF4-FFF2-40B4-BE49-F238E27FC236}">
                <a16:creationId xmlns:a16="http://schemas.microsoft.com/office/drawing/2014/main" id="{80660F25-ED91-62E5-9C4F-45068FF85801}"/>
              </a:ext>
            </a:extLst>
          </p:cNvPr>
          <p:cNvSpPr>
            <a:spLocks/>
          </p:cNvSpPr>
          <p:nvPr/>
        </p:nvSpPr>
        <p:spPr bwMode="auto">
          <a:xfrm>
            <a:off x="4465638" y="4117975"/>
            <a:ext cx="120650" cy="138113"/>
          </a:xfrm>
          <a:custGeom>
            <a:avLst/>
            <a:gdLst>
              <a:gd name="T0" fmla="*/ 61 w 76"/>
              <a:gd name="T1" fmla="*/ 0 h 87"/>
              <a:gd name="T2" fmla="*/ 48 w 76"/>
              <a:gd name="T3" fmla="*/ 12 h 87"/>
              <a:gd name="T4" fmla="*/ 36 w 76"/>
              <a:gd name="T5" fmla="*/ 37 h 87"/>
              <a:gd name="T6" fmla="*/ 24 w 76"/>
              <a:gd name="T7" fmla="*/ 61 h 87"/>
              <a:gd name="T8" fmla="*/ 48 w 76"/>
              <a:gd name="T9" fmla="*/ 37 h 87"/>
              <a:gd name="T10" fmla="*/ 36 w 76"/>
              <a:gd name="T11" fmla="*/ 61 h 87"/>
              <a:gd name="T12" fmla="*/ 30 w 76"/>
              <a:gd name="T13" fmla="*/ 80 h 87"/>
              <a:gd name="T14" fmla="*/ 55 w 76"/>
              <a:gd name="T15" fmla="*/ 24 h 87"/>
              <a:gd name="T16" fmla="*/ 67 w 76"/>
              <a:gd name="T17" fmla="*/ 6 h 87"/>
              <a:gd name="T18" fmla="*/ 55 w 76"/>
              <a:gd name="T19" fmla="*/ 24 h 87"/>
              <a:gd name="T20" fmla="*/ 17 w 76"/>
              <a:gd name="T21"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7">
                <a:moveTo>
                  <a:pt x="61" y="0"/>
                </a:moveTo>
                <a:cubicBezTo>
                  <a:pt x="57" y="4"/>
                  <a:pt x="49" y="6"/>
                  <a:pt x="48" y="12"/>
                </a:cubicBezTo>
                <a:cubicBezTo>
                  <a:pt x="42" y="42"/>
                  <a:pt x="76" y="24"/>
                  <a:pt x="36" y="37"/>
                </a:cubicBezTo>
                <a:cubicBezTo>
                  <a:pt x="8" y="79"/>
                  <a:pt x="0" y="85"/>
                  <a:pt x="24" y="61"/>
                </a:cubicBezTo>
                <a:cubicBezTo>
                  <a:pt x="38" y="18"/>
                  <a:pt x="27" y="14"/>
                  <a:pt x="48" y="37"/>
                </a:cubicBezTo>
                <a:cubicBezTo>
                  <a:pt x="44" y="45"/>
                  <a:pt x="39" y="53"/>
                  <a:pt x="36" y="61"/>
                </a:cubicBezTo>
                <a:cubicBezTo>
                  <a:pt x="33" y="67"/>
                  <a:pt x="30" y="87"/>
                  <a:pt x="30" y="80"/>
                </a:cubicBezTo>
                <a:cubicBezTo>
                  <a:pt x="30" y="27"/>
                  <a:pt x="23" y="36"/>
                  <a:pt x="55" y="24"/>
                </a:cubicBezTo>
                <a:cubicBezTo>
                  <a:pt x="59" y="18"/>
                  <a:pt x="71" y="0"/>
                  <a:pt x="67" y="6"/>
                </a:cubicBezTo>
                <a:cubicBezTo>
                  <a:pt x="63" y="12"/>
                  <a:pt x="60" y="18"/>
                  <a:pt x="55" y="24"/>
                </a:cubicBezTo>
                <a:cubicBezTo>
                  <a:pt x="38" y="45"/>
                  <a:pt x="17" y="59"/>
                  <a:pt x="17" y="86"/>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113" name="Freeform 9">
            <a:extLst>
              <a:ext uri="{FF2B5EF4-FFF2-40B4-BE49-F238E27FC236}">
                <a16:creationId xmlns:a16="http://schemas.microsoft.com/office/drawing/2014/main" id="{3BCB6AEF-E257-EC91-AD44-C22CAD571EC2}"/>
              </a:ext>
            </a:extLst>
          </p:cNvPr>
          <p:cNvSpPr>
            <a:spLocks/>
          </p:cNvSpPr>
          <p:nvPr/>
        </p:nvSpPr>
        <p:spPr bwMode="auto">
          <a:xfrm>
            <a:off x="4465638" y="4143375"/>
            <a:ext cx="139700" cy="147638"/>
          </a:xfrm>
          <a:custGeom>
            <a:avLst/>
            <a:gdLst>
              <a:gd name="T0" fmla="*/ 30 w 88"/>
              <a:gd name="T1" fmla="*/ 70 h 93"/>
              <a:gd name="T2" fmla="*/ 36 w 88"/>
              <a:gd name="T3" fmla="*/ 89 h 93"/>
              <a:gd name="T4" fmla="*/ 24 w 88"/>
              <a:gd name="T5" fmla="*/ 76 h 93"/>
              <a:gd name="T6" fmla="*/ 30 w 88"/>
              <a:gd name="T7" fmla="*/ 58 h 93"/>
              <a:gd name="T8" fmla="*/ 42 w 88"/>
              <a:gd name="T9" fmla="*/ 45 h 93"/>
              <a:gd name="T10" fmla="*/ 24 w 88"/>
              <a:gd name="T11" fmla="*/ 52 h 93"/>
              <a:gd name="T12" fmla="*/ 11 w 88"/>
              <a:gd name="T13" fmla="*/ 64 h 93"/>
              <a:gd name="T14" fmla="*/ 17 w 88"/>
              <a:gd name="T15" fmla="*/ 83 h 93"/>
              <a:gd name="T16" fmla="*/ 24 w 88"/>
              <a:gd name="T17" fmla="*/ 64 h 93"/>
              <a:gd name="T18" fmla="*/ 42 w 88"/>
              <a:gd name="T19" fmla="*/ 39 h 93"/>
              <a:gd name="T20" fmla="*/ 11 w 88"/>
              <a:gd name="T21" fmla="*/ 58 h 93"/>
              <a:gd name="T22" fmla="*/ 42 w 88"/>
              <a:gd name="T23" fmla="*/ 33 h 93"/>
              <a:gd name="T24" fmla="*/ 48 w 88"/>
              <a:gd name="T25" fmla="*/ 45 h 93"/>
              <a:gd name="T26" fmla="*/ 48 w 88"/>
              <a:gd name="T27" fmla="*/ 15 h 93"/>
              <a:gd name="T28" fmla="*/ 30 w 88"/>
              <a:gd name="T29" fmla="*/ 7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93">
                <a:moveTo>
                  <a:pt x="30" y="70"/>
                </a:moveTo>
                <a:cubicBezTo>
                  <a:pt x="32" y="76"/>
                  <a:pt x="41" y="84"/>
                  <a:pt x="36" y="89"/>
                </a:cubicBezTo>
                <a:cubicBezTo>
                  <a:pt x="32" y="93"/>
                  <a:pt x="25" y="82"/>
                  <a:pt x="24" y="76"/>
                </a:cubicBezTo>
                <a:cubicBezTo>
                  <a:pt x="23" y="70"/>
                  <a:pt x="27" y="63"/>
                  <a:pt x="30" y="58"/>
                </a:cubicBezTo>
                <a:cubicBezTo>
                  <a:pt x="33" y="53"/>
                  <a:pt x="46" y="49"/>
                  <a:pt x="42" y="45"/>
                </a:cubicBezTo>
                <a:cubicBezTo>
                  <a:pt x="37" y="40"/>
                  <a:pt x="30" y="50"/>
                  <a:pt x="24" y="52"/>
                </a:cubicBezTo>
                <a:cubicBezTo>
                  <a:pt x="20" y="56"/>
                  <a:pt x="12" y="58"/>
                  <a:pt x="11" y="64"/>
                </a:cubicBezTo>
                <a:cubicBezTo>
                  <a:pt x="10" y="70"/>
                  <a:pt x="10" y="83"/>
                  <a:pt x="17" y="83"/>
                </a:cubicBezTo>
                <a:cubicBezTo>
                  <a:pt x="24" y="83"/>
                  <a:pt x="21" y="70"/>
                  <a:pt x="24" y="64"/>
                </a:cubicBezTo>
                <a:cubicBezTo>
                  <a:pt x="29" y="55"/>
                  <a:pt x="49" y="31"/>
                  <a:pt x="42" y="39"/>
                </a:cubicBezTo>
                <a:cubicBezTo>
                  <a:pt x="25" y="57"/>
                  <a:pt x="36" y="50"/>
                  <a:pt x="11" y="58"/>
                </a:cubicBezTo>
                <a:cubicBezTo>
                  <a:pt x="12" y="57"/>
                  <a:pt x="38" y="29"/>
                  <a:pt x="42" y="33"/>
                </a:cubicBezTo>
                <a:cubicBezTo>
                  <a:pt x="54" y="47"/>
                  <a:pt x="0" y="64"/>
                  <a:pt x="48" y="45"/>
                </a:cubicBezTo>
                <a:cubicBezTo>
                  <a:pt x="57" y="22"/>
                  <a:pt x="88" y="0"/>
                  <a:pt x="48" y="15"/>
                </a:cubicBezTo>
                <a:cubicBezTo>
                  <a:pt x="31" y="48"/>
                  <a:pt x="38" y="30"/>
                  <a:pt x="30" y="7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114" name="Freeform 10">
            <a:extLst>
              <a:ext uri="{FF2B5EF4-FFF2-40B4-BE49-F238E27FC236}">
                <a16:creationId xmlns:a16="http://schemas.microsoft.com/office/drawing/2014/main" id="{27F80E51-3171-11E0-1F14-5E16D0E70344}"/>
              </a:ext>
            </a:extLst>
          </p:cNvPr>
          <p:cNvSpPr>
            <a:spLocks/>
          </p:cNvSpPr>
          <p:nvPr/>
        </p:nvSpPr>
        <p:spPr bwMode="auto">
          <a:xfrm>
            <a:off x="4830763" y="4598988"/>
            <a:ext cx="127000" cy="285750"/>
          </a:xfrm>
          <a:custGeom>
            <a:avLst/>
            <a:gdLst>
              <a:gd name="T0" fmla="*/ 41 w 80"/>
              <a:gd name="T1" fmla="*/ 180 h 180"/>
              <a:gd name="T2" fmla="*/ 66 w 80"/>
              <a:gd name="T3" fmla="*/ 118 h 180"/>
              <a:gd name="T4" fmla="*/ 66 w 80"/>
              <a:gd name="T5" fmla="*/ 0 h 180"/>
              <a:gd name="T6" fmla="*/ 41 w 80"/>
              <a:gd name="T7" fmla="*/ 180 h 180"/>
            </a:gdLst>
            <a:ahLst/>
            <a:cxnLst>
              <a:cxn ang="0">
                <a:pos x="T0" y="T1"/>
              </a:cxn>
              <a:cxn ang="0">
                <a:pos x="T2" y="T3"/>
              </a:cxn>
              <a:cxn ang="0">
                <a:pos x="T4" y="T5"/>
              </a:cxn>
              <a:cxn ang="0">
                <a:pos x="T6" y="T7"/>
              </a:cxn>
            </a:cxnLst>
            <a:rect l="0" t="0" r="r" b="b"/>
            <a:pathLst>
              <a:path w="80" h="180">
                <a:moveTo>
                  <a:pt x="41" y="180"/>
                </a:moveTo>
                <a:cubicBezTo>
                  <a:pt x="49" y="159"/>
                  <a:pt x="59" y="139"/>
                  <a:pt x="66" y="118"/>
                </a:cubicBezTo>
                <a:cubicBezTo>
                  <a:pt x="75" y="60"/>
                  <a:pt x="80" y="66"/>
                  <a:pt x="66" y="0"/>
                </a:cubicBezTo>
                <a:cubicBezTo>
                  <a:pt x="0" y="31"/>
                  <a:pt x="52" y="111"/>
                  <a:pt x="41" y="18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115" name="Freeform 11">
            <a:extLst>
              <a:ext uri="{FF2B5EF4-FFF2-40B4-BE49-F238E27FC236}">
                <a16:creationId xmlns:a16="http://schemas.microsoft.com/office/drawing/2014/main" id="{13329D70-066B-B87C-C4C5-FD76A9DB3EE9}"/>
              </a:ext>
            </a:extLst>
          </p:cNvPr>
          <p:cNvSpPr>
            <a:spLocks/>
          </p:cNvSpPr>
          <p:nvPr/>
        </p:nvSpPr>
        <p:spPr bwMode="auto">
          <a:xfrm>
            <a:off x="4926013" y="4568825"/>
            <a:ext cx="30162" cy="79375"/>
          </a:xfrm>
          <a:custGeom>
            <a:avLst/>
            <a:gdLst>
              <a:gd name="T0" fmla="*/ 19 w 19"/>
              <a:gd name="T1" fmla="*/ 0 h 50"/>
              <a:gd name="T2" fmla="*/ 6 w 19"/>
              <a:gd name="T3" fmla="*/ 13 h 50"/>
              <a:gd name="T4" fmla="*/ 19 w 19"/>
              <a:gd name="T5" fmla="*/ 25 h 50"/>
              <a:gd name="T6" fmla="*/ 6 w 19"/>
              <a:gd name="T7" fmla="*/ 7 h 50"/>
              <a:gd name="T8" fmla="*/ 0 w 19"/>
              <a:gd name="T9" fmla="*/ 50 h 50"/>
            </a:gdLst>
            <a:ahLst/>
            <a:cxnLst>
              <a:cxn ang="0">
                <a:pos x="T0" y="T1"/>
              </a:cxn>
              <a:cxn ang="0">
                <a:pos x="T2" y="T3"/>
              </a:cxn>
              <a:cxn ang="0">
                <a:pos x="T4" y="T5"/>
              </a:cxn>
              <a:cxn ang="0">
                <a:pos x="T6" y="T7"/>
              </a:cxn>
              <a:cxn ang="0">
                <a:pos x="T8" y="T9"/>
              </a:cxn>
            </a:cxnLst>
            <a:rect l="0" t="0" r="r" b="b"/>
            <a:pathLst>
              <a:path w="19" h="50">
                <a:moveTo>
                  <a:pt x="19" y="0"/>
                </a:moveTo>
                <a:cubicBezTo>
                  <a:pt x="15" y="4"/>
                  <a:pt x="6" y="7"/>
                  <a:pt x="6" y="13"/>
                </a:cubicBezTo>
                <a:cubicBezTo>
                  <a:pt x="6" y="19"/>
                  <a:pt x="19" y="31"/>
                  <a:pt x="19" y="25"/>
                </a:cubicBezTo>
                <a:cubicBezTo>
                  <a:pt x="19" y="18"/>
                  <a:pt x="10" y="13"/>
                  <a:pt x="6" y="7"/>
                </a:cubicBezTo>
                <a:cubicBezTo>
                  <a:pt x="13" y="44"/>
                  <a:pt x="19" y="31"/>
                  <a:pt x="0" y="50"/>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116" name="Text Box 12">
            <a:extLst>
              <a:ext uri="{FF2B5EF4-FFF2-40B4-BE49-F238E27FC236}">
                <a16:creationId xmlns:a16="http://schemas.microsoft.com/office/drawing/2014/main" id="{A9356458-32E9-FC7F-D770-C4D5112DF359}"/>
              </a:ext>
            </a:extLst>
          </p:cNvPr>
          <p:cNvSpPr txBox="1">
            <a:spLocks noChangeArrowheads="1"/>
          </p:cNvSpPr>
          <p:nvPr/>
        </p:nvSpPr>
        <p:spPr bwMode="auto">
          <a:xfrm>
            <a:off x="2971800" y="35814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M</a:t>
            </a:r>
          </a:p>
        </p:txBody>
      </p:sp>
      <p:sp>
        <p:nvSpPr>
          <p:cNvPr id="47117" name="Text Box 13">
            <a:extLst>
              <a:ext uri="{FF2B5EF4-FFF2-40B4-BE49-F238E27FC236}">
                <a16:creationId xmlns:a16="http://schemas.microsoft.com/office/drawing/2014/main" id="{CA08D528-ADA9-4AC0-16E2-6D9B5941FBBD}"/>
              </a:ext>
            </a:extLst>
          </p:cNvPr>
          <p:cNvSpPr txBox="1">
            <a:spLocks noChangeArrowheads="1"/>
          </p:cNvSpPr>
          <p:nvPr/>
        </p:nvSpPr>
        <p:spPr bwMode="auto">
          <a:xfrm>
            <a:off x="5943600" y="3595688"/>
            <a:ext cx="45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G</a:t>
            </a:r>
          </a:p>
        </p:txBody>
      </p:sp>
      <p:sp>
        <p:nvSpPr>
          <p:cNvPr id="47118" name="Text Box 14">
            <a:extLst>
              <a:ext uri="{FF2B5EF4-FFF2-40B4-BE49-F238E27FC236}">
                <a16:creationId xmlns:a16="http://schemas.microsoft.com/office/drawing/2014/main" id="{69DA7299-69BA-E432-FF3A-055070A2A18A}"/>
              </a:ext>
            </a:extLst>
          </p:cNvPr>
          <p:cNvSpPr txBox="1">
            <a:spLocks noChangeArrowheads="1"/>
          </p:cNvSpPr>
          <p:nvPr/>
        </p:nvSpPr>
        <p:spPr bwMode="auto">
          <a:xfrm>
            <a:off x="228600" y="762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We know that #(</a:t>
            </a:r>
            <a:r>
              <a:rPr lang="en-US" altLang="en-US" sz="2400">
                <a:hlinkClick r:id="rId3" action="ppaction://hlinksldjump"/>
              </a:rPr>
              <a:t>U</a:t>
            </a:r>
            <a:r>
              <a:rPr lang="en-US" altLang="en-US" sz="2400"/>
              <a:t>) = 30, #(</a:t>
            </a:r>
            <a:r>
              <a:rPr lang="en-US" altLang="en-US" sz="2400">
                <a:hlinkClick r:id="rId3" action="ppaction://hlinksldjump"/>
              </a:rPr>
              <a:t>M</a:t>
            </a:r>
            <a:r>
              <a:rPr lang="en-US" altLang="en-US" sz="2400"/>
              <a:t>) = 17, and #(</a:t>
            </a:r>
            <a:r>
              <a:rPr lang="en-US" altLang="en-US" sz="2400">
                <a:hlinkClick r:id="rId3" action="ppaction://hlinksldjump"/>
              </a:rPr>
              <a:t>G</a:t>
            </a:r>
            <a:r>
              <a:rPr lang="en-US" altLang="en-US" sz="2400"/>
              <a:t>) = 12.</a:t>
            </a:r>
          </a:p>
        </p:txBody>
      </p:sp>
      <p:sp>
        <p:nvSpPr>
          <p:cNvPr id="47119" name="Text Box 15">
            <a:extLst>
              <a:ext uri="{FF2B5EF4-FFF2-40B4-BE49-F238E27FC236}">
                <a16:creationId xmlns:a16="http://schemas.microsoft.com/office/drawing/2014/main" id="{890B10CA-5CDF-1A3E-0D4B-032CD707570F}"/>
              </a:ext>
            </a:extLst>
          </p:cNvPr>
          <p:cNvSpPr txBox="1">
            <a:spLocks noChangeArrowheads="1"/>
          </p:cNvSpPr>
          <p:nvPr/>
        </p:nvSpPr>
        <p:spPr bwMode="auto">
          <a:xfrm>
            <a:off x="228600" y="685800"/>
            <a:ext cx="8610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t>Inside circle M are the 17 students who watch MTV.</a:t>
            </a:r>
            <a:r>
              <a:rPr lang="en-US" altLang="en-US" sz="2800" b="1"/>
              <a:t>  </a:t>
            </a:r>
            <a:endParaRPr lang="en-US" altLang="en-US" sz="2400"/>
          </a:p>
          <a:p>
            <a:pPr>
              <a:spcBef>
                <a:spcPct val="50000"/>
              </a:spcBef>
            </a:pPr>
            <a:endParaRPr lang="en-US" altLang="en-US" sz="2400"/>
          </a:p>
        </p:txBody>
      </p:sp>
      <p:pic>
        <p:nvPicPr>
          <p:cNvPr id="47120" name="Picture 16">
            <a:extLst>
              <a:ext uri="{FF2B5EF4-FFF2-40B4-BE49-F238E27FC236}">
                <a16:creationId xmlns:a16="http://schemas.microsoft.com/office/drawing/2014/main" id="{BB209211-4A47-8C70-92E8-597A6DAA2571}"/>
              </a:ext>
            </a:extLst>
          </p:cNvPr>
          <p:cNvPicPr>
            <a:picLocks noChangeAspect="1" noChangeArrowheads="1"/>
          </p:cNvPicPr>
          <p:nvPr>
            <p:ph/>
          </p:nvPr>
        </p:nvPicPr>
        <p:blipFill>
          <a:blip r:embed="rId4">
            <a:extLst>
              <a:ext uri="{28A0092B-C50C-407E-A947-70E740481C1C}">
                <a14:useLocalDpi xmlns:a14="http://schemas.microsoft.com/office/drawing/2010/main" val="0"/>
              </a:ext>
            </a:extLst>
          </a:blip>
          <a:srcRect/>
          <a:stretch>
            <a:fillRect/>
          </a:stretch>
        </p:blipFill>
        <p:spPr>
          <a:xfrm>
            <a:off x="7162800" y="1295400"/>
            <a:ext cx="1123950" cy="904875"/>
          </a:xfrm>
          <a:noFill/>
          <a:ln/>
        </p:spPr>
      </p:pic>
      <p:pic>
        <p:nvPicPr>
          <p:cNvPr id="47122" name="Picture 18">
            <a:hlinkClick r:id="rId5" action="ppaction://hlinksldjump"/>
            <a:extLst>
              <a:ext uri="{FF2B5EF4-FFF2-40B4-BE49-F238E27FC236}">
                <a16:creationId xmlns:a16="http://schemas.microsoft.com/office/drawing/2014/main" id="{2180F8D3-006E-CBC7-0B8D-14DD0DB30D1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6324600"/>
            <a:ext cx="531813"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47119"/>
                                        </p:tgtEl>
                                        <p:attrNameLst>
                                          <p:attrName>style.visibility</p:attrName>
                                        </p:attrNameLst>
                                      </p:cBhvr>
                                      <p:to>
                                        <p:strVal val="visible"/>
                                      </p:to>
                                    </p:set>
                                  </p:childTnLst>
                                </p:cTn>
                              </p:par>
                            </p:childTnLst>
                          </p:cTn>
                        </p:par>
                        <p:par>
                          <p:cTn id="7" fill="hold" nodeType="afterGroup">
                            <p:stCondLst>
                              <p:cond delay="500"/>
                            </p:stCondLst>
                            <p:childTnLst>
                              <p:par>
                                <p:cTn id="8" presetID="17" presetClass="entr" presetSubtype="10" fill="hold" nodeType="afterEffect">
                                  <p:stCondLst>
                                    <p:cond delay="2000"/>
                                  </p:stCondLst>
                                  <p:childTnLst>
                                    <p:set>
                                      <p:cBhvr>
                                        <p:cTn id="9" dur="1" fill="hold">
                                          <p:stCondLst>
                                            <p:cond delay="0"/>
                                          </p:stCondLst>
                                        </p:cTn>
                                        <p:tgtEl>
                                          <p:spTgt spid="47109"/>
                                        </p:tgtEl>
                                        <p:attrNameLst>
                                          <p:attrName>style.visibility</p:attrName>
                                        </p:attrNameLst>
                                      </p:cBhvr>
                                      <p:to>
                                        <p:strVal val="visible"/>
                                      </p:to>
                                    </p:set>
                                    <p:anim calcmode="lin" valueType="num">
                                      <p:cBhvr>
                                        <p:cTn id="10" dur="500" fill="hold"/>
                                        <p:tgtEl>
                                          <p:spTgt spid="47109"/>
                                        </p:tgtEl>
                                        <p:attrNameLst>
                                          <p:attrName>ppt_w</p:attrName>
                                        </p:attrNameLst>
                                      </p:cBhvr>
                                      <p:tavLst>
                                        <p:tav tm="0">
                                          <p:val>
                                            <p:fltVal val="0"/>
                                          </p:val>
                                        </p:tav>
                                        <p:tav tm="100000">
                                          <p:val>
                                            <p:strVal val="#ppt_w"/>
                                          </p:val>
                                        </p:tav>
                                      </p:tavLst>
                                    </p:anim>
                                    <p:anim calcmode="lin" valueType="num">
                                      <p:cBhvr>
                                        <p:cTn id="11" dur="500" fill="hold"/>
                                        <p:tgtEl>
                                          <p:spTgt spid="47109"/>
                                        </p:tgtEl>
                                        <p:attrNameLst>
                                          <p:attrName>ppt_h</p:attrName>
                                        </p:attrNameLst>
                                      </p:cBhvr>
                                      <p:tavLst>
                                        <p:tav tm="0">
                                          <p:val>
                                            <p:strVal val="#ppt_h"/>
                                          </p:val>
                                        </p:tav>
                                        <p:tav tm="100000">
                                          <p:val>
                                            <p:strVal val="#ppt_h"/>
                                          </p:val>
                                        </p:tav>
                                      </p:tavLst>
                                    </p:anim>
                                  </p:childTnLst>
                                </p:cTn>
                              </p:par>
                            </p:childTnLst>
                          </p:cTn>
                        </p:par>
                        <p:par>
                          <p:cTn id="12" fill="hold" nodeType="afterGroup">
                            <p:stCondLst>
                              <p:cond delay="3000"/>
                            </p:stCondLst>
                            <p:childTnLst>
                              <p:par>
                                <p:cTn id="13" presetID="3" presetClass="entr" presetSubtype="10" fill="hold" nodeType="afterEffect">
                                  <p:stCondLst>
                                    <p:cond delay="0"/>
                                  </p:stCondLst>
                                  <p:childTnLst>
                                    <p:set>
                                      <p:cBhvr>
                                        <p:cTn id="14" dur="1" fill="hold">
                                          <p:stCondLst>
                                            <p:cond delay="0"/>
                                          </p:stCondLst>
                                        </p:cTn>
                                        <p:tgtEl>
                                          <p:spTgt spid="47106"/>
                                        </p:tgtEl>
                                        <p:attrNameLst>
                                          <p:attrName>style.visibility</p:attrName>
                                        </p:attrNameLst>
                                      </p:cBhvr>
                                      <p:to>
                                        <p:strVal val="visible"/>
                                      </p:to>
                                    </p:set>
                                    <p:animEffect transition="in" filter="blinds(horizontal)">
                                      <p:cBhvr>
                                        <p:cTn id="15" dur="500"/>
                                        <p:tgtEl>
                                          <p:spTgt spid="47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a:hlinkClick r:id="" action="ppaction://hlinkshowjump?jump=nextslide"/>
            <a:extLst>
              <a:ext uri="{FF2B5EF4-FFF2-40B4-BE49-F238E27FC236}">
                <a16:creationId xmlns:a16="http://schemas.microsoft.com/office/drawing/2014/main" id="{E4F206C9-A015-9DA6-50FA-58F79B0691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6613" y="5638800"/>
            <a:ext cx="611187" cy="1143000"/>
          </a:xfrm>
          <a:prstGeom prst="rect">
            <a:avLst/>
          </a:prstGeom>
          <a:noFill/>
          <a:extLst>
            <a:ext uri="{909E8E84-426E-40DD-AFC4-6F175D3DCCD1}">
              <a14:hiddenFill xmlns:a14="http://schemas.microsoft.com/office/drawing/2010/main">
                <a:solidFill>
                  <a:srgbClr val="FFFFFF"/>
                </a:solidFill>
              </a14:hiddenFill>
            </a:ext>
          </a:extLst>
        </p:spPr>
      </p:pic>
      <p:sp>
        <p:nvSpPr>
          <p:cNvPr id="48131" name="Rectangle 3">
            <a:extLst>
              <a:ext uri="{FF2B5EF4-FFF2-40B4-BE49-F238E27FC236}">
                <a16:creationId xmlns:a16="http://schemas.microsoft.com/office/drawing/2014/main" id="{A3DA92C3-6E91-ABBB-0FAD-F879EE5B4F9E}"/>
              </a:ext>
            </a:extLst>
          </p:cNvPr>
          <p:cNvSpPr>
            <a:spLocks noChangeArrowheads="1"/>
          </p:cNvSpPr>
          <p:nvPr/>
        </p:nvSpPr>
        <p:spPr bwMode="auto">
          <a:xfrm>
            <a:off x="2286000" y="2971800"/>
            <a:ext cx="4876800" cy="3200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48132" name="Text Box 4">
            <a:extLst>
              <a:ext uri="{FF2B5EF4-FFF2-40B4-BE49-F238E27FC236}">
                <a16:creationId xmlns:a16="http://schemas.microsoft.com/office/drawing/2014/main" id="{55934983-845D-394E-66B4-F838DD9B5FFC}"/>
              </a:ext>
            </a:extLst>
          </p:cNvPr>
          <p:cNvSpPr txBox="1">
            <a:spLocks noChangeArrowheads="1"/>
          </p:cNvSpPr>
          <p:nvPr/>
        </p:nvSpPr>
        <p:spPr bwMode="auto">
          <a:xfrm>
            <a:off x="1905000" y="25146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U</a:t>
            </a:r>
          </a:p>
        </p:txBody>
      </p:sp>
      <p:sp>
        <p:nvSpPr>
          <p:cNvPr id="48133" name="Oval 5">
            <a:extLst>
              <a:ext uri="{FF2B5EF4-FFF2-40B4-BE49-F238E27FC236}">
                <a16:creationId xmlns:a16="http://schemas.microsoft.com/office/drawing/2014/main" id="{DCBF4DAE-985F-DF8A-5F92-05BF68D40B52}"/>
              </a:ext>
            </a:extLst>
          </p:cNvPr>
          <p:cNvSpPr>
            <a:spLocks noChangeArrowheads="1"/>
          </p:cNvSpPr>
          <p:nvPr/>
        </p:nvSpPr>
        <p:spPr bwMode="auto">
          <a:xfrm>
            <a:off x="3200400" y="3733800"/>
            <a:ext cx="1752600" cy="1752600"/>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34" name="Oval 6">
            <a:extLst>
              <a:ext uri="{FF2B5EF4-FFF2-40B4-BE49-F238E27FC236}">
                <a16:creationId xmlns:a16="http://schemas.microsoft.com/office/drawing/2014/main" id="{EBBBC3D4-E7AB-A68C-54C7-C13FE77CC585}"/>
              </a:ext>
            </a:extLst>
          </p:cNvPr>
          <p:cNvSpPr>
            <a:spLocks noChangeArrowheads="1"/>
          </p:cNvSpPr>
          <p:nvPr/>
        </p:nvSpPr>
        <p:spPr bwMode="auto">
          <a:xfrm>
            <a:off x="4419600" y="3733800"/>
            <a:ext cx="1752600" cy="1752600"/>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35" name="Freeform 7">
            <a:extLst>
              <a:ext uri="{FF2B5EF4-FFF2-40B4-BE49-F238E27FC236}">
                <a16:creationId xmlns:a16="http://schemas.microsoft.com/office/drawing/2014/main" id="{70EE51CB-4BDA-2683-8136-3AEE5149BC67}"/>
              </a:ext>
            </a:extLst>
          </p:cNvPr>
          <p:cNvSpPr>
            <a:spLocks/>
          </p:cNvSpPr>
          <p:nvPr/>
        </p:nvSpPr>
        <p:spPr bwMode="auto">
          <a:xfrm>
            <a:off x="4402138" y="3956050"/>
            <a:ext cx="588962" cy="1282700"/>
          </a:xfrm>
          <a:custGeom>
            <a:avLst/>
            <a:gdLst>
              <a:gd name="T0" fmla="*/ 175 w 371"/>
              <a:gd name="T1" fmla="*/ 15 h 808"/>
              <a:gd name="T2" fmla="*/ 225 w 371"/>
              <a:gd name="T3" fmla="*/ 71 h 808"/>
              <a:gd name="T4" fmla="*/ 249 w 371"/>
              <a:gd name="T5" fmla="*/ 95 h 808"/>
              <a:gd name="T6" fmla="*/ 274 w 371"/>
              <a:gd name="T7" fmla="*/ 126 h 808"/>
              <a:gd name="T8" fmla="*/ 299 w 371"/>
              <a:gd name="T9" fmla="*/ 176 h 808"/>
              <a:gd name="T10" fmla="*/ 305 w 371"/>
              <a:gd name="T11" fmla="*/ 194 h 808"/>
              <a:gd name="T12" fmla="*/ 318 w 371"/>
              <a:gd name="T13" fmla="*/ 207 h 808"/>
              <a:gd name="T14" fmla="*/ 330 w 371"/>
              <a:gd name="T15" fmla="*/ 244 h 808"/>
              <a:gd name="T16" fmla="*/ 342 w 371"/>
              <a:gd name="T17" fmla="*/ 263 h 808"/>
              <a:gd name="T18" fmla="*/ 330 w 371"/>
              <a:gd name="T19" fmla="*/ 430 h 808"/>
              <a:gd name="T20" fmla="*/ 318 w 371"/>
              <a:gd name="T21" fmla="*/ 603 h 808"/>
              <a:gd name="T22" fmla="*/ 293 w 371"/>
              <a:gd name="T23" fmla="*/ 634 h 808"/>
              <a:gd name="T24" fmla="*/ 225 w 371"/>
              <a:gd name="T25" fmla="*/ 752 h 808"/>
              <a:gd name="T26" fmla="*/ 175 w 371"/>
              <a:gd name="T27" fmla="*/ 808 h 808"/>
              <a:gd name="T28" fmla="*/ 119 w 371"/>
              <a:gd name="T29" fmla="*/ 758 h 808"/>
              <a:gd name="T30" fmla="*/ 82 w 371"/>
              <a:gd name="T31" fmla="*/ 702 h 808"/>
              <a:gd name="T32" fmla="*/ 8 w 371"/>
              <a:gd name="T33" fmla="*/ 566 h 808"/>
              <a:gd name="T34" fmla="*/ 14 w 371"/>
              <a:gd name="T35" fmla="*/ 448 h 808"/>
              <a:gd name="T36" fmla="*/ 82 w 371"/>
              <a:gd name="T37" fmla="*/ 176 h 808"/>
              <a:gd name="T38" fmla="*/ 163 w 371"/>
              <a:gd name="T39" fmla="*/ 21 h 808"/>
              <a:gd name="T40" fmla="*/ 175 w 371"/>
              <a:gd name="T41" fmla="*/ 2 h 808"/>
              <a:gd name="T42" fmla="*/ 175 w 371"/>
              <a:gd name="T43" fmla="*/ 15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1" h="808">
                <a:moveTo>
                  <a:pt x="175" y="15"/>
                </a:moveTo>
                <a:cubicBezTo>
                  <a:pt x="194" y="32"/>
                  <a:pt x="207" y="53"/>
                  <a:pt x="225" y="71"/>
                </a:cubicBezTo>
                <a:cubicBezTo>
                  <a:pt x="236" y="103"/>
                  <a:pt x="222" y="79"/>
                  <a:pt x="249" y="95"/>
                </a:cubicBezTo>
                <a:cubicBezTo>
                  <a:pt x="259" y="101"/>
                  <a:pt x="268" y="117"/>
                  <a:pt x="274" y="126"/>
                </a:cubicBezTo>
                <a:cubicBezTo>
                  <a:pt x="280" y="146"/>
                  <a:pt x="284" y="160"/>
                  <a:pt x="299" y="176"/>
                </a:cubicBezTo>
                <a:cubicBezTo>
                  <a:pt x="301" y="182"/>
                  <a:pt x="302" y="189"/>
                  <a:pt x="305" y="194"/>
                </a:cubicBezTo>
                <a:cubicBezTo>
                  <a:pt x="308" y="199"/>
                  <a:pt x="315" y="202"/>
                  <a:pt x="318" y="207"/>
                </a:cubicBezTo>
                <a:cubicBezTo>
                  <a:pt x="324" y="219"/>
                  <a:pt x="323" y="233"/>
                  <a:pt x="330" y="244"/>
                </a:cubicBezTo>
                <a:cubicBezTo>
                  <a:pt x="334" y="250"/>
                  <a:pt x="338" y="257"/>
                  <a:pt x="342" y="263"/>
                </a:cubicBezTo>
                <a:cubicBezTo>
                  <a:pt x="348" y="316"/>
                  <a:pt x="371" y="385"/>
                  <a:pt x="330" y="430"/>
                </a:cubicBezTo>
                <a:cubicBezTo>
                  <a:pt x="326" y="488"/>
                  <a:pt x="326" y="546"/>
                  <a:pt x="318" y="603"/>
                </a:cubicBezTo>
                <a:cubicBezTo>
                  <a:pt x="316" y="616"/>
                  <a:pt x="300" y="623"/>
                  <a:pt x="293" y="634"/>
                </a:cubicBezTo>
                <a:cubicBezTo>
                  <a:pt x="270" y="673"/>
                  <a:pt x="262" y="725"/>
                  <a:pt x="225" y="752"/>
                </a:cubicBezTo>
                <a:cubicBezTo>
                  <a:pt x="212" y="783"/>
                  <a:pt x="206" y="796"/>
                  <a:pt x="175" y="808"/>
                </a:cubicBezTo>
                <a:cubicBezTo>
                  <a:pt x="147" y="797"/>
                  <a:pt x="140" y="778"/>
                  <a:pt x="119" y="758"/>
                </a:cubicBezTo>
                <a:cubicBezTo>
                  <a:pt x="108" y="736"/>
                  <a:pt x="94" y="722"/>
                  <a:pt x="82" y="702"/>
                </a:cubicBezTo>
                <a:cubicBezTo>
                  <a:pt x="55" y="658"/>
                  <a:pt x="36" y="610"/>
                  <a:pt x="8" y="566"/>
                </a:cubicBezTo>
                <a:cubicBezTo>
                  <a:pt x="10" y="527"/>
                  <a:pt x="12" y="487"/>
                  <a:pt x="14" y="448"/>
                </a:cubicBezTo>
                <a:cubicBezTo>
                  <a:pt x="18" y="369"/>
                  <a:pt x="0" y="231"/>
                  <a:pt x="82" y="176"/>
                </a:cubicBezTo>
                <a:cubicBezTo>
                  <a:pt x="99" y="121"/>
                  <a:pt x="127" y="65"/>
                  <a:pt x="163" y="21"/>
                </a:cubicBezTo>
                <a:cubicBezTo>
                  <a:pt x="168" y="15"/>
                  <a:pt x="168" y="5"/>
                  <a:pt x="175" y="2"/>
                </a:cubicBezTo>
                <a:cubicBezTo>
                  <a:pt x="179" y="0"/>
                  <a:pt x="175" y="11"/>
                  <a:pt x="175" y="15"/>
                </a:cubicBezTo>
                <a:close/>
              </a:path>
            </a:pathLst>
          </a:custGeom>
          <a:solidFill>
            <a:srgbClr val="00BE00"/>
          </a:solidFill>
          <a:ln w="0">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8136" name="Freeform 8">
            <a:extLst>
              <a:ext uri="{FF2B5EF4-FFF2-40B4-BE49-F238E27FC236}">
                <a16:creationId xmlns:a16="http://schemas.microsoft.com/office/drawing/2014/main" id="{B8D4C52F-2684-66B6-1007-8DEDAA23A429}"/>
              </a:ext>
            </a:extLst>
          </p:cNvPr>
          <p:cNvSpPr>
            <a:spLocks/>
          </p:cNvSpPr>
          <p:nvPr/>
        </p:nvSpPr>
        <p:spPr bwMode="auto">
          <a:xfrm>
            <a:off x="4465638" y="4117975"/>
            <a:ext cx="120650" cy="138113"/>
          </a:xfrm>
          <a:custGeom>
            <a:avLst/>
            <a:gdLst>
              <a:gd name="T0" fmla="*/ 61 w 76"/>
              <a:gd name="T1" fmla="*/ 0 h 87"/>
              <a:gd name="T2" fmla="*/ 48 w 76"/>
              <a:gd name="T3" fmla="*/ 12 h 87"/>
              <a:gd name="T4" fmla="*/ 36 w 76"/>
              <a:gd name="T5" fmla="*/ 37 h 87"/>
              <a:gd name="T6" fmla="*/ 24 w 76"/>
              <a:gd name="T7" fmla="*/ 61 h 87"/>
              <a:gd name="T8" fmla="*/ 48 w 76"/>
              <a:gd name="T9" fmla="*/ 37 h 87"/>
              <a:gd name="T10" fmla="*/ 36 w 76"/>
              <a:gd name="T11" fmla="*/ 61 h 87"/>
              <a:gd name="T12" fmla="*/ 30 w 76"/>
              <a:gd name="T13" fmla="*/ 80 h 87"/>
              <a:gd name="T14" fmla="*/ 55 w 76"/>
              <a:gd name="T15" fmla="*/ 24 h 87"/>
              <a:gd name="T16" fmla="*/ 67 w 76"/>
              <a:gd name="T17" fmla="*/ 6 h 87"/>
              <a:gd name="T18" fmla="*/ 55 w 76"/>
              <a:gd name="T19" fmla="*/ 24 h 87"/>
              <a:gd name="T20" fmla="*/ 17 w 76"/>
              <a:gd name="T21"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7">
                <a:moveTo>
                  <a:pt x="61" y="0"/>
                </a:moveTo>
                <a:cubicBezTo>
                  <a:pt x="57" y="4"/>
                  <a:pt x="49" y="6"/>
                  <a:pt x="48" y="12"/>
                </a:cubicBezTo>
                <a:cubicBezTo>
                  <a:pt x="42" y="42"/>
                  <a:pt x="76" y="24"/>
                  <a:pt x="36" y="37"/>
                </a:cubicBezTo>
                <a:cubicBezTo>
                  <a:pt x="8" y="79"/>
                  <a:pt x="0" y="85"/>
                  <a:pt x="24" y="61"/>
                </a:cubicBezTo>
                <a:cubicBezTo>
                  <a:pt x="38" y="18"/>
                  <a:pt x="27" y="14"/>
                  <a:pt x="48" y="37"/>
                </a:cubicBezTo>
                <a:cubicBezTo>
                  <a:pt x="44" y="45"/>
                  <a:pt x="39" y="53"/>
                  <a:pt x="36" y="61"/>
                </a:cubicBezTo>
                <a:cubicBezTo>
                  <a:pt x="33" y="67"/>
                  <a:pt x="30" y="87"/>
                  <a:pt x="30" y="80"/>
                </a:cubicBezTo>
                <a:cubicBezTo>
                  <a:pt x="30" y="27"/>
                  <a:pt x="23" y="36"/>
                  <a:pt x="55" y="24"/>
                </a:cubicBezTo>
                <a:cubicBezTo>
                  <a:pt x="59" y="18"/>
                  <a:pt x="71" y="0"/>
                  <a:pt x="67" y="6"/>
                </a:cubicBezTo>
                <a:cubicBezTo>
                  <a:pt x="63" y="12"/>
                  <a:pt x="60" y="18"/>
                  <a:pt x="55" y="24"/>
                </a:cubicBezTo>
                <a:cubicBezTo>
                  <a:pt x="38" y="45"/>
                  <a:pt x="17" y="59"/>
                  <a:pt x="17" y="86"/>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8137" name="Freeform 9">
            <a:extLst>
              <a:ext uri="{FF2B5EF4-FFF2-40B4-BE49-F238E27FC236}">
                <a16:creationId xmlns:a16="http://schemas.microsoft.com/office/drawing/2014/main" id="{F0AFD5AF-2F06-7241-64BA-B7C0ACCF35ED}"/>
              </a:ext>
            </a:extLst>
          </p:cNvPr>
          <p:cNvSpPr>
            <a:spLocks/>
          </p:cNvSpPr>
          <p:nvPr/>
        </p:nvSpPr>
        <p:spPr bwMode="auto">
          <a:xfrm>
            <a:off x="4465638" y="4143375"/>
            <a:ext cx="139700" cy="147638"/>
          </a:xfrm>
          <a:custGeom>
            <a:avLst/>
            <a:gdLst>
              <a:gd name="T0" fmla="*/ 30 w 88"/>
              <a:gd name="T1" fmla="*/ 70 h 93"/>
              <a:gd name="T2" fmla="*/ 36 w 88"/>
              <a:gd name="T3" fmla="*/ 89 h 93"/>
              <a:gd name="T4" fmla="*/ 24 w 88"/>
              <a:gd name="T5" fmla="*/ 76 h 93"/>
              <a:gd name="T6" fmla="*/ 30 w 88"/>
              <a:gd name="T7" fmla="*/ 58 h 93"/>
              <a:gd name="T8" fmla="*/ 42 w 88"/>
              <a:gd name="T9" fmla="*/ 45 h 93"/>
              <a:gd name="T10" fmla="*/ 24 w 88"/>
              <a:gd name="T11" fmla="*/ 52 h 93"/>
              <a:gd name="T12" fmla="*/ 11 w 88"/>
              <a:gd name="T13" fmla="*/ 64 h 93"/>
              <a:gd name="T14" fmla="*/ 17 w 88"/>
              <a:gd name="T15" fmla="*/ 83 h 93"/>
              <a:gd name="T16" fmla="*/ 24 w 88"/>
              <a:gd name="T17" fmla="*/ 64 h 93"/>
              <a:gd name="T18" fmla="*/ 42 w 88"/>
              <a:gd name="T19" fmla="*/ 39 h 93"/>
              <a:gd name="T20" fmla="*/ 11 w 88"/>
              <a:gd name="T21" fmla="*/ 58 h 93"/>
              <a:gd name="T22" fmla="*/ 42 w 88"/>
              <a:gd name="T23" fmla="*/ 33 h 93"/>
              <a:gd name="T24" fmla="*/ 48 w 88"/>
              <a:gd name="T25" fmla="*/ 45 h 93"/>
              <a:gd name="T26" fmla="*/ 48 w 88"/>
              <a:gd name="T27" fmla="*/ 15 h 93"/>
              <a:gd name="T28" fmla="*/ 30 w 88"/>
              <a:gd name="T29" fmla="*/ 7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93">
                <a:moveTo>
                  <a:pt x="30" y="70"/>
                </a:moveTo>
                <a:cubicBezTo>
                  <a:pt x="32" y="76"/>
                  <a:pt x="41" y="84"/>
                  <a:pt x="36" y="89"/>
                </a:cubicBezTo>
                <a:cubicBezTo>
                  <a:pt x="32" y="93"/>
                  <a:pt x="25" y="82"/>
                  <a:pt x="24" y="76"/>
                </a:cubicBezTo>
                <a:cubicBezTo>
                  <a:pt x="23" y="70"/>
                  <a:pt x="27" y="63"/>
                  <a:pt x="30" y="58"/>
                </a:cubicBezTo>
                <a:cubicBezTo>
                  <a:pt x="33" y="53"/>
                  <a:pt x="46" y="49"/>
                  <a:pt x="42" y="45"/>
                </a:cubicBezTo>
                <a:cubicBezTo>
                  <a:pt x="37" y="40"/>
                  <a:pt x="30" y="50"/>
                  <a:pt x="24" y="52"/>
                </a:cubicBezTo>
                <a:cubicBezTo>
                  <a:pt x="20" y="56"/>
                  <a:pt x="12" y="58"/>
                  <a:pt x="11" y="64"/>
                </a:cubicBezTo>
                <a:cubicBezTo>
                  <a:pt x="10" y="70"/>
                  <a:pt x="10" y="83"/>
                  <a:pt x="17" y="83"/>
                </a:cubicBezTo>
                <a:cubicBezTo>
                  <a:pt x="24" y="83"/>
                  <a:pt x="21" y="70"/>
                  <a:pt x="24" y="64"/>
                </a:cubicBezTo>
                <a:cubicBezTo>
                  <a:pt x="29" y="55"/>
                  <a:pt x="49" y="31"/>
                  <a:pt x="42" y="39"/>
                </a:cubicBezTo>
                <a:cubicBezTo>
                  <a:pt x="25" y="57"/>
                  <a:pt x="36" y="50"/>
                  <a:pt x="11" y="58"/>
                </a:cubicBezTo>
                <a:cubicBezTo>
                  <a:pt x="12" y="57"/>
                  <a:pt x="38" y="29"/>
                  <a:pt x="42" y="33"/>
                </a:cubicBezTo>
                <a:cubicBezTo>
                  <a:pt x="54" y="47"/>
                  <a:pt x="0" y="64"/>
                  <a:pt x="48" y="45"/>
                </a:cubicBezTo>
                <a:cubicBezTo>
                  <a:pt x="57" y="22"/>
                  <a:pt x="88" y="0"/>
                  <a:pt x="48" y="15"/>
                </a:cubicBezTo>
                <a:cubicBezTo>
                  <a:pt x="31" y="48"/>
                  <a:pt x="38" y="30"/>
                  <a:pt x="30" y="7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8138" name="Freeform 10">
            <a:extLst>
              <a:ext uri="{FF2B5EF4-FFF2-40B4-BE49-F238E27FC236}">
                <a16:creationId xmlns:a16="http://schemas.microsoft.com/office/drawing/2014/main" id="{300D5229-4F96-3511-8331-7ACF229D079D}"/>
              </a:ext>
            </a:extLst>
          </p:cNvPr>
          <p:cNvSpPr>
            <a:spLocks/>
          </p:cNvSpPr>
          <p:nvPr/>
        </p:nvSpPr>
        <p:spPr bwMode="auto">
          <a:xfrm>
            <a:off x="4830763" y="4598988"/>
            <a:ext cx="127000" cy="285750"/>
          </a:xfrm>
          <a:custGeom>
            <a:avLst/>
            <a:gdLst>
              <a:gd name="T0" fmla="*/ 41 w 80"/>
              <a:gd name="T1" fmla="*/ 180 h 180"/>
              <a:gd name="T2" fmla="*/ 66 w 80"/>
              <a:gd name="T3" fmla="*/ 118 h 180"/>
              <a:gd name="T4" fmla="*/ 66 w 80"/>
              <a:gd name="T5" fmla="*/ 0 h 180"/>
              <a:gd name="T6" fmla="*/ 41 w 80"/>
              <a:gd name="T7" fmla="*/ 180 h 180"/>
            </a:gdLst>
            <a:ahLst/>
            <a:cxnLst>
              <a:cxn ang="0">
                <a:pos x="T0" y="T1"/>
              </a:cxn>
              <a:cxn ang="0">
                <a:pos x="T2" y="T3"/>
              </a:cxn>
              <a:cxn ang="0">
                <a:pos x="T4" y="T5"/>
              </a:cxn>
              <a:cxn ang="0">
                <a:pos x="T6" y="T7"/>
              </a:cxn>
            </a:cxnLst>
            <a:rect l="0" t="0" r="r" b="b"/>
            <a:pathLst>
              <a:path w="80" h="180">
                <a:moveTo>
                  <a:pt x="41" y="180"/>
                </a:moveTo>
                <a:cubicBezTo>
                  <a:pt x="49" y="159"/>
                  <a:pt x="59" y="139"/>
                  <a:pt x="66" y="118"/>
                </a:cubicBezTo>
                <a:cubicBezTo>
                  <a:pt x="75" y="60"/>
                  <a:pt x="80" y="66"/>
                  <a:pt x="66" y="0"/>
                </a:cubicBezTo>
                <a:cubicBezTo>
                  <a:pt x="0" y="31"/>
                  <a:pt x="52" y="111"/>
                  <a:pt x="41" y="18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8139" name="Freeform 11">
            <a:extLst>
              <a:ext uri="{FF2B5EF4-FFF2-40B4-BE49-F238E27FC236}">
                <a16:creationId xmlns:a16="http://schemas.microsoft.com/office/drawing/2014/main" id="{DA6DC680-8A7F-7F22-7F6C-26152FF90A11}"/>
              </a:ext>
            </a:extLst>
          </p:cNvPr>
          <p:cNvSpPr>
            <a:spLocks/>
          </p:cNvSpPr>
          <p:nvPr/>
        </p:nvSpPr>
        <p:spPr bwMode="auto">
          <a:xfrm>
            <a:off x="4926013" y="4568825"/>
            <a:ext cx="30162" cy="79375"/>
          </a:xfrm>
          <a:custGeom>
            <a:avLst/>
            <a:gdLst>
              <a:gd name="T0" fmla="*/ 19 w 19"/>
              <a:gd name="T1" fmla="*/ 0 h 50"/>
              <a:gd name="T2" fmla="*/ 6 w 19"/>
              <a:gd name="T3" fmla="*/ 13 h 50"/>
              <a:gd name="T4" fmla="*/ 19 w 19"/>
              <a:gd name="T5" fmla="*/ 25 h 50"/>
              <a:gd name="T6" fmla="*/ 6 w 19"/>
              <a:gd name="T7" fmla="*/ 7 h 50"/>
              <a:gd name="T8" fmla="*/ 0 w 19"/>
              <a:gd name="T9" fmla="*/ 50 h 50"/>
            </a:gdLst>
            <a:ahLst/>
            <a:cxnLst>
              <a:cxn ang="0">
                <a:pos x="T0" y="T1"/>
              </a:cxn>
              <a:cxn ang="0">
                <a:pos x="T2" y="T3"/>
              </a:cxn>
              <a:cxn ang="0">
                <a:pos x="T4" y="T5"/>
              </a:cxn>
              <a:cxn ang="0">
                <a:pos x="T6" y="T7"/>
              </a:cxn>
              <a:cxn ang="0">
                <a:pos x="T8" y="T9"/>
              </a:cxn>
            </a:cxnLst>
            <a:rect l="0" t="0" r="r" b="b"/>
            <a:pathLst>
              <a:path w="19" h="50">
                <a:moveTo>
                  <a:pt x="19" y="0"/>
                </a:moveTo>
                <a:cubicBezTo>
                  <a:pt x="15" y="4"/>
                  <a:pt x="6" y="7"/>
                  <a:pt x="6" y="13"/>
                </a:cubicBezTo>
                <a:cubicBezTo>
                  <a:pt x="6" y="19"/>
                  <a:pt x="19" y="31"/>
                  <a:pt x="19" y="25"/>
                </a:cubicBezTo>
                <a:cubicBezTo>
                  <a:pt x="19" y="18"/>
                  <a:pt x="10" y="13"/>
                  <a:pt x="6" y="7"/>
                </a:cubicBezTo>
                <a:cubicBezTo>
                  <a:pt x="13" y="44"/>
                  <a:pt x="19" y="31"/>
                  <a:pt x="0" y="50"/>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8140" name="Text Box 12">
            <a:extLst>
              <a:ext uri="{FF2B5EF4-FFF2-40B4-BE49-F238E27FC236}">
                <a16:creationId xmlns:a16="http://schemas.microsoft.com/office/drawing/2014/main" id="{A86CF03F-9C23-4E0A-A168-CED730CCD0E9}"/>
              </a:ext>
            </a:extLst>
          </p:cNvPr>
          <p:cNvSpPr txBox="1">
            <a:spLocks noChangeArrowheads="1"/>
          </p:cNvSpPr>
          <p:nvPr/>
        </p:nvSpPr>
        <p:spPr bwMode="auto">
          <a:xfrm>
            <a:off x="2971800" y="35814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M</a:t>
            </a:r>
          </a:p>
        </p:txBody>
      </p:sp>
      <p:sp>
        <p:nvSpPr>
          <p:cNvPr id="48141" name="Text Box 13">
            <a:extLst>
              <a:ext uri="{FF2B5EF4-FFF2-40B4-BE49-F238E27FC236}">
                <a16:creationId xmlns:a16="http://schemas.microsoft.com/office/drawing/2014/main" id="{2A989589-29FD-581C-822C-426AF321CF97}"/>
              </a:ext>
            </a:extLst>
          </p:cNvPr>
          <p:cNvSpPr txBox="1">
            <a:spLocks noChangeArrowheads="1"/>
          </p:cNvSpPr>
          <p:nvPr/>
        </p:nvSpPr>
        <p:spPr bwMode="auto">
          <a:xfrm>
            <a:off x="5943600" y="3595688"/>
            <a:ext cx="45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G</a:t>
            </a:r>
          </a:p>
        </p:txBody>
      </p:sp>
      <p:sp>
        <p:nvSpPr>
          <p:cNvPr id="48142" name="Text Box 14">
            <a:extLst>
              <a:ext uri="{FF2B5EF4-FFF2-40B4-BE49-F238E27FC236}">
                <a16:creationId xmlns:a16="http://schemas.microsoft.com/office/drawing/2014/main" id="{CDF71506-04D9-DF28-8861-E2AA48ADAB75}"/>
              </a:ext>
            </a:extLst>
          </p:cNvPr>
          <p:cNvSpPr txBox="1">
            <a:spLocks noChangeArrowheads="1"/>
          </p:cNvSpPr>
          <p:nvPr/>
        </p:nvSpPr>
        <p:spPr bwMode="auto">
          <a:xfrm>
            <a:off x="228600" y="762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We know that #(</a:t>
            </a:r>
            <a:r>
              <a:rPr lang="en-US" altLang="en-US" sz="2400">
                <a:hlinkClick r:id="rId3" action="ppaction://hlinksldjump"/>
              </a:rPr>
              <a:t>U</a:t>
            </a:r>
            <a:r>
              <a:rPr lang="en-US" altLang="en-US" sz="2400"/>
              <a:t>) = 30, #(</a:t>
            </a:r>
            <a:r>
              <a:rPr lang="en-US" altLang="en-US" sz="2400">
                <a:hlinkClick r:id="rId3" action="ppaction://hlinksldjump"/>
              </a:rPr>
              <a:t>M</a:t>
            </a:r>
            <a:r>
              <a:rPr lang="en-US" altLang="en-US" sz="2400"/>
              <a:t>) = 17, and #(</a:t>
            </a:r>
            <a:r>
              <a:rPr lang="en-US" altLang="en-US" sz="2400">
                <a:hlinkClick r:id="rId3" action="ppaction://hlinksldjump"/>
              </a:rPr>
              <a:t>G</a:t>
            </a:r>
            <a:r>
              <a:rPr lang="en-US" altLang="en-US" sz="2400"/>
              <a:t>) = 12.</a:t>
            </a:r>
          </a:p>
        </p:txBody>
      </p:sp>
      <p:sp>
        <p:nvSpPr>
          <p:cNvPr id="48143" name="Text Box 15">
            <a:extLst>
              <a:ext uri="{FF2B5EF4-FFF2-40B4-BE49-F238E27FC236}">
                <a16:creationId xmlns:a16="http://schemas.microsoft.com/office/drawing/2014/main" id="{EAE6393B-5DF3-2A81-CCD5-F2137193F512}"/>
              </a:ext>
            </a:extLst>
          </p:cNvPr>
          <p:cNvSpPr txBox="1">
            <a:spLocks noChangeArrowheads="1"/>
          </p:cNvSpPr>
          <p:nvPr/>
        </p:nvSpPr>
        <p:spPr bwMode="auto">
          <a:xfrm>
            <a:off x="228600" y="685800"/>
            <a:ext cx="84582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Inside the circle M are the 17 students who watch MTV.</a:t>
            </a:r>
            <a:r>
              <a:rPr lang="en-US" altLang="en-US" sz="2400" b="1"/>
              <a:t>  </a:t>
            </a:r>
            <a:endParaRPr lang="en-US" altLang="en-US" sz="2400"/>
          </a:p>
          <a:p>
            <a:pPr>
              <a:spcBef>
                <a:spcPct val="50000"/>
              </a:spcBef>
            </a:pPr>
            <a:endParaRPr lang="en-US" altLang="en-US" sz="2400"/>
          </a:p>
        </p:txBody>
      </p:sp>
      <p:sp>
        <p:nvSpPr>
          <p:cNvPr id="48144" name="Rectangle 16">
            <a:extLst>
              <a:ext uri="{FF2B5EF4-FFF2-40B4-BE49-F238E27FC236}">
                <a16:creationId xmlns:a16="http://schemas.microsoft.com/office/drawing/2014/main" id="{CFBC8D96-6B05-979A-E05F-CB766DF1AE41}"/>
              </a:ext>
            </a:extLst>
          </p:cNvPr>
          <p:cNvSpPr>
            <a:spLocks noChangeArrowheads="1"/>
          </p:cNvSpPr>
          <p:nvPr/>
        </p:nvSpPr>
        <p:spPr bwMode="auto">
          <a:xfrm>
            <a:off x="228600" y="1346200"/>
            <a:ext cx="8458200"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300" b="1"/>
              <a:t>Inside circle G are the 12 students who play video games.</a:t>
            </a:r>
          </a:p>
        </p:txBody>
      </p:sp>
      <p:pic>
        <p:nvPicPr>
          <p:cNvPr id="48145" name="Picture 17">
            <a:extLst>
              <a:ext uri="{FF2B5EF4-FFF2-40B4-BE49-F238E27FC236}">
                <a16:creationId xmlns:a16="http://schemas.microsoft.com/office/drawing/2014/main" id="{9CC1517C-6821-CBA4-B614-208FA4C84D3C}"/>
              </a:ext>
            </a:extLst>
          </p:cNvPr>
          <p:cNvPicPr>
            <a:picLocks noChangeAspect="1" noChangeArrowheads="1"/>
          </p:cNvPicPr>
          <p:nvPr>
            <p:ph/>
          </p:nvPr>
        </p:nvPicPr>
        <p:blipFill>
          <a:blip r:embed="rId4">
            <a:extLst>
              <a:ext uri="{28A0092B-C50C-407E-A947-70E740481C1C}">
                <a14:useLocalDpi xmlns:a14="http://schemas.microsoft.com/office/drawing/2010/main" val="0"/>
              </a:ext>
            </a:extLst>
          </a:blip>
          <a:srcRect/>
          <a:stretch>
            <a:fillRect/>
          </a:stretch>
        </p:blipFill>
        <p:spPr>
          <a:xfrm>
            <a:off x="6934200" y="1752600"/>
            <a:ext cx="892175" cy="920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8147" name="Picture 19">
            <a:hlinkClick r:id="rId5" action="ppaction://hlinksldjump"/>
            <a:extLst>
              <a:ext uri="{FF2B5EF4-FFF2-40B4-BE49-F238E27FC236}">
                <a16:creationId xmlns:a16="http://schemas.microsoft.com/office/drawing/2014/main" id="{F9EE9047-2B52-43B9-EA0D-7851ABFF1C2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6324600"/>
            <a:ext cx="531813"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48144"/>
                                        </p:tgtEl>
                                        <p:attrNameLst>
                                          <p:attrName>style.visibility</p:attrName>
                                        </p:attrNameLst>
                                      </p:cBhvr>
                                      <p:to>
                                        <p:strVal val="visible"/>
                                      </p:to>
                                    </p:set>
                                  </p:childTnLst>
                                </p:cTn>
                              </p:par>
                            </p:childTnLst>
                          </p:cTn>
                        </p:par>
                        <p:par>
                          <p:cTn id="7" fill="hold" nodeType="afterGroup">
                            <p:stCondLst>
                              <p:cond delay="500"/>
                            </p:stCondLst>
                            <p:childTnLst>
                              <p:par>
                                <p:cTn id="8" presetID="17" presetClass="entr" presetSubtype="10" fill="hold" nodeType="afterEffect">
                                  <p:stCondLst>
                                    <p:cond delay="2000"/>
                                  </p:stCondLst>
                                  <p:childTnLst>
                                    <p:set>
                                      <p:cBhvr>
                                        <p:cTn id="9" dur="1" fill="hold">
                                          <p:stCondLst>
                                            <p:cond delay="0"/>
                                          </p:stCondLst>
                                        </p:cTn>
                                        <p:tgtEl>
                                          <p:spTgt spid="48134"/>
                                        </p:tgtEl>
                                        <p:attrNameLst>
                                          <p:attrName>style.visibility</p:attrName>
                                        </p:attrNameLst>
                                      </p:cBhvr>
                                      <p:to>
                                        <p:strVal val="visible"/>
                                      </p:to>
                                    </p:set>
                                    <p:anim calcmode="lin" valueType="num">
                                      <p:cBhvr>
                                        <p:cTn id="10" dur="500" fill="hold"/>
                                        <p:tgtEl>
                                          <p:spTgt spid="48134"/>
                                        </p:tgtEl>
                                        <p:attrNameLst>
                                          <p:attrName>ppt_w</p:attrName>
                                        </p:attrNameLst>
                                      </p:cBhvr>
                                      <p:tavLst>
                                        <p:tav tm="0">
                                          <p:val>
                                            <p:fltVal val="0"/>
                                          </p:val>
                                        </p:tav>
                                        <p:tav tm="100000">
                                          <p:val>
                                            <p:strVal val="#ppt_w"/>
                                          </p:val>
                                        </p:tav>
                                      </p:tavLst>
                                    </p:anim>
                                    <p:anim calcmode="lin" valueType="num">
                                      <p:cBhvr>
                                        <p:cTn id="11" dur="500" fill="hold"/>
                                        <p:tgtEl>
                                          <p:spTgt spid="48134"/>
                                        </p:tgtEl>
                                        <p:attrNameLst>
                                          <p:attrName>ppt_h</p:attrName>
                                        </p:attrNameLst>
                                      </p:cBhvr>
                                      <p:tavLst>
                                        <p:tav tm="0">
                                          <p:val>
                                            <p:strVal val="#ppt_h"/>
                                          </p:val>
                                        </p:tav>
                                        <p:tav tm="100000">
                                          <p:val>
                                            <p:strVal val="#ppt_h"/>
                                          </p:val>
                                        </p:tav>
                                      </p:tavLst>
                                    </p:anim>
                                  </p:childTnLst>
                                </p:cTn>
                              </p:par>
                            </p:childTnLst>
                          </p:cTn>
                        </p:par>
                        <p:par>
                          <p:cTn id="12" fill="hold" nodeType="afterGroup">
                            <p:stCondLst>
                              <p:cond delay="3000"/>
                            </p:stCondLst>
                            <p:childTnLst>
                              <p:par>
                                <p:cTn id="13" presetID="1" presetClass="entr" presetSubtype="0" fill="hold" nodeType="afterEffect">
                                  <p:stCondLst>
                                    <p:cond delay="0"/>
                                  </p:stCondLst>
                                  <p:childTnLst>
                                    <p:set>
                                      <p:cBhvr>
                                        <p:cTn id="14" dur="1" fill="hold">
                                          <p:stCondLst>
                                            <p:cond delay="499"/>
                                          </p:stCondLst>
                                        </p:cTn>
                                        <p:tgtEl>
                                          <p:spTgt spid="481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WordArt 4">
            <a:extLst>
              <a:ext uri="{FF2B5EF4-FFF2-40B4-BE49-F238E27FC236}">
                <a16:creationId xmlns:a16="http://schemas.microsoft.com/office/drawing/2014/main" id="{03A61E13-F5F3-9C2A-0786-6E690E8DB5F7}"/>
              </a:ext>
            </a:extLst>
          </p:cNvPr>
          <p:cNvSpPr>
            <a:spLocks noChangeArrowheads="1" noChangeShapeType="1" noTextEdit="1"/>
          </p:cNvSpPr>
          <p:nvPr/>
        </p:nvSpPr>
        <p:spPr bwMode="auto">
          <a:xfrm>
            <a:off x="762000" y="1600200"/>
            <a:ext cx="7696200" cy="320040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Button">
              <a:avLst>
                <a:gd name="adj" fmla="val 10800000"/>
              </a:avLst>
            </a:prstTxWarp>
            <a:scene3d>
              <a:camera prst="legacyObliqueTopLeft"/>
              <a:lightRig rig="legacyNormal3" dir="r"/>
            </a:scene3d>
            <a:sp3d extrusionH="201600" prstMaterial="legacyMatte">
              <a:extrusionClr>
                <a:srgbClr val="0066CC"/>
              </a:extrusionClr>
              <a:contourClr>
                <a:schemeClr val="accent1"/>
              </a:contourClr>
            </a:sp3d>
          </a:bodyPr>
          <a:lstStyle/>
          <a:p>
            <a:pPr algn="ctr"/>
            <a:r>
              <a:rPr lang="en-GB" sz="3600" kern="10">
                <a:ln w="9525">
                  <a:round/>
                  <a:headEnd/>
                  <a:tailEnd/>
                </a:ln>
                <a:gradFill rotWithShape="0">
                  <a:gsLst>
                    <a:gs pos="0">
                      <a:schemeClr val="accent1"/>
                    </a:gs>
                    <a:gs pos="100000">
                      <a:schemeClr val="folHlink"/>
                    </a:gs>
                  </a:gsLst>
                  <a:lin ang="5400000" scaled="1"/>
                </a:gradFill>
                <a:latin typeface="Cooper Black" panose="0208090404030B020404" pitchFamily="18" charset="0"/>
              </a:rPr>
              <a:t>Counting</a:t>
            </a:r>
          </a:p>
          <a:p>
            <a:pPr algn="ctr"/>
            <a:r>
              <a:rPr lang="en-GB" sz="3600" kern="10">
                <a:ln w="9525">
                  <a:round/>
                  <a:headEnd/>
                  <a:tailEnd/>
                </a:ln>
                <a:gradFill rotWithShape="0">
                  <a:gsLst>
                    <a:gs pos="0">
                      <a:schemeClr val="accent1"/>
                    </a:gs>
                    <a:gs pos="100000">
                      <a:schemeClr val="folHlink"/>
                    </a:gs>
                  </a:gsLst>
                  <a:lin ang="5400000" scaled="1"/>
                </a:gradFill>
                <a:latin typeface="Cooper Black" panose="0208090404030B020404" pitchFamily="18" charset="0"/>
              </a:rPr>
              <a:t>With Pictures</a:t>
            </a:r>
          </a:p>
        </p:txBody>
      </p:sp>
      <p:sp>
        <p:nvSpPr>
          <p:cNvPr id="2054" name="Text Box 6">
            <a:extLst>
              <a:ext uri="{FF2B5EF4-FFF2-40B4-BE49-F238E27FC236}">
                <a16:creationId xmlns:a16="http://schemas.microsoft.com/office/drawing/2014/main" id="{98A3B997-315C-51C6-8DFB-DE422FE7AF5A}"/>
              </a:ext>
            </a:extLst>
          </p:cNvPr>
          <p:cNvSpPr txBox="1">
            <a:spLocks noChangeArrowheads="1"/>
          </p:cNvSpPr>
          <p:nvPr/>
        </p:nvSpPr>
        <p:spPr bwMode="auto">
          <a:xfrm>
            <a:off x="2057400" y="4419600"/>
            <a:ext cx="35052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a:latin typeface="Cooper Black" panose="0208090404030B020404" pitchFamily="18" charset="0"/>
              </a:rPr>
              <a:t>Click on Sherlock Holmes to begin the investigation!</a:t>
            </a:r>
          </a:p>
        </p:txBody>
      </p:sp>
      <p:sp>
        <p:nvSpPr>
          <p:cNvPr id="2058" name="Text Box 10">
            <a:extLst>
              <a:ext uri="{FF2B5EF4-FFF2-40B4-BE49-F238E27FC236}">
                <a16:creationId xmlns:a16="http://schemas.microsoft.com/office/drawing/2014/main" id="{9CF1BDB6-9A4D-A9EF-7F3C-CF7C6F1F39FF}"/>
              </a:ext>
            </a:extLst>
          </p:cNvPr>
          <p:cNvSpPr txBox="1">
            <a:spLocks noChangeArrowheads="1"/>
          </p:cNvSpPr>
          <p:nvPr/>
        </p:nvSpPr>
        <p:spPr bwMode="auto">
          <a:xfrm>
            <a:off x="2667000" y="228600"/>
            <a:ext cx="3810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400">
                <a:latin typeface="Cooper Black" panose="0208090404030B020404" pitchFamily="18" charset="0"/>
              </a:rPr>
              <a:t>Section 7.3</a:t>
            </a:r>
          </a:p>
        </p:txBody>
      </p:sp>
      <p:pic>
        <p:nvPicPr>
          <p:cNvPr id="2061" name="Picture 13">
            <a:hlinkClick r:id="rId2" action="ppaction://hlinksldjump"/>
            <a:extLst>
              <a:ext uri="{FF2B5EF4-FFF2-40B4-BE49-F238E27FC236}">
                <a16:creationId xmlns:a16="http://schemas.microsoft.com/office/drawing/2014/main" id="{53517D87-20F1-942C-4AF3-8685615EB0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4114800"/>
            <a:ext cx="1252538" cy="2343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nodeType="withEffect">
                                  <p:stCondLst>
                                    <p:cond delay="0"/>
                                  </p:stCondLst>
                                  <p:childTnLst>
                                    <p:set>
                                      <p:cBhvr>
                                        <p:cTn id="6" dur="1" fill="hold">
                                          <p:stCondLst>
                                            <p:cond delay="0"/>
                                          </p:stCondLst>
                                        </p:cTn>
                                        <p:tgtEl>
                                          <p:spTgt spid="2058"/>
                                        </p:tgtEl>
                                        <p:attrNameLst>
                                          <p:attrName>style.visibility</p:attrName>
                                        </p:attrNameLst>
                                      </p:cBhvr>
                                      <p:to>
                                        <p:strVal val="visible"/>
                                      </p:to>
                                    </p:set>
                                    <p:animEffect transition="in" filter="fade">
                                      <p:cBhvr>
                                        <p:cTn id="7" dur="1000"/>
                                        <p:tgtEl>
                                          <p:spTgt spid="2058"/>
                                        </p:tgtEl>
                                      </p:cBhvr>
                                    </p:animEffect>
                                    <p:anim calcmode="lin" valueType="num">
                                      <p:cBhvr>
                                        <p:cTn id="8" dur="1000" fill="hold"/>
                                        <p:tgtEl>
                                          <p:spTgt spid="2058"/>
                                        </p:tgtEl>
                                        <p:attrNameLst>
                                          <p:attrName>ppt_x</p:attrName>
                                        </p:attrNameLst>
                                      </p:cBhvr>
                                      <p:tavLst>
                                        <p:tav tm="0">
                                          <p:val>
                                            <p:strVal val="#ppt_x"/>
                                          </p:val>
                                        </p:tav>
                                        <p:tav tm="100000">
                                          <p:val>
                                            <p:strVal val="#ppt_x"/>
                                          </p:val>
                                        </p:tav>
                                      </p:tavLst>
                                    </p:anim>
                                    <p:anim calcmode="lin" valueType="num">
                                      <p:cBhvr>
                                        <p:cTn id="9" dur="900" decel="100000" fill="hold"/>
                                        <p:tgtEl>
                                          <p:spTgt spid="205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58"/>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48" presetClass="entr" presetSubtype="0" accel="50000" fill="hold" nodeType="afterEffect">
                                  <p:stCondLst>
                                    <p:cond delay="0"/>
                                  </p:stCondLst>
                                  <p:childTnLst>
                                    <p:set>
                                      <p:cBhvr>
                                        <p:cTn id="13" dur="1" fill="hold">
                                          <p:stCondLst>
                                            <p:cond delay="0"/>
                                          </p:stCondLst>
                                        </p:cTn>
                                        <p:tgtEl>
                                          <p:spTgt spid="2052"/>
                                        </p:tgtEl>
                                        <p:attrNameLst>
                                          <p:attrName>style.visibility</p:attrName>
                                        </p:attrNameLst>
                                      </p:cBhvr>
                                      <p:to>
                                        <p:strVal val="visible"/>
                                      </p:to>
                                    </p:set>
                                    <p:anim calcmode="lin" valueType="num">
                                      <p:cBhvr>
                                        <p:cTn id="14" dur="1000" fill="hold"/>
                                        <p:tgtEl>
                                          <p:spTgt spid="205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2052"/>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2052"/>
                                        </p:tgtEl>
                                        <p:attrNameLst>
                                          <p:attrName>ppt_y</p:attrName>
                                        </p:attrNameLst>
                                      </p:cBhvr>
                                      <p:tavLst>
                                        <p:tav tm="0">
                                          <p:val>
                                            <p:strVal val="#ppt_y"/>
                                          </p:val>
                                        </p:tav>
                                        <p:tav tm="100000">
                                          <p:val>
                                            <p:strVal val="#ppt_y"/>
                                          </p:val>
                                        </p:tav>
                                      </p:tavLst>
                                    </p:anim>
                                    <p:animEffect transition="in" filter="fade">
                                      <p:cBhvr>
                                        <p:cTn id="17" dur="1000"/>
                                        <p:tgtEl>
                                          <p:spTgt spid="2052"/>
                                        </p:tgtEl>
                                      </p:cBhvr>
                                    </p:animEffect>
                                  </p:childTnLst>
                                </p:cTn>
                              </p:par>
                            </p:childTnLst>
                          </p:cTn>
                        </p:par>
                        <p:par>
                          <p:cTn id="18" fill="hold" nodeType="afterGroup">
                            <p:stCondLst>
                              <p:cond delay="2000"/>
                            </p:stCondLst>
                            <p:childTnLst>
                              <p:par>
                                <p:cTn id="19" presetID="32" presetClass="emph" presetSubtype="0" fill="hold" nodeType="afterEffect">
                                  <p:stCondLst>
                                    <p:cond delay="0"/>
                                  </p:stCondLst>
                                  <p:childTnLst>
                                    <p:animClr clrSpc="rgb" dir="cw">
                                      <p:cBhvr override="childStyle">
                                        <p:cTn id="20" dur="100" fill="hold"/>
                                        <p:tgtEl>
                                          <p:spTgt spid="2052"/>
                                        </p:tgtEl>
                                        <p:attrNameLst>
                                          <p:attrName>style.color</p:attrName>
                                        </p:attrNameLst>
                                      </p:cBhvr>
                                      <p:to>
                                        <a:schemeClr val="accent2"/>
                                      </p:to>
                                    </p:animClr>
                                    <p:animClr clrSpc="rgb" dir="cw">
                                      <p:cBhvr>
                                        <p:cTn id="21" dur="100" fill="hold"/>
                                        <p:tgtEl>
                                          <p:spTgt spid="2052"/>
                                        </p:tgtEl>
                                        <p:attrNameLst>
                                          <p:attrName>fillcolor</p:attrName>
                                        </p:attrNameLst>
                                      </p:cBhvr>
                                      <p:to>
                                        <a:schemeClr val="accent2"/>
                                      </p:to>
                                    </p:animClr>
                                    <p:set>
                                      <p:cBhvr>
                                        <p:cTn id="22" dur="100" fill="hold"/>
                                        <p:tgtEl>
                                          <p:spTgt spid="2052"/>
                                        </p:tgtEl>
                                        <p:attrNameLst>
                                          <p:attrName>fill.type</p:attrName>
                                        </p:attrNameLst>
                                      </p:cBhvr>
                                      <p:to>
                                        <p:strVal val="solid"/>
                                      </p:to>
                                    </p:set>
                                    <p:set>
                                      <p:cBhvr>
                                        <p:cTn id="23" dur="100" fill="hold"/>
                                        <p:tgtEl>
                                          <p:spTgt spid="2052"/>
                                        </p:tgtEl>
                                        <p:attrNameLst>
                                          <p:attrName>fill.on</p:attrName>
                                        </p:attrNameLst>
                                      </p:cBhvr>
                                      <p:to>
                                        <p:strVal val="true"/>
                                      </p:to>
                                    </p:set>
                                    <p:animRot by="120000">
                                      <p:cBhvr>
                                        <p:cTn id="24" dur="100" fill="hold">
                                          <p:stCondLst>
                                            <p:cond delay="0"/>
                                          </p:stCondLst>
                                        </p:cTn>
                                        <p:tgtEl>
                                          <p:spTgt spid="2052"/>
                                        </p:tgtEl>
                                        <p:attrNameLst>
                                          <p:attrName>r</p:attrName>
                                        </p:attrNameLst>
                                      </p:cBhvr>
                                    </p:animRot>
                                    <p:animRot by="-240000">
                                      <p:cBhvr>
                                        <p:cTn id="25" dur="200" fill="hold">
                                          <p:stCondLst>
                                            <p:cond delay="200"/>
                                          </p:stCondLst>
                                        </p:cTn>
                                        <p:tgtEl>
                                          <p:spTgt spid="2052"/>
                                        </p:tgtEl>
                                        <p:attrNameLst>
                                          <p:attrName>r</p:attrName>
                                        </p:attrNameLst>
                                      </p:cBhvr>
                                    </p:animRot>
                                    <p:animRot by="240000">
                                      <p:cBhvr>
                                        <p:cTn id="26" dur="200" fill="hold">
                                          <p:stCondLst>
                                            <p:cond delay="400"/>
                                          </p:stCondLst>
                                        </p:cTn>
                                        <p:tgtEl>
                                          <p:spTgt spid="2052"/>
                                        </p:tgtEl>
                                        <p:attrNameLst>
                                          <p:attrName>r</p:attrName>
                                        </p:attrNameLst>
                                      </p:cBhvr>
                                    </p:animRot>
                                    <p:animRot by="-240000">
                                      <p:cBhvr>
                                        <p:cTn id="27" dur="200" fill="hold">
                                          <p:stCondLst>
                                            <p:cond delay="600"/>
                                          </p:stCondLst>
                                        </p:cTn>
                                        <p:tgtEl>
                                          <p:spTgt spid="2052"/>
                                        </p:tgtEl>
                                        <p:attrNameLst>
                                          <p:attrName>r</p:attrName>
                                        </p:attrNameLst>
                                      </p:cBhvr>
                                    </p:animRot>
                                    <p:animRot by="120000">
                                      <p:cBhvr>
                                        <p:cTn id="28" dur="200" fill="hold">
                                          <p:stCondLst>
                                            <p:cond delay="800"/>
                                          </p:stCondLst>
                                        </p:cTn>
                                        <p:tgtEl>
                                          <p:spTgt spid="2052"/>
                                        </p:tgtEl>
                                        <p:attrNameLst>
                                          <p:attrName>r</p:attrName>
                                        </p:attrNameLst>
                                      </p:cBhvr>
                                    </p:animRot>
                                  </p:childTnLst>
                                </p:cTn>
                              </p:par>
                            </p:childTnLst>
                          </p:cTn>
                        </p:par>
                        <p:par>
                          <p:cTn id="29" fill="hold" nodeType="afterGroup">
                            <p:stCondLst>
                              <p:cond delay="3000"/>
                            </p:stCondLst>
                            <p:childTnLst>
                              <p:par>
                                <p:cTn id="30" presetID="48" presetClass="entr" presetSubtype="0" accel="50000" fill="hold" nodeType="afterEffect">
                                  <p:stCondLst>
                                    <p:cond delay="0"/>
                                  </p:stCondLst>
                                  <p:childTnLst>
                                    <p:set>
                                      <p:cBhvr>
                                        <p:cTn id="31" dur="1" fill="hold">
                                          <p:stCondLst>
                                            <p:cond delay="0"/>
                                          </p:stCondLst>
                                        </p:cTn>
                                        <p:tgtEl>
                                          <p:spTgt spid="2054"/>
                                        </p:tgtEl>
                                        <p:attrNameLst>
                                          <p:attrName>style.visibility</p:attrName>
                                        </p:attrNameLst>
                                      </p:cBhvr>
                                      <p:to>
                                        <p:strVal val="visible"/>
                                      </p:to>
                                    </p:set>
                                    <p:anim calcmode="lin" valueType="num">
                                      <p:cBhvr>
                                        <p:cTn id="32" dur="1000" fill="hold"/>
                                        <p:tgtEl>
                                          <p:spTgt spid="205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3" dur="1000" fill="hold"/>
                                        <p:tgtEl>
                                          <p:spTgt spid="2054"/>
                                        </p:tgtEl>
                                        <p:attrNameLst>
                                          <p:attrName>ppt_x</p:attrName>
                                        </p:attrNameLst>
                                      </p:cBhvr>
                                      <p:tavLst>
                                        <p:tav tm="0">
                                          <p:val>
                                            <p:fltVal val="-1"/>
                                          </p:val>
                                        </p:tav>
                                        <p:tav tm="50000">
                                          <p:val>
                                            <p:fltVal val="0.95"/>
                                          </p:val>
                                        </p:tav>
                                        <p:tav tm="100000">
                                          <p:val>
                                            <p:strVal val="#ppt_x"/>
                                          </p:val>
                                        </p:tav>
                                      </p:tavLst>
                                    </p:anim>
                                    <p:anim calcmode="lin" valueType="num">
                                      <p:cBhvr>
                                        <p:cTn id="34" dur="1000" fill="hold"/>
                                        <p:tgtEl>
                                          <p:spTgt spid="2054"/>
                                        </p:tgtEl>
                                        <p:attrNameLst>
                                          <p:attrName>ppt_y</p:attrName>
                                        </p:attrNameLst>
                                      </p:cBhvr>
                                      <p:tavLst>
                                        <p:tav tm="0">
                                          <p:val>
                                            <p:strVal val="#ppt_y"/>
                                          </p:val>
                                        </p:tav>
                                        <p:tav tm="100000">
                                          <p:val>
                                            <p:strVal val="#ppt_y"/>
                                          </p:val>
                                        </p:tav>
                                      </p:tavLst>
                                    </p:anim>
                                    <p:animEffect transition="in" filter="fade">
                                      <p:cBhvr>
                                        <p:cTn id="35" dur="1000"/>
                                        <p:tgtEl>
                                          <p:spTgt spid="2054"/>
                                        </p:tgtEl>
                                      </p:cBhvr>
                                    </p:animEffect>
                                  </p:childTnLst>
                                </p:cTn>
                              </p:par>
                              <p:par>
                                <p:cTn id="36" presetID="48" presetClass="entr" presetSubtype="0" accel="50000" fill="hold" nodeType="withEffect">
                                  <p:stCondLst>
                                    <p:cond delay="0"/>
                                  </p:stCondLst>
                                  <p:childTnLst>
                                    <p:set>
                                      <p:cBhvr>
                                        <p:cTn id="37" dur="1" fill="hold">
                                          <p:stCondLst>
                                            <p:cond delay="0"/>
                                          </p:stCondLst>
                                        </p:cTn>
                                        <p:tgtEl>
                                          <p:spTgt spid="2061"/>
                                        </p:tgtEl>
                                        <p:attrNameLst>
                                          <p:attrName>style.visibility</p:attrName>
                                        </p:attrNameLst>
                                      </p:cBhvr>
                                      <p:to>
                                        <p:strVal val="visible"/>
                                      </p:to>
                                    </p:set>
                                    <p:anim calcmode="lin" valueType="num">
                                      <p:cBhvr>
                                        <p:cTn id="38" dur="1000" fill="hold"/>
                                        <p:tgtEl>
                                          <p:spTgt spid="2061"/>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9" dur="1000" fill="hold"/>
                                        <p:tgtEl>
                                          <p:spTgt spid="2061"/>
                                        </p:tgtEl>
                                        <p:attrNameLst>
                                          <p:attrName>ppt_x</p:attrName>
                                        </p:attrNameLst>
                                      </p:cBhvr>
                                      <p:tavLst>
                                        <p:tav tm="0">
                                          <p:val>
                                            <p:fltVal val="-1"/>
                                          </p:val>
                                        </p:tav>
                                        <p:tav tm="50000">
                                          <p:val>
                                            <p:fltVal val="0.95"/>
                                          </p:val>
                                        </p:tav>
                                        <p:tav tm="100000">
                                          <p:val>
                                            <p:strVal val="#ppt_x"/>
                                          </p:val>
                                        </p:tav>
                                      </p:tavLst>
                                    </p:anim>
                                    <p:anim calcmode="lin" valueType="num">
                                      <p:cBhvr>
                                        <p:cTn id="40" dur="1000" fill="hold"/>
                                        <p:tgtEl>
                                          <p:spTgt spid="2061"/>
                                        </p:tgtEl>
                                        <p:attrNameLst>
                                          <p:attrName>ppt_y</p:attrName>
                                        </p:attrNameLst>
                                      </p:cBhvr>
                                      <p:tavLst>
                                        <p:tav tm="0">
                                          <p:val>
                                            <p:strVal val="#ppt_y"/>
                                          </p:val>
                                        </p:tav>
                                        <p:tav tm="100000">
                                          <p:val>
                                            <p:strVal val="#ppt_y"/>
                                          </p:val>
                                        </p:tav>
                                      </p:tavLst>
                                    </p:anim>
                                    <p:animEffect transition="in" filter="fade">
                                      <p:cBhvr>
                                        <p:cTn id="41" dur="1000"/>
                                        <p:tgtEl>
                                          <p:spTgt spid="2061"/>
                                        </p:tgtEl>
                                      </p:cBhvr>
                                    </p:animEffect>
                                  </p:childTnLst>
                                </p:cTn>
                              </p:par>
                            </p:childTnLst>
                          </p:cTn>
                        </p:par>
                        <p:par>
                          <p:cTn id="42" fill="hold" nodeType="afterGroup">
                            <p:stCondLst>
                              <p:cond delay="4000"/>
                            </p:stCondLst>
                            <p:childTnLst>
                              <p:par>
                                <p:cTn id="43" presetID="8" presetClass="emph" presetSubtype="0" fill="hold" nodeType="afterEffect">
                                  <p:stCondLst>
                                    <p:cond delay="0"/>
                                  </p:stCondLst>
                                  <p:childTnLst>
                                    <p:animRot by="21600000">
                                      <p:cBhvr>
                                        <p:cTn id="44" dur="500" fill="hold"/>
                                        <p:tgtEl>
                                          <p:spTgt spid="206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a:hlinkClick r:id="" action="ppaction://hlinkshowjump?jump=nextslide"/>
            <a:extLst>
              <a:ext uri="{FF2B5EF4-FFF2-40B4-BE49-F238E27FC236}">
                <a16:creationId xmlns:a16="http://schemas.microsoft.com/office/drawing/2014/main" id="{C353D3A7-9207-C4B8-7C77-ABEEEDDA60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6613" y="5638800"/>
            <a:ext cx="611187" cy="1143000"/>
          </a:xfrm>
          <a:prstGeom prst="rect">
            <a:avLst/>
          </a:prstGeom>
          <a:noFill/>
          <a:extLst>
            <a:ext uri="{909E8E84-426E-40DD-AFC4-6F175D3DCCD1}">
              <a14:hiddenFill xmlns:a14="http://schemas.microsoft.com/office/drawing/2010/main">
                <a:solidFill>
                  <a:srgbClr val="FFFFFF"/>
                </a:solidFill>
              </a14:hiddenFill>
            </a:ext>
          </a:extLst>
        </p:spPr>
      </p:pic>
      <p:sp>
        <p:nvSpPr>
          <p:cNvPr id="49155" name="Rectangle 3">
            <a:extLst>
              <a:ext uri="{FF2B5EF4-FFF2-40B4-BE49-F238E27FC236}">
                <a16:creationId xmlns:a16="http://schemas.microsoft.com/office/drawing/2014/main" id="{467AB3BC-494C-D89D-CB87-5A9E9D760464}"/>
              </a:ext>
            </a:extLst>
          </p:cNvPr>
          <p:cNvSpPr>
            <a:spLocks noChangeArrowheads="1"/>
          </p:cNvSpPr>
          <p:nvPr/>
        </p:nvSpPr>
        <p:spPr bwMode="auto">
          <a:xfrm>
            <a:off x="2286000" y="2971800"/>
            <a:ext cx="4876800" cy="3200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49156" name="Text Box 4">
            <a:extLst>
              <a:ext uri="{FF2B5EF4-FFF2-40B4-BE49-F238E27FC236}">
                <a16:creationId xmlns:a16="http://schemas.microsoft.com/office/drawing/2014/main" id="{932E27E4-6C97-FB2F-F000-F2D5C39DFCBB}"/>
              </a:ext>
            </a:extLst>
          </p:cNvPr>
          <p:cNvSpPr txBox="1">
            <a:spLocks noChangeArrowheads="1"/>
          </p:cNvSpPr>
          <p:nvPr/>
        </p:nvSpPr>
        <p:spPr bwMode="auto">
          <a:xfrm>
            <a:off x="1905000" y="25146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U</a:t>
            </a:r>
          </a:p>
        </p:txBody>
      </p:sp>
      <p:sp>
        <p:nvSpPr>
          <p:cNvPr id="49157" name="Oval 5">
            <a:extLst>
              <a:ext uri="{FF2B5EF4-FFF2-40B4-BE49-F238E27FC236}">
                <a16:creationId xmlns:a16="http://schemas.microsoft.com/office/drawing/2014/main" id="{FFE67354-AF30-40E9-5910-A7B184EA4800}"/>
              </a:ext>
            </a:extLst>
          </p:cNvPr>
          <p:cNvSpPr>
            <a:spLocks noChangeArrowheads="1"/>
          </p:cNvSpPr>
          <p:nvPr/>
        </p:nvSpPr>
        <p:spPr bwMode="auto">
          <a:xfrm>
            <a:off x="3200400" y="3733800"/>
            <a:ext cx="1752600" cy="1752600"/>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58" name="Oval 6">
            <a:extLst>
              <a:ext uri="{FF2B5EF4-FFF2-40B4-BE49-F238E27FC236}">
                <a16:creationId xmlns:a16="http://schemas.microsoft.com/office/drawing/2014/main" id="{F03092D7-D68A-B700-0AB2-176D5FF5C2DF}"/>
              </a:ext>
            </a:extLst>
          </p:cNvPr>
          <p:cNvSpPr>
            <a:spLocks noChangeArrowheads="1"/>
          </p:cNvSpPr>
          <p:nvPr/>
        </p:nvSpPr>
        <p:spPr bwMode="auto">
          <a:xfrm>
            <a:off x="4419600" y="3733800"/>
            <a:ext cx="1752600" cy="1752600"/>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60" name="Freeform 8">
            <a:extLst>
              <a:ext uri="{FF2B5EF4-FFF2-40B4-BE49-F238E27FC236}">
                <a16:creationId xmlns:a16="http://schemas.microsoft.com/office/drawing/2014/main" id="{F09918BF-54F1-6177-F8D5-7C3D2F30E1D8}"/>
              </a:ext>
            </a:extLst>
          </p:cNvPr>
          <p:cNvSpPr>
            <a:spLocks/>
          </p:cNvSpPr>
          <p:nvPr/>
        </p:nvSpPr>
        <p:spPr bwMode="auto">
          <a:xfrm>
            <a:off x="4465638" y="4117975"/>
            <a:ext cx="120650" cy="138113"/>
          </a:xfrm>
          <a:custGeom>
            <a:avLst/>
            <a:gdLst>
              <a:gd name="T0" fmla="*/ 61 w 76"/>
              <a:gd name="T1" fmla="*/ 0 h 87"/>
              <a:gd name="T2" fmla="*/ 48 w 76"/>
              <a:gd name="T3" fmla="*/ 12 h 87"/>
              <a:gd name="T4" fmla="*/ 36 w 76"/>
              <a:gd name="T5" fmla="*/ 37 h 87"/>
              <a:gd name="T6" fmla="*/ 24 w 76"/>
              <a:gd name="T7" fmla="*/ 61 h 87"/>
              <a:gd name="T8" fmla="*/ 48 w 76"/>
              <a:gd name="T9" fmla="*/ 37 h 87"/>
              <a:gd name="T10" fmla="*/ 36 w 76"/>
              <a:gd name="T11" fmla="*/ 61 h 87"/>
              <a:gd name="T12" fmla="*/ 30 w 76"/>
              <a:gd name="T13" fmla="*/ 80 h 87"/>
              <a:gd name="T14" fmla="*/ 55 w 76"/>
              <a:gd name="T15" fmla="*/ 24 h 87"/>
              <a:gd name="T16" fmla="*/ 67 w 76"/>
              <a:gd name="T17" fmla="*/ 6 h 87"/>
              <a:gd name="T18" fmla="*/ 55 w 76"/>
              <a:gd name="T19" fmla="*/ 24 h 87"/>
              <a:gd name="T20" fmla="*/ 17 w 76"/>
              <a:gd name="T21"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7">
                <a:moveTo>
                  <a:pt x="61" y="0"/>
                </a:moveTo>
                <a:cubicBezTo>
                  <a:pt x="57" y="4"/>
                  <a:pt x="49" y="6"/>
                  <a:pt x="48" y="12"/>
                </a:cubicBezTo>
                <a:cubicBezTo>
                  <a:pt x="42" y="42"/>
                  <a:pt x="76" y="24"/>
                  <a:pt x="36" y="37"/>
                </a:cubicBezTo>
                <a:cubicBezTo>
                  <a:pt x="8" y="79"/>
                  <a:pt x="0" y="85"/>
                  <a:pt x="24" y="61"/>
                </a:cubicBezTo>
                <a:cubicBezTo>
                  <a:pt x="38" y="18"/>
                  <a:pt x="27" y="14"/>
                  <a:pt x="48" y="37"/>
                </a:cubicBezTo>
                <a:cubicBezTo>
                  <a:pt x="44" y="45"/>
                  <a:pt x="39" y="53"/>
                  <a:pt x="36" y="61"/>
                </a:cubicBezTo>
                <a:cubicBezTo>
                  <a:pt x="33" y="67"/>
                  <a:pt x="30" y="87"/>
                  <a:pt x="30" y="80"/>
                </a:cubicBezTo>
                <a:cubicBezTo>
                  <a:pt x="30" y="27"/>
                  <a:pt x="23" y="36"/>
                  <a:pt x="55" y="24"/>
                </a:cubicBezTo>
                <a:cubicBezTo>
                  <a:pt x="59" y="18"/>
                  <a:pt x="71" y="0"/>
                  <a:pt x="67" y="6"/>
                </a:cubicBezTo>
                <a:cubicBezTo>
                  <a:pt x="63" y="12"/>
                  <a:pt x="60" y="18"/>
                  <a:pt x="55" y="24"/>
                </a:cubicBezTo>
                <a:cubicBezTo>
                  <a:pt x="38" y="45"/>
                  <a:pt x="17" y="59"/>
                  <a:pt x="17" y="86"/>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9168" name="Group 16">
            <a:extLst>
              <a:ext uri="{FF2B5EF4-FFF2-40B4-BE49-F238E27FC236}">
                <a16:creationId xmlns:a16="http://schemas.microsoft.com/office/drawing/2014/main" id="{169FBC92-8A3B-43B7-2DF3-CBCA356176A9}"/>
              </a:ext>
            </a:extLst>
          </p:cNvPr>
          <p:cNvGrpSpPr>
            <a:grpSpLocks/>
          </p:cNvGrpSpPr>
          <p:nvPr/>
        </p:nvGrpSpPr>
        <p:grpSpPr bwMode="auto">
          <a:xfrm>
            <a:off x="4402138" y="3956050"/>
            <a:ext cx="588962" cy="1282700"/>
            <a:chOff x="2773" y="2492"/>
            <a:chExt cx="371" cy="808"/>
          </a:xfrm>
        </p:grpSpPr>
        <p:sp>
          <p:nvSpPr>
            <p:cNvPr id="49159" name="Freeform 7">
              <a:extLst>
                <a:ext uri="{FF2B5EF4-FFF2-40B4-BE49-F238E27FC236}">
                  <a16:creationId xmlns:a16="http://schemas.microsoft.com/office/drawing/2014/main" id="{4402BA87-89AA-2E3A-E115-664DB0AEC09B}"/>
                </a:ext>
              </a:extLst>
            </p:cNvPr>
            <p:cNvSpPr>
              <a:spLocks/>
            </p:cNvSpPr>
            <p:nvPr/>
          </p:nvSpPr>
          <p:spPr bwMode="auto">
            <a:xfrm>
              <a:off x="2773" y="2492"/>
              <a:ext cx="371" cy="808"/>
            </a:xfrm>
            <a:custGeom>
              <a:avLst/>
              <a:gdLst>
                <a:gd name="T0" fmla="*/ 175 w 371"/>
                <a:gd name="T1" fmla="*/ 15 h 808"/>
                <a:gd name="T2" fmla="*/ 225 w 371"/>
                <a:gd name="T3" fmla="*/ 71 h 808"/>
                <a:gd name="T4" fmla="*/ 249 w 371"/>
                <a:gd name="T5" fmla="*/ 95 h 808"/>
                <a:gd name="T6" fmla="*/ 274 w 371"/>
                <a:gd name="T7" fmla="*/ 126 h 808"/>
                <a:gd name="T8" fmla="*/ 299 w 371"/>
                <a:gd name="T9" fmla="*/ 176 h 808"/>
                <a:gd name="T10" fmla="*/ 305 w 371"/>
                <a:gd name="T11" fmla="*/ 194 h 808"/>
                <a:gd name="T12" fmla="*/ 318 w 371"/>
                <a:gd name="T13" fmla="*/ 207 h 808"/>
                <a:gd name="T14" fmla="*/ 330 w 371"/>
                <a:gd name="T15" fmla="*/ 244 h 808"/>
                <a:gd name="T16" fmla="*/ 342 w 371"/>
                <a:gd name="T17" fmla="*/ 263 h 808"/>
                <a:gd name="T18" fmla="*/ 330 w 371"/>
                <a:gd name="T19" fmla="*/ 430 h 808"/>
                <a:gd name="T20" fmla="*/ 318 w 371"/>
                <a:gd name="T21" fmla="*/ 603 h 808"/>
                <a:gd name="T22" fmla="*/ 293 w 371"/>
                <a:gd name="T23" fmla="*/ 634 h 808"/>
                <a:gd name="T24" fmla="*/ 225 w 371"/>
                <a:gd name="T25" fmla="*/ 752 h 808"/>
                <a:gd name="T26" fmla="*/ 175 w 371"/>
                <a:gd name="T27" fmla="*/ 808 h 808"/>
                <a:gd name="T28" fmla="*/ 119 w 371"/>
                <a:gd name="T29" fmla="*/ 758 h 808"/>
                <a:gd name="T30" fmla="*/ 82 w 371"/>
                <a:gd name="T31" fmla="*/ 702 h 808"/>
                <a:gd name="T32" fmla="*/ 8 w 371"/>
                <a:gd name="T33" fmla="*/ 566 h 808"/>
                <a:gd name="T34" fmla="*/ 14 w 371"/>
                <a:gd name="T35" fmla="*/ 448 h 808"/>
                <a:gd name="T36" fmla="*/ 82 w 371"/>
                <a:gd name="T37" fmla="*/ 176 h 808"/>
                <a:gd name="T38" fmla="*/ 163 w 371"/>
                <a:gd name="T39" fmla="*/ 21 h 808"/>
                <a:gd name="T40" fmla="*/ 175 w 371"/>
                <a:gd name="T41" fmla="*/ 2 h 808"/>
                <a:gd name="T42" fmla="*/ 175 w 371"/>
                <a:gd name="T43" fmla="*/ 15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1" h="808">
                  <a:moveTo>
                    <a:pt x="175" y="15"/>
                  </a:moveTo>
                  <a:cubicBezTo>
                    <a:pt x="194" y="32"/>
                    <a:pt x="207" y="53"/>
                    <a:pt x="225" y="71"/>
                  </a:cubicBezTo>
                  <a:cubicBezTo>
                    <a:pt x="236" y="103"/>
                    <a:pt x="222" y="79"/>
                    <a:pt x="249" y="95"/>
                  </a:cubicBezTo>
                  <a:cubicBezTo>
                    <a:pt x="259" y="101"/>
                    <a:pt x="268" y="117"/>
                    <a:pt x="274" y="126"/>
                  </a:cubicBezTo>
                  <a:cubicBezTo>
                    <a:pt x="280" y="146"/>
                    <a:pt x="284" y="160"/>
                    <a:pt x="299" y="176"/>
                  </a:cubicBezTo>
                  <a:cubicBezTo>
                    <a:pt x="301" y="182"/>
                    <a:pt x="302" y="189"/>
                    <a:pt x="305" y="194"/>
                  </a:cubicBezTo>
                  <a:cubicBezTo>
                    <a:pt x="308" y="199"/>
                    <a:pt x="315" y="202"/>
                    <a:pt x="318" y="207"/>
                  </a:cubicBezTo>
                  <a:cubicBezTo>
                    <a:pt x="324" y="219"/>
                    <a:pt x="323" y="233"/>
                    <a:pt x="330" y="244"/>
                  </a:cubicBezTo>
                  <a:cubicBezTo>
                    <a:pt x="334" y="250"/>
                    <a:pt x="338" y="257"/>
                    <a:pt x="342" y="263"/>
                  </a:cubicBezTo>
                  <a:cubicBezTo>
                    <a:pt x="348" y="316"/>
                    <a:pt x="371" y="385"/>
                    <a:pt x="330" y="430"/>
                  </a:cubicBezTo>
                  <a:cubicBezTo>
                    <a:pt x="326" y="488"/>
                    <a:pt x="326" y="546"/>
                    <a:pt x="318" y="603"/>
                  </a:cubicBezTo>
                  <a:cubicBezTo>
                    <a:pt x="316" y="616"/>
                    <a:pt x="300" y="623"/>
                    <a:pt x="293" y="634"/>
                  </a:cubicBezTo>
                  <a:cubicBezTo>
                    <a:pt x="270" y="673"/>
                    <a:pt x="262" y="725"/>
                    <a:pt x="225" y="752"/>
                  </a:cubicBezTo>
                  <a:cubicBezTo>
                    <a:pt x="212" y="783"/>
                    <a:pt x="206" y="796"/>
                    <a:pt x="175" y="808"/>
                  </a:cubicBezTo>
                  <a:cubicBezTo>
                    <a:pt x="147" y="797"/>
                    <a:pt x="140" y="778"/>
                    <a:pt x="119" y="758"/>
                  </a:cubicBezTo>
                  <a:cubicBezTo>
                    <a:pt x="108" y="736"/>
                    <a:pt x="94" y="722"/>
                    <a:pt x="82" y="702"/>
                  </a:cubicBezTo>
                  <a:cubicBezTo>
                    <a:pt x="55" y="658"/>
                    <a:pt x="36" y="610"/>
                    <a:pt x="8" y="566"/>
                  </a:cubicBezTo>
                  <a:cubicBezTo>
                    <a:pt x="10" y="527"/>
                    <a:pt x="12" y="487"/>
                    <a:pt x="14" y="448"/>
                  </a:cubicBezTo>
                  <a:cubicBezTo>
                    <a:pt x="18" y="369"/>
                    <a:pt x="0" y="231"/>
                    <a:pt x="82" y="176"/>
                  </a:cubicBezTo>
                  <a:cubicBezTo>
                    <a:pt x="99" y="121"/>
                    <a:pt x="127" y="65"/>
                    <a:pt x="163" y="21"/>
                  </a:cubicBezTo>
                  <a:cubicBezTo>
                    <a:pt x="168" y="15"/>
                    <a:pt x="168" y="5"/>
                    <a:pt x="175" y="2"/>
                  </a:cubicBezTo>
                  <a:cubicBezTo>
                    <a:pt x="179" y="0"/>
                    <a:pt x="175" y="11"/>
                    <a:pt x="175" y="15"/>
                  </a:cubicBezTo>
                  <a:close/>
                </a:path>
              </a:pathLst>
            </a:custGeom>
            <a:solidFill>
              <a:srgbClr val="00BE00"/>
            </a:solidFill>
            <a:ln w="0">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9161" name="Freeform 9">
              <a:extLst>
                <a:ext uri="{FF2B5EF4-FFF2-40B4-BE49-F238E27FC236}">
                  <a16:creationId xmlns:a16="http://schemas.microsoft.com/office/drawing/2014/main" id="{BB9DAE57-4896-3F8B-C412-AEFB940DA550}"/>
                </a:ext>
              </a:extLst>
            </p:cNvPr>
            <p:cNvSpPr>
              <a:spLocks/>
            </p:cNvSpPr>
            <p:nvPr/>
          </p:nvSpPr>
          <p:spPr bwMode="auto">
            <a:xfrm>
              <a:off x="2813" y="2610"/>
              <a:ext cx="88" cy="93"/>
            </a:xfrm>
            <a:custGeom>
              <a:avLst/>
              <a:gdLst>
                <a:gd name="T0" fmla="*/ 30 w 88"/>
                <a:gd name="T1" fmla="*/ 70 h 93"/>
                <a:gd name="T2" fmla="*/ 36 w 88"/>
                <a:gd name="T3" fmla="*/ 89 h 93"/>
                <a:gd name="T4" fmla="*/ 24 w 88"/>
                <a:gd name="T5" fmla="*/ 76 h 93"/>
                <a:gd name="T6" fmla="*/ 30 w 88"/>
                <a:gd name="T7" fmla="*/ 58 h 93"/>
                <a:gd name="T8" fmla="*/ 42 w 88"/>
                <a:gd name="T9" fmla="*/ 45 h 93"/>
                <a:gd name="T10" fmla="*/ 24 w 88"/>
                <a:gd name="T11" fmla="*/ 52 h 93"/>
                <a:gd name="T12" fmla="*/ 11 w 88"/>
                <a:gd name="T13" fmla="*/ 64 h 93"/>
                <a:gd name="T14" fmla="*/ 17 w 88"/>
                <a:gd name="T15" fmla="*/ 83 h 93"/>
                <a:gd name="T16" fmla="*/ 24 w 88"/>
                <a:gd name="T17" fmla="*/ 64 h 93"/>
                <a:gd name="T18" fmla="*/ 42 w 88"/>
                <a:gd name="T19" fmla="*/ 39 h 93"/>
                <a:gd name="T20" fmla="*/ 11 w 88"/>
                <a:gd name="T21" fmla="*/ 58 h 93"/>
                <a:gd name="T22" fmla="*/ 42 w 88"/>
                <a:gd name="T23" fmla="*/ 33 h 93"/>
                <a:gd name="T24" fmla="*/ 48 w 88"/>
                <a:gd name="T25" fmla="*/ 45 h 93"/>
                <a:gd name="T26" fmla="*/ 48 w 88"/>
                <a:gd name="T27" fmla="*/ 15 h 93"/>
                <a:gd name="T28" fmla="*/ 30 w 88"/>
                <a:gd name="T29" fmla="*/ 7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93">
                  <a:moveTo>
                    <a:pt x="30" y="70"/>
                  </a:moveTo>
                  <a:cubicBezTo>
                    <a:pt x="32" y="76"/>
                    <a:pt x="41" y="84"/>
                    <a:pt x="36" y="89"/>
                  </a:cubicBezTo>
                  <a:cubicBezTo>
                    <a:pt x="32" y="93"/>
                    <a:pt x="25" y="82"/>
                    <a:pt x="24" y="76"/>
                  </a:cubicBezTo>
                  <a:cubicBezTo>
                    <a:pt x="23" y="70"/>
                    <a:pt x="27" y="63"/>
                    <a:pt x="30" y="58"/>
                  </a:cubicBezTo>
                  <a:cubicBezTo>
                    <a:pt x="33" y="53"/>
                    <a:pt x="46" y="49"/>
                    <a:pt x="42" y="45"/>
                  </a:cubicBezTo>
                  <a:cubicBezTo>
                    <a:pt x="37" y="40"/>
                    <a:pt x="30" y="50"/>
                    <a:pt x="24" y="52"/>
                  </a:cubicBezTo>
                  <a:cubicBezTo>
                    <a:pt x="20" y="56"/>
                    <a:pt x="12" y="58"/>
                    <a:pt x="11" y="64"/>
                  </a:cubicBezTo>
                  <a:cubicBezTo>
                    <a:pt x="10" y="70"/>
                    <a:pt x="10" y="83"/>
                    <a:pt x="17" y="83"/>
                  </a:cubicBezTo>
                  <a:cubicBezTo>
                    <a:pt x="24" y="83"/>
                    <a:pt x="21" y="70"/>
                    <a:pt x="24" y="64"/>
                  </a:cubicBezTo>
                  <a:cubicBezTo>
                    <a:pt x="29" y="55"/>
                    <a:pt x="49" y="31"/>
                    <a:pt x="42" y="39"/>
                  </a:cubicBezTo>
                  <a:cubicBezTo>
                    <a:pt x="25" y="57"/>
                    <a:pt x="36" y="50"/>
                    <a:pt x="11" y="58"/>
                  </a:cubicBezTo>
                  <a:cubicBezTo>
                    <a:pt x="12" y="57"/>
                    <a:pt x="38" y="29"/>
                    <a:pt x="42" y="33"/>
                  </a:cubicBezTo>
                  <a:cubicBezTo>
                    <a:pt x="54" y="47"/>
                    <a:pt x="0" y="64"/>
                    <a:pt x="48" y="45"/>
                  </a:cubicBezTo>
                  <a:cubicBezTo>
                    <a:pt x="57" y="22"/>
                    <a:pt x="88" y="0"/>
                    <a:pt x="48" y="15"/>
                  </a:cubicBezTo>
                  <a:cubicBezTo>
                    <a:pt x="31" y="48"/>
                    <a:pt x="38" y="30"/>
                    <a:pt x="30" y="7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9162" name="Freeform 10">
              <a:extLst>
                <a:ext uri="{FF2B5EF4-FFF2-40B4-BE49-F238E27FC236}">
                  <a16:creationId xmlns:a16="http://schemas.microsoft.com/office/drawing/2014/main" id="{37813AD5-D40A-E483-1357-7168DA1425E7}"/>
                </a:ext>
              </a:extLst>
            </p:cNvPr>
            <p:cNvSpPr>
              <a:spLocks/>
            </p:cNvSpPr>
            <p:nvPr/>
          </p:nvSpPr>
          <p:spPr bwMode="auto">
            <a:xfrm>
              <a:off x="3043" y="2897"/>
              <a:ext cx="80" cy="180"/>
            </a:xfrm>
            <a:custGeom>
              <a:avLst/>
              <a:gdLst>
                <a:gd name="T0" fmla="*/ 41 w 80"/>
                <a:gd name="T1" fmla="*/ 180 h 180"/>
                <a:gd name="T2" fmla="*/ 66 w 80"/>
                <a:gd name="T3" fmla="*/ 118 h 180"/>
                <a:gd name="T4" fmla="*/ 66 w 80"/>
                <a:gd name="T5" fmla="*/ 0 h 180"/>
                <a:gd name="T6" fmla="*/ 41 w 80"/>
                <a:gd name="T7" fmla="*/ 180 h 180"/>
              </a:gdLst>
              <a:ahLst/>
              <a:cxnLst>
                <a:cxn ang="0">
                  <a:pos x="T0" y="T1"/>
                </a:cxn>
                <a:cxn ang="0">
                  <a:pos x="T2" y="T3"/>
                </a:cxn>
                <a:cxn ang="0">
                  <a:pos x="T4" y="T5"/>
                </a:cxn>
                <a:cxn ang="0">
                  <a:pos x="T6" y="T7"/>
                </a:cxn>
              </a:cxnLst>
              <a:rect l="0" t="0" r="r" b="b"/>
              <a:pathLst>
                <a:path w="80" h="180">
                  <a:moveTo>
                    <a:pt x="41" y="180"/>
                  </a:moveTo>
                  <a:cubicBezTo>
                    <a:pt x="49" y="159"/>
                    <a:pt x="59" y="139"/>
                    <a:pt x="66" y="118"/>
                  </a:cubicBezTo>
                  <a:cubicBezTo>
                    <a:pt x="75" y="60"/>
                    <a:pt x="80" y="66"/>
                    <a:pt x="66" y="0"/>
                  </a:cubicBezTo>
                  <a:cubicBezTo>
                    <a:pt x="0" y="31"/>
                    <a:pt x="52" y="111"/>
                    <a:pt x="41" y="18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9163" name="Freeform 11">
            <a:extLst>
              <a:ext uri="{FF2B5EF4-FFF2-40B4-BE49-F238E27FC236}">
                <a16:creationId xmlns:a16="http://schemas.microsoft.com/office/drawing/2014/main" id="{25335DF6-A248-4776-B8C7-F4C88E50C01D}"/>
              </a:ext>
            </a:extLst>
          </p:cNvPr>
          <p:cNvSpPr>
            <a:spLocks/>
          </p:cNvSpPr>
          <p:nvPr/>
        </p:nvSpPr>
        <p:spPr bwMode="auto">
          <a:xfrm>
            <a:off x="4926013" y="4568825"/>
            <a:ext cx="30162" cy="79375"/>
          </a:xfrm>
          <a:custGeom>
            <a:avLst/>
            <a:gdLst>
              <a:gd name="T0" fmla="*/ 19 w 19"/>
              <a:gd name="T1" fmla="*/ 0 h 50"/>
              <a:gd name="T2" fmla="*/ 6 w 19"/>
              <a:gd name="T3" fmla="*/ 13 h 50"/>
              <a:gd name="T4" fmla="*/ 19 w 19"/>
              <a:gd name="T5" fmla="*/ 25 h 50"/>
              <a:gd name="T6" fmla="*/ 6 w 19"/>
              <a:gd name="T7" fmla="*/ 7 h 50"/>
              <a:gd name="T8" fmla="*/ 0 w 19"/>
              <a:gd name="T9" fmla="*/ 50 h 50"/>
            </a:gdLst>
            <a:ahLst/>
            <a:cxnLst>
              <a:cxn ang="0">
                <a:pos x="T0" y="T1"/>
              </a:cxn>
              <a:cxn ang="0">
                <a:pos x="T2" y="T3"/>
              </a:cxn>
              <a:cxn ang="0">
                <a:pos x="T4" y="T5"/>
              </a:cxn>
              <a:cxn ang="0">
                <a:pos x="T6" y="T7"/>
              </a:cxn>
              <a:cxn ang="0">
                <a:pos x="T8" y="T9"/>
              </a:cxn>
            </a:cxnLst>
            <a:rect l="0" t="0" r="r" b="b"/>
            <a:pathLst>
              <a:path w="19" h="50">
                <a:moveTo>
                  <a:pt x="19" y="0"/>
                </a:moveTo>
                <a:cubicBezTo>
                  <a:pt x="15" y="4"/>
                  <a:pt x="6" y="7"/>
                  <a:pt x="6" y="13"/>
                </a:cubicBezTo>
                <a:cubicBezTo>
                  <a:pt x="6" y="19"/>
                  <a:pt x="19" y="31"/>
                  <a:pt x="19" y="25"/>
                </a:cubicBezTo>
                <a:cubicBezTo>
                  <a:pt x="19" y="18"/>
                  <a:pt x="10" y="13"/>
                  <a:pt x="6" y="7"/>
                </a:cubicBezTo>
                <a:cubicBezTo>
                  <a:pt x="13" y="44"/>
                  <a:pt x="19" y="31"/>
                  <a:pt x="0" y="50"/>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9164" name="Text Box 12">
            <a:extLst>
              <a:ext uri="{FF2B5EF4-FFF2-40B4-BE49-F238E27FC236}">
                <a16:creationId xmlns:a16="http://schemas.microsoft.com/office/drawing/2014/main" id="{68CD9A4A-D2BD-7C6E-51BC-4A38B92D8459}"/>
              </a:ext>
            </a:extLst>
          </p:cNvPr>
          <p:cNvSpPr txBox="1">
            <a:spLocks noChangeArrowheads="1"/>
          </p:cNvSpPr>
          <p:nvPr/>
        </p:nvSpPr>
        <p:spPr bwMode="auto">
          <a:xfrm>
            <a:off x="2971800" y="35814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M</a:t>
            </a:r>
          </a:p>
        </p:txBody>
      </p:sp>
      <p:sp>
        <p:nvSpPr>
          <p:cNvPr id="49165" name="Text Box 13">
            <a:extLst>
              <a:ext uri="{FF2B5EF4-FFF2-40B4-BE49-F238E27FC236}">
                <a16:creationId xmlns:a16="http://schemas.microsoft.com/office/drawing/2014/main" id="{D7E30A3A-87F7-F73B-0361-EA89A7B21417}"/>
              </a:ext>
            </a:extLst>
          </p:cNvPr>
          <p:cNvSpPr txBox="1">
            <a:spLocks noChangeArrowheads="1"/>
          </p:cNvSpPr>
          <p:nvPr/>
        </p:nvSpPr>
        <p:spPr bwMode="auto">
          <a:xfrm>
            <a:off x="5943600" y="3595688"/>
            <a:ext cx="45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G</a:t>
            </a:r>
          </a:p>
        </p:txBody>
      </p:sp>
      <p:sp>
        <p:nvSpPr>
          <p:cNvPr id="49166" name="Text Box 14">
            <a:extLst>
              <a:ext uri="{FF2B5EF4-FFF2-40B4-BE49-F238E27FC236}">
                <a16:creationId xmlns:a16="http://schemas.microsoft.com/office/drawing/2014/main" id="{DF80F040-4D82-4679-3A2B-0D74FDA91275}"/>
              </a:ext>
            </a:extLst>
          </p:cNvPr>
          <p:cNvSpPr txBox="1">
            <a:spLocks noChangeArrowheads="1"/>
          </p:cNvSpPr>
          <p:nvPr/>
        </p:nvSpPr>
        <p:spPr bwMode="auto">
          <a:xfrm>
            <a:off x="228600" y="762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We know that #(</a:t>
            </a:r>
            <a:r>
              <a:rPr lang="en-US" altLang="en-US" sz="2400">
                <a:hlinkClick r:id="rId3" action="ppaction://hlinksldjump"/>
              </a:rPr>
              <a:t>U</a:t>
            </a:r>
            <a:r>
              <a:rPr lang="en-US" altLang="en-US" sz="2400"/>
              <a:t>) = 30, #(</a:t>
            </a:r>
            <a:r>
              <a:rPr lang="en-US" altLang="en-US" sz="2400">
                <a:hlinkClick r:id="rId3" action="ppaction://hlinksldjump"/>
              </a:rPr>
              <a:t>M</a:t>
            </a:r>
            <a:r>
              <a:rPr lang="en-US" altLang="en-US" sz="2400"/>
              <a:t>) = 17, and #(</a:t>
            </a:r>
            <a:r>
              <a:rPr lang="en-US" altLang="en-US" sz="2400">
                <a:hlinkClick r:id="rId3" action="ppaction://hlinksldjump"/>
              </a:rPr>
              <a:t>G</a:t>
            </a:r>
            <a:r>
              <a:rPr lang="en-US" altLang="en-US" sz="2400"/>
              <a:t>) = 12.</a:t>
            </a:r>
          </a:p>
        </p:txBody>
      </p:sp>
      <p:sp>
        <p:nvSpPr>
          <p:cNvPr id="49167" name="Text Box 15">
            <a:extLst>
              <a:ext uri="{FF2B5EF4-FFF2-40B4-BE49-F238E27FC236}">
                <a16:creationId xmlns:a16="http://schemas.microsoft.com/office/drawing/2014/main" id="{E5D90B4F-DC5E-F7AE-8529-AD945D7BA512}"/>
              </a:ext>
            </a:extLst>
          </p:cNvPr>
          <p:cNvSpPr txBox="1">
            <a:spLocks noChangeArrowheads="1"/>
          </p:cNvSpPr>
          <p:nvPr/>
        </p:nvSpPr>
        <p:spPr bwMode="auto">
          <a:xfrm>
            <a:off x="228600" y="685800"/>
            <a:ext cx="8610600" cy="137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Inside the circle M are the 17 students who watch MTV.  Inside the circle G are the 12 students who play video games.</a:t>
            </a:r>
            <a:r>
              <a:rPr lang="en-US" altLang="en-US" sz="2400" b="1"/>
              <a:t>  </a:t>
            </a:r>
            <a:endParaRPr lang="en-US" altLang="en-US" sz="2400"/>
          </a:p>
          <a:p>
            <a:pPr>
              <a:spcBef>
                <a:spcPct val="50000"/>
              </a:spcBef>
            </a:pPr>
            <a:endParaRPr lang="en-US" altLang="en-US" sz="2400"/>
          </a:p>
        </p:txBody>
      </p:sp>
      <p:sp>
        <p:nvSpPr>
          <p:cNvPr id="49169" name="Rectangle 17">
            <a:extLst>
              <a:ext uri="{FF2B5EF4-FFF2-40B4-BE49-F238E27FC236}">
                <a16:creationId xmlns:a16="http://schemas.microsoft.com/office/drawing/2014/main" id="{0978F806-C362-D235-5137-E55BBBC53EE9}"/>
              </a:ext>
            </a:extLst>
          </p:cNvPr>
          <p:cNvSpPr>
            <a:spLocks noChangeArrowheads="1"/>
          </p:cNvSpPr>
          <p:nvPr/>
        </p:nvSpPr>
        <p:spPr bwMode="auto">
          <a:xfrm>
            <a:off x="304800" y="1727200"/>
            <a:ext cx="73437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The 5 students who watch MTV </a:t>
            </a:r>
            <a:r>
              <a:rPr lang="en-US" altLang="en-US" sz="2000" i="1"/>
              <a:t>and</a:t>
            </a:r>
            <a:r>
              <a:rPr lang="en-US" altLang="en-US" sz="2000" b="1"/>
              <a:t> play video games </a:t>
            </a:r>
          </a:p>
          <a:p>
            <a:r>
              <a:rPr lang="en-US" altLang="en-US" sz="2000" b="1"/>
              <a:t>are in the region inside both circles which is colored green.</a:t>
            </a:r>
          </a:p>
        </p:txBody>
      </p:sp>
      <p:pic>
        <p:nvPicPr>
          <p:cNvPr id="49170" name="Picture 18">
            <a:hlinkClick r:id="rId4" action="ppaction://hlinksldjump"/>
            <a:extLst>
              <a:ext uri="{FF2B5EF4-FFF2-40B4-BE49-F238E27FC236}">
                <a16:creationId xmlns:a16="http://schemas.microsoft.com/office/drawing/2014/main" id="{FAB3411F-C273-6D2A-93D1-801BC6A85C7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324600"/>
            <a:ext cx="5334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49169"/>
                                        </p:tgtEl>
                                        <p:attrNameLst>
                                          <p:attrName>style.visibility</p:attrName>
                                        </p:attrNameLst>
                                      </p:cBhvr>
                                      <p:to>
                                        <p:strVal val="visible"/>
                                      </p:to>
                                    </p:set>
                                  </p:childTnLst>
                                </p:cTn>
                              </p:par>
                            </p:childTnLst>
                          </p:cTn>
                        </p:par>
                        <p:par>
                          <p:cTn id="7" fill="hold" nodeType="afterGroup">
                            <p:stCondLst>
                              <p:cond delay="500"/>
                            </p:stCondLst>
                            <p:childTnLst>
                              <p:par>
                                <p:cTn id="8" presetID="17" presetClass="entr" presetSubtype="10" fill="hold" nodeType="afterEffect">
                                  <p:stCondLst>
                                    <p:cond delay="2000"/>
                                  </p:stCondLst>
                                  <p:childTnLst>
                                    <p:set>
                                      <p:cBhvr>
                                        <p:cTn id="9" dur="1" fill="hold">
                                          <p:stCondLst>
                                            <p:cond delay="0"/>
                                          </p:stCondLst>
                                        </p:cTn>
                                        <p:tgtEl>
                                          <p:spTgt spid="49168"/>
                                        </p:tgtEl>
                                        <p:attrNameLst>
                                          <p:attrName>style.visibility</p:attrName>
                                        </p:attrNameLst>
                                      </p:cBhvr>
                                      <p:to>
                                        <p:strVal val="visible"/>
                                      </p:to>
                                    </p:set>
                                    <p:anim calcmode="lin" valueType="num">
                                      <p:cBhvr>
                                        <p:cTn id="10" dur="500" fill="hold"/>
                                        <p:tgtEl>
                                          <p:spTgt spid="49168"/>
                                        </p:tgtEl>
                                        <p:attrNameLst>
                                          <p:attrName>ppt_w</p:attrName>
                                        </p:attrNameLst>
                                      </p:cBhvr>
                                      <p:tavLst>
                                        <p:tav tm="0">
                                          <p:val>
                                            <p:fltVal val="0"/>
                                          </p:val>
                                        </p:tav>
                                        <p:tav tm="100000">
                                          <p:val>
                                            <p:strVal val="#ppt_w"/>
                                          </p:val>
                                        </p:tav>
                                      </p:tavLst>
                                    </p:anim>
                                    <p:anim calcmode="lin" valueType="num">
                                      <p:cBhvr>
                                        <p:cTn id="11" dur="500" fill="hold"/>
                                        <p:tgtEl>
                                          <p:spTgt spid="49168"/>
                                        </p:tgtEl>
                                        <p:attrNameLst>
                                          <p:attrName>ppt_h</p:attrName>
                                        </p:attrNameLst>
                                      </p:cBhvr>
                                      <p:tavLst>
                                        <p:tav tm="0">
                                          <p:val>
                                            <p:strVal val="#ppt_h"/>
                                          </p:val>
                                        </p:tav>
                                        <p:tav tm="100000">
                                          <p:val>
                                            <p:strVal val="#ppt_h"/>
                                          </p:val>
                                        </p:tav>
                                      </p:tavLst>
                                    </p:anim>
                                  </p:childTnLst>
                                </p:cTn>
                              </p:par>
                            </p:childTnLst>
                          </p:cTn>
                        </p:par>
                        <p:par>
                          <p:cTn id="12" fill="hold" nodeType="afterGroup">
                            <p:stCondLst>
                              <p:cond delay="3000"/>
                            </p:stCondLst>
                            <p:childTnLst>
                              <p:par>
                                <p:cTn id="13" presetID="1" presetClass="entr" presetSubtype="0" fill="hold" nodeType="afterEffect">
                                  <p:stCondLst>
                                    <p:cond delay="0"/>
                                  </p:stCondLst>
                                  <p:childTnLst>
                                    <p:set>
                                      <p:cBhvr>
                                        <p:cTn id="14" dur="1" fill="hold">
                                          <p:stCondLst>
                                            <p:cond delay="499"/>
                                          </p:stCondLst>
                                        </p:cTn>
                                        <p:tgtEl>
                                          <p:spTgt spid="491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a:hlinkClick r:id="" action="ppaction://hlinkshowjump?jump=nextslide"/>
            <a:extLst>
              <a:ext uri="{FF2B5EF4-FFF2-40B4-BE49-F238E27FC236}">
                <a16:creationId xmlns:a16="http://schemas.microsoft.com/office/drawing/2014/main" id="{5B4E2F7A-A375-1470-1F84-EF3A1D77D9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6613" y="5638800"/>
            <a:ext cx="611187" cy="1143000"/>
          </a:xfrm>
          <a:prstGeom prst="rect">
            <a:avLst/>
          </a:prstGeom>
          <a:noFill/>
          <a:extLst>
            <a:ext uri="{909E8E84-426E-40DD-AFC4-6F175D3DCCD1}">
              <a14:hiddenFill xmlns:a14="http://schemas.microsoft.com/office/drawing/2010/main">
                <a:solidFill>
                  <a:srgbClr val="FFFFFF"/>
                </a:solidFill>
              </a14:hiddenFill>
            </a:ext>
          </a:extLst>
        </p:spPr>
      </p:pic>
      <p:sp>
        <p:nvSpPr>
          <p:cNvPr id="50179" name="Rectangle 3">
            <a:extLst>
              <a:ext uri="{FF2B5EF4-FFF2-40B4-BE49-F238E27FC236}">
                <a16:creationId xmlns:a16="http://schemas.microsoft.com/office/drawing/2014/main" id="{72901B49-7A34-0D5B-2C49-D8E2FE57ABE4}"/>
              </a:ext>
            </a:extLst>
          </p:cNvPr>
          <p:cNvSpPr>
            <a:spLocks noChangeArrowheads="1"/>
          </p:cNvSpPr>
          <p:nvPr/>
        </p:nvSpPr>
        <p:spPr bwMode="auto">
          <a:xfrm>
            <a:off x="2286000" y="2971800"/>
            <a:ext cx="4876800" cy="3200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50180" name="Text Box 4">
            <a:extLst>
              <a:ext uri="{FF2B5EF4-FFF2-40B4-BE49-F238E27FC236}">
                <a16:creationId xmlns:a16="http://schemas.microsoft.com/office/drawing/2014/main" id="{048040C6-5AE2-3AC9-C95E-5928D1ACBEA0}"/>
              </a:ext>
            </a:extLst>
          </p:cNvPr>
          <p:cNvSpPr txBox="1">
            <a:spLocks noChangeArrowheads="1"/>
          </p:cNvSpPr>
          <p:nvPr/>
        </p:nvSpPr>
        <p:spPr bwMode="auto">
          <a:xfrm>
            <a:off x="1905000" y="25146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U</a:t>
            </a:r>
          </a:p>
        </p:txBody>
      </p:sp>
      <p:sp>
        <p:nvSpPr>
          <p:cNvPr id="50181" name="Oval 5">
            <a:extLst>
              <a:ext uri="{FF2B5EF4-FFF2-40B4-BE49-F238E27FC236}">
                <a16:creationId xmlns:a16="http://schemas.microsoft.com/office/drawing/2014/main" id="{87372E7F-5BE3-2A2D-1436-93A52C58074C}"/>
              </a:ext>
            </a:extLst>
          </p:cNvPr>
          <p:cNvSpPr>
            <a:spLocks noChangeArrowheads="1"/>
          </p:cNvSpPr>
          <p:nvPr/>
        </p:nvSpPr>
        <p:spPr bwMode="auto">
          <a:xfrm>
            <a:off x="3200400" y="3733800"/>
            <a:ext cx="1752600" cy="1752600"/>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182" name="Oval 6">
            <a:extLst>
              <a:ext uri="{FF2B5EF4-FFF2-40B4-BE49-F238E27FC236}">
                <a16:creationId xmlns:a16="http://schemas.microsoft.com/office/drawing/2014/main" id="{F161C4A9-9E9D-F3D3-02CE-9FA9333330E0}"/>
              </a:ext>
            </a:extLst>
          </p:cNvPr>
          <p:cNvSpPr>
            <a:spLocks noChangeArrowheads="1"/>
          </p:cNvSpPr>
          <p:nvPr/>
        </p:nvSpPr>
        <p:spPr bwMode="auto">
          <a:xfrm>
            <a:off x="4419600" y="3733800"/>
            <a:ext cx="1752600" cy="1752600"/>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183" name="Freeform 7">
            <a:extLst>
              <a:ext uri="{FF2B5EF4-FFF2-40B4-BE49-F238E27FC236}">
                <a16:creationId xmlns:a16="http://schemas.microsoft.com/office/drawing/2014/main" id="{EB813839-4479-76A2-6923-5D362A810A0D}"/>
              </a:ext>
            </a:extLst>
          </p:cNvPr>
          <p:cNvSpPr>
            <a:spLocks/>
          </p:cNvSpPr>
          <p:nvPr/>
        </p:nvSpPr>
        <p:spPr bwMode="auto">
          <a:xfrm>
            <a:off x="4465638" y="4117975"/>
            <a:ext cx="120650" cy="138113"/>
          </a:xfrm>
          <a:custGeom>
            <a:avLst/>
            <a:gdLst>
              <a:gd name="T0" fmla="*/ 61 w 76"/>
              <a:gd name="T1" fmla="*/ 0 h 87"/>
              <a:gd name="T2" fmla="*/ 48 w 76"/>
              <a:gd name="T3" fmla="*/ 12 h 87"/>
              <a:gd name="T4" fmla="*/ 36 w 76"/>
              <a:gd name="T5" fmla="*/ 37 h 87"/>
              <a:gd name="T6" fmla="*/ 24 w 76"/>
              <a:gd name="T7" fmla="*/ 61 h 87"/>
              <a:gd name="T8" fmla="*/ 48 w 76"/>
              <a:gd name="T9" fmla="*/ 37 h 87"/>
              <a:gd name="T10" fmla="*/ 36 w 76"/>
              <a:gd name="T11" fmla="*/ 61 h 87"/>
              <a:gd name="T12" fmla="*/ 30 w 76"/>
              <a:gd name="T13" fmla="*/ 80 h 87"/>
              <a:gd name="T14" fmla="*/ 55 w 76"/>
              <a:gd name="T15" fmla="*/ 24 h 87"/>
              <a:gd name="T16" fmla="*/ 67 w 76"/>
              <a:gd name="T17" fmla="*/ 6 h 87"/>
              <a:gd name="T18" fmla="*/ 55 w 76"/>
              <a:gd name="T19" fmla="*/ 24 h 87"/>
              <a:gd name="T20" fmla="*/ 17 w 76"/>
              <a:gd name="T21"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7">
                <a:moveTo>
                  <a:pt x="61" y="0"/>
                </a:moveTo>
                <a:cubicBezTo>
                  <a:pt x="57" y="4"/>
                  <a:pt x="49" y="6"/>
                  <a:pt x="48" y="12"/>
                </a:cubicBezTo>
                <a:cubicBezTo>
                  <a:pt x="42" y="42"/>
                  <a:pt x="76" y="24"/>
                  <a:pt x="36" y="37"/>
                </a:cubicBezTo>
                <a:cubicBezTo>
                  <a:pt x="8" y="79"/>
                  <a:pt x="0" y="85"/>
                  <a:pt x="24" y="61"/>
                </a:cubicBezTo>
                <a:cubicBezTo>
                  <a:pt x="38" y="18"/>
                  <a:pt x="27" y="14"/>
                  <a:pt x="48" y="37"/>
                </a:cubicBezTo>
                <a:cubicBezTo>
                  <a:pt x="44" y="45"/>
                  <a:pt x="39" y="53"/>
                  <a:pt x="36" y="61"/>
                </a:cubicBezTo>
                <a:cubicBezTo>
                  <a:pt x="33" y="67"/>
                  <a:pt x="30" y="87"/>
                  <a:pt x="30" y="80"/>
                </a:cubicBezTo>
                <a:cubicBezTo>
                  <a:pt x="30" y="27"/>
                  <a:pt x="23" y="36"/>
                  <a:pt x="55" y="24"/>
                </a:cubicBezTo>
                <a:cubicBezTo>
                  <a:pt x="59" y="18"/>
                  <a:pt x="71" y="0"/>
                  <a:pt x="67" y="6"/>
                </a:cubicBezTo>
                <a:cubicBezTo>
                  <a:pt x="63" y="12"/>
                  <a:pt x="60" y="18"/>
                  <a:pt x="55" y="24"/>
                </a:cubicBezTo>
                <a:cubicBezTo>
                  <a:pt x="38" y="45"/>
                  <a:pt x="17" y="59"/>
                  <a:pt x="17" y="86"/>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0184" name="Group 8">
            <a:extLst>
              <a:ext uri="{FF2B5EF4-FFF2-40B4-BE49-F238E27FC236}">
                <a16:creationId xmlns:a16="http://schemas.microsoft.com/office/drawing/2014/main" id="{6F0DB95C-0960-1F40-714C-2DC71C102B4D}"/>
              </a:ext>
            </a:extLst>
          </p:cNvPr>
          <p:cNvGrpSpPr>
            <a:grpSpLocks/>
          </p:cNvGrpSpPr>
          <p:nvPr/>
        </p:nvGrpSpPr>
        <p:grpSpPr bwMode="auto">
          <a:xfrm>
            <a:off x="4402138" y="3956050"/>
            <a:ext cx="588962" cy="1282700"/>
            <a:chOff x="2773" y="2492"/>
            <a:chExt cx="371" cy="808"/>
          </a:xfrm>
        </p:grpSpPr>
        <p:sp>
          <p:nvSpPr>
            <p:cNvPr id="50185" name="Freeform 9">
              <a:extLst>
                <a:ext uri="{FF2B5EF4-FFF2-40B4-BE49-F238E27FC236}">
                  <a16:creationId xmlns:a16="http://schemas.microsoft.com/office/drawing/2014/main" id="{A267325C-24A5-E09A-1A45-80D7F67135E0}"/>
                </a:ext>
              </a:extLst>
            </p:cNvPr>
            <p:cNvSpPr>
              <a:spLocks/>
            </p:cNvSpPr>
            <p:nvPr/>
          </p:nvSpPr>
          <p:spPr bwMode="auto">
            <a:xfrm>
              <a:off x="2773" y="2492"/>
              <a:ext cx="371" cy="808"/>
            </a:xfrm>
            <a:custGeom>
              <a:avLst/>
              <a:gdLst>
                <a:gd name="T0" fmla="*/ 175 w 371"/>
                <a:gd name="T1" fmla="*/ 15 h 808"/>
                <a:gd name="T2" fmla="*/ 225 w 371"/>
                <a:gd name="T3" fmla="*/ 71 h 808"/>
                <a:gd name="T4" fmla="*/ 249 w 371"/>
                <a:gd name="T5" fmla="*/ 95 h 808"/>
                <a:gd name="T6" fmla="*/ 274 w 371"/>
                <a:gd name="T7" fmla="*/ 126 h 808"/>
                <a:gd name="T8" fmla="*/ 299 w 371"/>
                <a:gd name="T9" fmla="*/ 176 h 808"/>
                <a:gd name="T10" fmla="*/ 305 w 371"/>
                <a:gd name="T11" fmla="*/ 194 h 808"/>
                <a:gd name="T12" fmla="*/ 318 w 371"/>
                <a:gd name="T13" fmla="*/ 207 h 808"/>
                <a:gd name="T14" fmla="*/ 330 w 371"/>
                <a:gd name="T15" fmla="*/ 244 h 808"/>
                <a:gd name="T16" fmla="*/ 342 w 371"/>
                <a:gd name="T17" fmla="*/ 263 h 808"/>
                <a:gd name="T18" fmla="*/ 330 w 371"/>
                <a:gd name="T19" fmla="*/ 430 h 808"/>
                <a:gd name="T20" fmla="*/ 318 w 371"/>
                <a:gd name="T21" fmla="*/ 603 h 808"/>
                <a:gd name="T22" fmla="*/ 293 w 371"/>
                <a:gd name="T23" fmla="*/ 634 h 808"/>
                <a:gd name="T24" fmla="*/ 225 w 371"/>
                <a:gd name="T25" fmla="*/ 752 h 808"/>
                <a:gd name="T26" fmla="*/ 175 w 371"/>
                <a:gd name="T27" fmla="*/ 808 h 808"/>
                <a:gd name="T28" fmla="*/ 119 w 371"/>
                <a:gd name="T29" fmla="*/ 758 h 808"/>
                <a:gd name="T30" fmla="*/ 82 w 371"/>
                <a:gd name="T31" fmla="*/ 702 h 808"/>
                <a:gd name="T32" fmla="*/ 8 w 371"/>
                <a:gd name="T33" fmla="*/ 566 h 808"/>
                <a:gd name="T34" fmla="*/ 14 w 371"/>
                <a:gd name="T35" fmla="*/ 448 h 808"/>
                <a:gd name="T36" fmla="*/ 82 w 371"/>
                <a:gd name="T37" fmla="*/ 176 h 808"/>
                <a:gd name="T38" fmla="*/ 163 w 371"/>
                <a:gd name="T39" fmla="*/ 21 h 808"/>
                <a:gd name="T40" fmla="*/ 175 w 371"/>
                <a:gd name="T41" fmla="*/ 2 h 808"/>
                <a:gd name="T42" fmla="*/ 175 w 371"/>
                <a:gd name="T43" fmla="*/ 15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1" h="808">
                  <a:moveTo>
                    <a:pt x="175" y="15"/>
                  </a:moveTo>
                  <a:cubicBezTo>
                    <a:pt x="194" y="32"/>
                    <a:pt x="207" y="53"/>
                    <a:pt x="225" y="71"/>
                  </a:cubicBezTo>
                  <a:cubicBezTo>
                    <a:pt x="236" y="103"/>
                    <a:pt x="222" y="79"/>
                    <a:pt x="249" y="95"/>
                  </a:cubicBezTo>
                  <a:cubicBezTo>
                    <a:pt x="259" y="101"/>
                    <a:pt x="268" y="117"/>
                    <a:pt x="274" y="126"/>
                  </a:cubicBezTo>
                  <a:cubicBezTo>
                    <a:pt x="280" y="146"/>
                    <a:pt x="284" y="160"/>
                    <a:pt x="299" y="176"/>
                  </a:cubicBezTo>
                  <a:cubicBezTo>
                    <a:pt x="301" y="182"/>
                    <a:pt x="302" y="189"/>
                    <a:pt x="305" y="194"/>
                  </a:cubicBezTo>
                  <a:cubicBezTo>
                    <a:pt x="308" y="199"/>
                    <a:pt x="315" y="202"/>
                    <a:pt x="318" y="207"/>
                  </a:cubicBezTo>
                  <a:cubicBezTo>
                    <a:pt x="324" y="219"/>
                    <a:pt x="323" y="233"/>
                    <a:pt x="330" y="244"/>
                  </a:cubicBezTo>
                  <a:cubicBezTo>
                    <a:pt x="334" y="250"/>
                    <a:pt x="338" y="257"/>
                    <a:pt x="342" y="263"/>
                  </a:cubicBezTo>
                  <a:cubicBezTo>
                    <a:pt x="348" y="316"/>
                    <a:pt x="371" y="385"/>
                    <a:pt x="330" y="430"/>
                  </a:cubicBezTo>
                  <a:cubicBezTo>
                    <a:pt x="326" y="488"/>
                    <a:pt x="326" y="546"/>
                    <a:pt x="318" y="603"/>
                  </a:cubicBezTo>
                  <a:cubicBezTo>
                    <a:pt x="316" y="616"/>
                    <a:pt x="300" y="623"/>
                    <a:pt x="293" y="634"/>
                  </a:cubicBezTo>
                  <a:cubicBezTo>
                    <a:pt x="270" y="673"/>
                    <a:pt x="262" y="725"/>
                    <a:pt x="225" y="752"/>
                  </a:cubicBezTo>
                  <a:cubicBezTo>
                    <a:pt x="212" y="783"/>
                    <a:pt x="206" y="796"/>
                    <a:pt x="175" y="808"/>
                  </a:cubicBezTo>
                  <a:cubicBezTo>
                    <a:pt x="147" y="797"/>
                    <a:pt x="140" y="778"/>
                    <a:pt x="119" y="758"/>
                  </a:cubicBezTo>
                  <a:cubicBezTo>
                    <a:pt x="108" y="736"/>
                    <a:pt x="94" y="722"/>
                    <a:pt x="82" y="702"/>
                  </a:cubicBezTo>
                  <a:cubicBezTo>
                    <a:pt x="55" y="658"/>
                    <a:pt x="36" y="610"/>
                    <a:pt x="8" y="566"/>
                  </a:cubicBezTo>
                  <a:cubicBezTo>
                    <a:pt x="10" y="527"/>
                    <a:pt x="12" y="487"/>
                    <a:pt x="14" y="448"/>
                  </a:cubicBezTo>
                  <a:cubicBezTo>
                    <a:pt x="18" y="369"/>
                    <a:pt x="0" y="231"/>
                    <a:pt x="82" y="176"/>
                  </a:cubicBezTo>
                  <a:cubicBezTo>
                    <a:pt x="99" y="121"/>
                    <a:pt x="127" y="65"/>
                    <a:pt x="163" y="21"/>
                  </a:cubicBezTo>
                  <a:cubicBezTo>
                    <a:pt x="168" y="15"/>
                    <a:pt x="168" y="5"/>
                    <a:pt x="175" y="2"/>
                  </a:cubicBezTo>
                  <a:cubicBezTo>
                    <a:pt x="179" y="0"/>
                    <a:pt x="175" y="11"/>
                    <a:pt x="175" y="15"/>
                  </a:cubicBezTo>
                  <a:close/>
                </a:path>
              </a:pathLst>
            </a:custGeom>
            <a:solidFill>
              <a:srgbClr val="00BE00"/>
            </a:solidFill>
            <a:ln w="0">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186" name="Freeform 10">
              <a:extLst>
                <a:ext uri="{FF2B5EF4-FFF2-40B4-BE49-F238E27FC236}">
                  <a16:creationId xmlns:a16="http://schemas.microsoft.com/office/drawing/2014/main" id="{D473D005-7FCA-900D-CEC8-9709D67E2E91}"/>
                </a:ext>
              </a:extLst>
            </p:cNvPr>
            <p:cNvSpPr>
              <a:spLocks/>
            </p:cNvSpPr>
            <p:nvPr/>
          </p:nvSpPr>
          <p:spPr bwMode="auto">
            <a:xfrm>
              <a:off x="2813" y="2610"/>
              <a:ext cx="88" cy="93"/>
            </a:xfrm>
            <a:custGeom>
              <a:avLst/>
              <a:gdLst>
                <a:gd name="T0" fmla="*/ 30 w 88"/>
                <a:gd name="T1" fmla="*/ 70 h 93"/>
                <a:gd name="T2" fmla="*/ 36 w 88"/>
                <a:gd name="T3" fmla="*/ 89 h 93"/>
                <a:gd name="T4" fmla="*/ 24 w 88"/>
                <a:gd name="T5" fmla="*/ 76 h 93"/>
                <a:gd name="T6" fmla="*/ 30 w 88"/>
                <a:gd name="T7" fmla="*/ 58 h 93"/>
                <a:gd name="T8" fmla="*/ 42 w 88"/>
                <a:gd name="T9" fmla="*/ 45 h 93"/>
                <a:gd name="T10" fmla="*/ 24 w 88"/>
                <a:gd name="T11" fmla="*/ 52 h 93"/>
                <a:gd name="T12" fmla="*/ 11 w 88"/>
                <a:gd name="T13" fmla="*/ 64 h 93"/>
                <a:gd name="T14" fmla="*/ 17 w 88"/>
                <a:gd name="T15" fmla="*/ 83 h 93"/>
                <a:gd name="T16" fmla="*/ 24 w 88"/>
                <a:gd name="T17" fmla="*/ 64 h 93"/>
                <a:gd name="T18" fmla="*/ 42 w 88"/>
                <a:gd name="T19" fmla="*/ 39 h 93"/>
                <a:gd name="T20" fmla="*/ 11 w 88"/>
                <a:gd name="T21" fmla="*/ 58 h 93"/>
                <a:gd name="T22" fmla="*/ 42 w 88"/>
                <a:gd name="T23" fmla="*/ 33 h 93"/>
                <a:gd name="T24" fmla="*/ 48 w 88"/>
                <a:gd name="T25" fmla="*/ 45 h 93"/>
                <a:gd name="T26" fmla="*/ 48 w 88"/>
                <a:gd name="T27" fmla="*/ 15 h 93"/>
                <a:gd name="T28" fmla="*/ 30 w 88"/>
                <a:gd name="T29" fmla="*/ 7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93">
                  <a:moveTo>
                    <a:pt x="30" y="70"/>
                  </a:moveTo>
                  <a:cubicBezTo>
                    <a:pt x="32" y="76"/>
                    <a:pt x="41" y="84"/>
                    <a:pt x="36" y="89"/>
                  </a:cubicBezTo>
                  <a:cubicBezTo>
                    <a:pt x="32" y="93"/>
                    <a:pt x="25" y="82"/>
                    <a:pt x="24" y="76"/>
                  </a:cubicBezTo>
                  <a:cubicBezTo>
                    <a:pt x="23" y="70"/>
                    <a:pt x="27" y="63"/>
                    <a:pt x="30" y="58"/>
                  </a:cubicBezTo>
                  <a:cubicBezTo>
                    <a:pt x="33" y="53"/>
                    <a:pt x="46" y="49"/>
                    <a:pt x="42" y="45"/>
                  </a:cubicBezTo>
                  <a:cubicBezTo>
                    <a:pt x="37" y="40"/>
                    <a:pt x="30" y="50"/>
                    <a:pt x="24" y="52"/>
                  </a:cubicBezTo>
                  <a:cubicBezTo>
                    <a:pt x="20" y="56"/>
                    <a:pt x="12" y="58"/>
                    <a:pt x="11" y="64"/>
                  </a:cubicBezTo>
                  <a:cubicBezTo>
                    <a:pt x="10" y="70"/>
                    <a:pt x="10" y="83"/>
                    <a:pt x="17" y="83"/>
                  </a:cubicBezTo>
                  <a:cubicBezTo>
                    <a:pt x="24" y="83"/>
                    <a:pt x="21" y="70"/>
                    <a:pt x="24" y="64"/>
                  </a:cubicBezTo>
                  <a:cubicBezTo>
                    <a:pt x="29" y="55"/>
                    <a:pt x="49" y="31"/>
                    <a:pt x="42" y="39"/>
                  </a:cubicBezTo>
                  <a:cubicBezTo>
                    <a:pt x="25" y="57"/>
                    <a:pt x="36" y="50"/>
                    <a:pt x="11" y="58"/>
                  </a:cubicBezTo>
                  <a:cubicBezTo>
                    <a:pt x="12" y="57"/>
                    <a:pt x="38" y="29"/>
                    <a:pt x="42" y="33"/>
                  </a:cubicBezTo>
                  <a:cubicBezTo>
                    <a:pt x="54" y="47"/>
                    <a:pt x="0" y="64"/>
                    <a:pt x="48" y="45"/>
                  </a:cubicBezTo>
                  <a:cubicBezTo>
                    <a:pt x="57" y="22"/>
                    <a:pt x="88" y="0"/>
                    <a:pt x="48" y="15"/>
                  </a:cubicBezTo>
                  <a:cubicBezTo>
                    <a:pt x="31" y="48"/>
                    <a:pt x="38" y="30"/>
                    <a:pt x="30" y="7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187" name="Freeform 11">
              <a:extLst>
                <a:ext uri="{FF2B5EF4-FFF2-40B4-BE49-F238E27FC236}">
                  <a16:creationId xmlns:a16="http://schemas.microsoft.com/office/drawing/2014/main" id="{E81AE1FF-09B5-3A72-1FA8-6428E33E6D66}"/>
                </a:ext>
              </a:extLst>
            </p:cNvPr>
            <p:cNvSpPr>
              <a:spLocks/>
            </p:cNvSpPr>
            <p:nvPr/>
          </p:nvSpPr>
          <p:spPr bwMode="auto">
            <a:xfrm>
              <a:off x="3043" y="2897"/>
              <a:ext cx="80" cy="180"/>
            </a:xfrm>
            <a:custGeom>
              <a:avLst/>
              <a:gdLst>
                <a:gd name="T0" fmla="*/ 41 w 80"/>
                <a:gd name="T1" fmla="*/ 180 h 180"/>
                <a:gd name="T2" fmla="*/ 66 w 80"/>
                <a:gd name="T3" fmla="*/ 118 h 180"/>
                <a:gd name="T4" fmla="*/ 66 w 80"/>
                <a:gd name="T5" fmla="*/ 0 h 180"/>
                <a:gd name="T6" fmla="*/ 41 w 80"/>
                <a:gd name="T7" fmla="*/ 180 h 180"/>
              </a:gdLst>
              <a:ahLst/>
              <a:cxnLst>
                <a:cxn ang="0">
                  <a:pos x="T0" y="T1"/>
                </a:cxn>
                <a:cxn ang="0">
                  <a:pos x="T2" y="T3"/>
                </a:cxn>
                <a:cxn ang="0">
                  <a:pos x="T4" y="T5"/>
                </a:cxn>
                <a:cxn ang="0">
                  <a:pos x="T6" y="T7"/>
                </a:cxn>
              </a:cxnLst>
              <a:rect l="0" t="0" r="r" b="b"/>
              <a:pathLst>
                <a:path w="80" h="180">
                  <a:moveTo>
                    <a:pt x="41" y="180"/>
                  </a:moveTo>
                  <a:cubicBezTo>
                    <a:pt x="49" y="159"/>
                    <a:pt x="59" y="139"/>
                    <a:pt x="66" y="118"/>
                  </a:cubicBezTo>
                  <a:cubicBezTo>
                    <a:pt x="75" y="60"/>
                    <a:pt x="80" y="66"/>
                    <a:pt x="66" y="0"/>
                  </a:cubicBezTo>
                  <a:cubicBezTo>
                    <a:pt x="0" y="31"/>
                    <a:pt x="52" y="111"/>
                    <a:pt x="41" y="18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0188" name="Freeform 12">
            <a:extLst>
              <a:ext uri="{FF2B5EF4-FFF2-40B4-BE49-F238E27FC236}">
                <a16:creationId xmlns:a16="http://schemas.microsoft.com/office/drawing/2014/main" id="{F3639D0D-41F0-B9F4-C0E6-B29356931611}"/>
              </a:ext>
            </a:extLst>
          </p:cNvPr>
          <p:cNvSpPr>
            <a:spLocks/>
          </p:cNvSpPr>
          <p:nvPr/>
        </p:nvSpPr>
        <p:spPr bwMode="auto">
          <a:xfrm>
            <a:off x="4926013" y="4568825"/>
            <a:ext cx="30162" cy="79375"/>
          </a:xfrm>
          <a:custGeom>
            <a:avLst/>
            <a:gdLst>
              <a:gd name="T0" fmla="*/ 19 w 19"/>
              <a:gd name="T1" fmla="*/ 0 h 50"/>
              <a:gd name="T2" fmla="*/ 6 w 19"/>
              <a:gd name="T3" fmla="*/ 13 h 50"/>
              <a:gd name="T4" fmla="*/ 19 w 19"/>
              <a:gd name="T5" fmla="*/ 25 h 50"/>
              <a:gd name="T6" fmla="*/ 6 w 19"/>
              <a:gd name="T7" fmla="*/ 7 h 50"/>
              <a:gd name="T8" fmla="*/ 0 w 19"/>
              <a:gd name="T9" fmla="*/ 50 h 50"/>
            </a:gdLst>
            <a:ahLst/>
            <a:cxnLst>
              <a:cxn ang="0">
                <a:pos x="T0" y="T1"/>
              </a:cxn>
              <a:cxn ang="0">
                <a:pos x="T2" y="T3"/>
              </a:cxn>
              <a:cxn ang="0">
                <a:pos x="T4" y="T5"/>
              </a:cxn>
              <a:cxn ang="0">
                <a:pos x="T6" y="T7"/>
              </a:cxn>
              <a:cxn ang="0">
                <a:pos x="T8" y="T9"/>
              </a:cxn>
            </a:cxnLst>
            <a:rect l="0" t="0" r="r" b="b"/>
            <a:pathLst>
              <a:path w="19" h="50">
                <a:moveTo>
                  <a:pt x="19" y="0"/>
                </a:moveTo>
                <a:cubicBezTo>
                  <a:pt x="15" y="4"/>
                  <a:pt x="6" y="7"/>
                  <a:pt x="6" y="13"/>
                </a:cubicBezTo>
                <a:cubicBezTo>
                  <a:pt x="6" y="19"/>
                  <a:pt x="19" y="31"/>
                  <a:pt x="19" y="25"/>
                </a:cubicBezTo>
                <a:cubicBezTo>
                  <a:pt x="19" y="18"/>
                  <a:pt x="10" y="13"/>
                  <a:pt x="6" y="7"/>
                </a:cubicBezTo>
                <a:cubicBezTo>
                  <a:pt x="13" y="44"/>
                  <a:pt x="19" y="31"/>
                  <a:pt x="0" y="50"/>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189" name="Text Box 13">
            <a:extLst>
              <a:ext uri="{FF2B5EF4-FFF2-40B4-BE49-F238E27FC236}">
                <a16:creationId xmlns:a16="http://schemas.microsoft.com/office/drawing/2014/main" id="{1A1C3115-8E89-5FB6-BBA4-3791146F83D7}"/>
              </a:ext>
            </a:extLst>
          </p:cNvPr>
          <p:cNvSpPr txBox="1">
            <a:spLocks noChangeArrowheads="1"/>
          </p:cNvSpPr>
          <p:nvPr/>
        </p:nvSpPr>
        <p:spPr bwMode="auto">
          <a:xfrm>
            <a:off x="2971800" y="35814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M</a:t>
            </a:r>
          </a:p>
        </p:txBody>
      </p:sp>
      <p:sp>
        <p:nvSpPr>
          <p:cNvPr id="50190" name="Text Box 14">
            <a:extLst>
              <a:ext uri="{FF2B5EF4-FFF2-40B4-BE49-F238E27FC236}">
                <a16:creationId xmlns:a16="http://schemas.microsoft.com/office/drawing/2014/main" id="{07F49085-4198-B01E-5CB3-ED230E255086}"/>
              </a:ext>
            </a:extLst>
          </p:cNvPr>
          <p:cNvSpPr txBox="1">
            <a:spLocks noChangeArrowheads="1"/>
          </p:cNvSpPr>
          <p:nvPr/>
        </p:nvSpPr>
        <p:spPr bwMode="auto">
          <a:xfrm>
            <a:off x="5943600" y="3595688"/>
            <a:ext cx="45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G</a:t>
            </a:r>
          </a:p>
        </p:txBody>
      </p:sp>
      <p:sp>
        <p:nvSpPr>
          <p:cNvPr id="50191" name="Text Box 15">
            <a:extLst>
              <a:ext uri="{FF2B5EF4-FFF2-40B4-BE49-F238E27FC236}">
                <a16:creationId xmlns:a16="http://schemas.microsoft.com/office/drawing/2014/main" id="{CEEA4C50-F6F8-7542-0B21-D9366BDB6992}"/>
              </a:ext>
            </a:extLst>
          </p:cNvPr>
          <p:cNvSpPr txBox="1">
            <a:spLocks noChangeArrowheads="1"/>
          </p:cNvSpPr>
          <p:nvPr/>
        </p:nvSpPr>
        <p:spPr bwMode="auto">
          <a:xfrm>
            <a:off x="228600" y="762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We know that #(</a:t>
            </a:r>
            <a:r>
              <a:rPr lang="en-US" altLang="en-US" sz="2400">
                <a:hlinkClick r:id="rId3" action="ppaction://hlinksldjump"/>
              </a:rPr>
              <a:t>U</a:t>
            </a:r>
            <a:r>
              <a:rPr lang="en-US" altLang="en-US" sz="2400"/>
              <a:t>) = 30, #(</a:t>
            </a:r>
            <a:r>
              <a:rPr lang="en-US" altLang="en-US" sz="2400">
                <a:hlinkClick r:id="rId3" action="ppaction://hlinksldjump"/>
              </a:rPr>
              <a:t>M</a:t>
            </a:r>
            <a:r>
              <a:rPr lang="en-US" altLang="en-US" sz="2400"/>
              <a:t>) = 17, and #(</a:t>
            </a:r>
            <a:r>
              <a:rPr lang="en-US" altLang="en-US" sz="2400">
                <a:hlinkClick r:id="rId3" action="ppaction://hlinksldjump"/>
              </a:rPr>
              <a:t>G</a:t>
            </a:r>
            <a:r>
              <a:rPr lang="en-US" altLang="en-US" sz="2400"/>
              <a:t>) = 12.</a:t>
            </a:r>
          </a:p>
        </p:txBody>
      </p:sp>
      <p:sp>
        <p:nvSpPr>
          <p:cNvPr id="50192" name="Text Box 16">
            <a:extLst>
              <a:ext uri="{FF2B5EF4-FFF2-40B4-BE49-F238E27FC236}">
                <a16:creationId xmlns:a16="http://schemas.microsoft.com/office/drawing/2014/main" id="{A8FFDF1F-3385-3509-1192-973FA83CAA7B}"/>
              </a:ext>
            </a:extLst>
          </p:cNvPr>
          <p:cNvSpPr txBox="1">
            <a:spLocks noChangeArrowheads="1"/>
          </p:cNvSpPr>
          <p:nvPr/>
        </p:nvSpPr>
        <p:spPr bwMode="auto">
          <a:xfrm>
            <a:off x="228600" y="685800"/>
            <a:ext cx="86106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The </a:t>
            </a:r>
            <a:r>
              <a:rPr lang="en-US" altLang="en-US" sz="2400" b="1">
                <a:solidFill>
                  <a:srgbClr val="009900"/>
                </a:solidFill>
              </a:rPr>
              <a:t>green</a:t>
            </a:r>
            <a:r>
              <a:rPr lang="en-US" altLang="en-US" sz="2400" b="1"/>
              <a:t> </a:t>
            </a:r>
            <a:r>
              <a:rPr lang="en-US" altLang="en-US" sz="2400"/>
              <a:t>region (5 students) is denoted by</a:t>
            </a:r>
          </a:p>
          <a:p>
            <a:pPr>
              <a:spcBef>
                <a:spcPct val="50000"/>
              </a:spcBef>
            </a:pPr>
            <a:r>
              <a:rPr lang="en-US" altLang="en-US" sz="2400"/>
              <a:t>M     G, which is read, </a:t>
            </a:r>
            <a:r>
              <a:rPr lang="en-US" altLang="en-US" sz="2400" b="1"/>
              <a:t>“M intersect G”</a:t>
            </a:r>
            <a:r>
              <a:rPr lang="en-US" altLang="en-US" sz="2400"/>
              <a:t> </a:t>
            </a:r>
          </a:p>
          <a:p>
            <a:pPr>
              <a:spcBef>
                <a:spcPct val="50000"/>
              </a:spcBef>
            </a:pPr>
            <a:r>
              <a:rPr lang="en-US" altLang="en-US" sz="2400"/>
              <a:t>or </a:t>
            </a:r>
            <a:r>
              <a:rPr lang="en-US" altLang="en-US" sz="2400" b="1"/>
              <a:t>“the intersection of M and G.”</a:t>
            </a:r>
          </a:p>
        </p:txBody>
      </p:sp>
      <p:graphicFrame>
        <p:nvGraphicFramePr>
          <p:cNvPr id="50193" name="Object 17">
            <a:extLst>
              <a:ext uri="{FF2B5EF4-FFF2-40B4-BE49-F238E27FC236}">
                <a16:creationId xmlns:a16="http://schemas.microsoft.com/office/drawing/2014/main" id="{7EEE09B8-F6F3-22E0-F36E-F92454E9E848}"/>
              </a:ext>
            </a:extLst>
          </p:cNvPr>
          <p:cNvGraphicFramePr>
            <a:graphicFrameLocks noChangeAspect="1"/>
          </p:cNvGraphicFramePr>
          <p:nvPr>
            <p:ph/>
          </p:nvPr>
        </p:nvGraphicFramePr>
        <p:xfrm>
          <a:off x="533400" y="1219200"/>
          <a:ext cx="508000" cy="431800"/>
        </p:xfrm>
        <a:graphic>
          <a:graphicData uri="http://schemas.openxmlformats.org/presentationml/2006/ole">
            <mc:AlternateContent xmlns:mc="http://schemas.openxmlformats.org/markup-compatibility/2006">
              <mc:Choice xmlns:v="urn:schemas-microsoft-com:vml" Requires="v">
                <p:oleObj name="Equation" r:id="rId4" imgW="164880" imgH="126720" progId="Equation.3">
                  <p:embed/>
                </p:oleObj>
              </mc:Choice>
              <mc:Fallback>
                <p:oleObj name="Equation" r:id="rId4" imgW="164880" imgH="126720" progId="Equation.3">
                  <p:embed/>
                  <p:pic>
                    <p:nvPicPr>
                      <p:cNvPr id="0" name="Object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1219200"/>
                        <a:ext cx="5080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50195" name="Picture 19">
            <a:hlinkClick r:id="rId6" action="ppaction://hlinksldjump"/>
            <a:extLst>
              <a:ext uri="{FF2B5EF4-FFF2-40B4-BE49-F238E27FC236}">
                <a16:creationId xmlns:a16="http://schemas.microsoft.com/office/drawing/2014/main" id="{DE475B71-D5CB-DFB4-AC20-6EE2D9AD425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324600"/>
            <a:ext cx="531813"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fill="hold" nodeType="withEffect">
                                  <p:stCondLst>
                                    <p:cond delay="0"/>
                                  </p:stCondLst>
                                  <p:childTnLst>
                                    <p:animRot by="21600000">
                                      <p:cBhvr>
                                        <p:cTn id="6" dur="500" fill="hold"/>
                                        <p:tgtEl>
                                          <p:spTgt spid="50184"/>
                                        </p:tgtEl>
                                        <p:attrNameLst>
                                          <p:attrName>r</p:attrName>
                                        </p:attrNameLst>
                                      </p:cBhvr>
                                    </p:animRot>
                                  </p:childTnLst>
                                </p:cTn>
                              </p:par>
                            </p:childTnLst>
                          </p:cTn>
                        </p:par>
                        <p:par>
                          <p:cTn id="7" fill="hold" nodeType="afterGroup">
                            <p:stCondLst>
                              <p:cond delay="500"/>
                            </p:stCondLst>
                            <p:childTnLst>
                              <p:par>
                                <p:cTn id="8" presetID="30" presetClass="entr" presetSubtype="0" fill="hold" nodeType="afterEffect">
                                  <p:stCondLst>
                                    <p:cond delay="0"/>
                                  </p:stCondLst>
                                  <p:childTnLst>
                                    <p:set>
                                      <p:cBhvr>
                                        <p:cTn id="9" dur="1" fill="hold">
                                          <p:stCondLst>
                                            <p:cond delay="0"/>
                                          </p:stCondLst>
                                        </p:cTn>
                                        <p:tgtEl>
                                          <p:spTgt spid="50178"/>
                                        </p:tgtEl>
                                        <p:attrNameLst>
                                          <p:attrName>style.visibility</p:attrName>
                                        </p:attrNameLst>
                                      </p:cBhvr>
                                      <p:to>
                                        <p:strVal val="visible"/>
                                      </p:to>
                                    </p:set>
                                    <p:animEffect transition="in" filter="fade">
                                      <p:cBhvr>
                                        <p:cTn id="10" dur="800" decel="100000"/>
                                        <p:tgtEl>
                                          <p:spTgt spid="50178"/>
                                        </p:tgtEl>
                                      </p:cBhvr>
                                    </p:animEffect>
                                    <p:anim calcmode="lin" valueType="num">
                                      <p:cBhvr>
                                        <p:cTn id="11" dur="800" decel="100000" fill="hold"/>
                                        <p:tgtEl>
                                          <p:spTgt spid="50178"/>
                                        </p:tgtEl>
                                        <p:attrNameLst>
                                          <p:attrName>style.rotation</p:attrName>
                                        </p:attrNameLst>
                                      </p:cBhvr>
                                      <p:tavLst>
                                        <p:tav tm="0">
                                          <p:val>
                                            <p:fltVal val="-90"/>
                                          </p:val>
                                        </p:tav>
                                        <p:tav tm="100000">
                                          <p:val>
                                            <p:fltVal val="0"/>
                                          </p:val>
                                        </p:tav>
                                      </p:tavLst>
                                    </p:anim>
                                    <p:anim calcmode="lin" valueType="num">
                                      <p:cBhvr>
                                        <p:cTn id="12" dur="800" decel="100000" fill="hold"/>
                                        <p:tgtEl>
                                          <p:spTgt spid="50178"/>
                                        </p:tgtEl>
                                        <p:attrNameLst>
                                          <p:attrName>ppt_x</p:attrName>
                                        </p:attrNameLst>
                                      </p:cBhvr>
                                      <p:tavLst>
                                        <p:tav tm="0">
                                          <p:val>
                                            <p:strVal val="#ppt_x+0.4"/>
                                          </p:val>
                                        </p:tav>
                                        <p:tav tm="100000">
                                          <p:val>
                                            <p:strVal val="#ppt_x-0.05"/>
                                          </p:val>
                                        </p:tav>
                                      </p:tavLst>
                                    </p:anim>
                                    <p:anim calcmode="lin" valueType="num">
                                      <p:cBhvr>
                                        <p:cTn id="13" dur="800" decel="100000" fill="hold"/>
                                        <p:tgtEl>
                                          <p:spTgt spid="50178"/>
                                        </p:tgtEl>
                                        <p:attrNameLst>
                                          <p:attrName>ppt_y</p:attrName>
                                        </p:attrNameLst>
                                      </p:cBhvr>
                                      <p:tavLst>
                                        <p:tav tm="0">
                                          <p:val>
                                            <p:strVal val="#ppt_y-0.4"/>
                                          </p:val>
                                        </p:tav>
                                        <p:tav tm="100000">
                                          <p:val>
                                            <p:strVal val="#ppt_y+0.1"/>
                                          </p:val>
                                        </p:tav>
                                      </p:tavLst>
                                    </p:anim>
                                    <p:anim calcmode="lin" valueType="num">
                                      <p:cBhvr>
                                        <p:cTn id="14" dur="200" accel="100000" fill="hold">
                                          <p:stCondLst>
                                            <p:cond delay="800"/>
                                          </p:stCondLst>
                                        </p:cTn>
                                        <p:tgtEl>
                                          <p:spTgt spid="50178"/>
                                        </p:tgtEl>
                                        <p:attrNameLst>
                                          <p:attrName>ppt_x</p:attrName>
                                        </p:attrNameLst>
                                      </p:cBhvr>
                                      <p:tavLst>
                                        <p:tav tm="0">
                                          <p:val>
                                            <p:strVal val="#ppt_x-0.05"/>
                                          </p:val>
                                        </p:tav>
                                        <p:tav tm="100000">
                                          <p:val>
                                            <p:strVal val="#ppt_x"/>
                                          </p:val>
                                        </p:tav>
                                      </p:tavLst>
                                    </p:anim>
                                    <p:anim calcmode="lin" valueType="num">
                                      <p:cBhvr>
                                        <p:cTn id="15" dur="200" accel="100000" fill="hold">
                                          <p:stCondLst>
                                            <p:cond delay="800"/>
                                          </p:stCondLst>
                                        </p:cTn>
                                        <p:tgtEl>
                                          <p:spTgt spid="5017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a:hlinkClick r:id="" action="ppaction://hlinkshowjump?jump=nextslide"/>
            <a:extLst>
              <a:ext uri="{FF2B5EF4-FFF2-40B4-BE49-F238E27FC236}">
                <a16:creationId xmlns:a16="http://schemas.microsoft.com/office/drawing/2014/main" id="{4C79050A-DB84-DCEF-AC25-9FB9B4CFDC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6613" y="5638800"/>
            <a:ext cx="611187" cy="1143000"/>
          </a:xfrm>
          <a:prstGeom prst="rect">
            <a:avLst/>
          </a:prstGeom>
          <a:noFill/>
          <a:extLst>
            <a:ext uri="{909E8E84-426E-40DD-AFC4-6F175D3DCCD1}">
              <a14:hiddenFill xmlns:a14="http://schemas.microsoft.com/office/drawing/2010/main">
                <a:solidFill>
                  <a:srgbClr val="FFFFFF"/>
                </a:solidFill>
              </a14:hiddenFill>
            </a:ext>
          </a:extLst>
        </p:spPr>
      </p:pic>
      <p:sp>
        <p:nvSpPr>
          <p:cNvPr id="53251" name="Rectangle 3">
            <a:extLst>
              <a:ext uri="{FF2B5EF4-FFF2-40B4-BE49-F238E27FC236}">
                <a16:creationId xmlns:a16="http://schemas.microsoft.com/office/drawing/2014/main" id="{A4C554A5-71BD-A661-2C68-F22153B691A9}"/>
              </a:ext>
            </a:extLst>
          </p:cNvPr>
          <p:cNvSpPr>
            <a:spLocks noChangeArrowheads="1"/>
          </p:cNvSpPr>
          <p:nvPr/>
        </p:nvSpPr>
        <p:spPr bwMode="auto">
          <a:xfrm>
            <a:off x="2286000" y="2971800"/>
            <a:ext cx="4876800" cy="3200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53252" name="Text Box 4">
            <a:extLst>
              <a:ext uri="{FF2B5EF4-FFF2-40B4-BE49-F238E27FC236}">
                <a16:creationId xmlns:a16="http://schemas.microsoft.com/office/drawing/2014/main" id="{1119E2A3-CCBA-FDD1-326C-169627219777}"/>
              </a:ext>
            </a:extLst>
          </p:cNvPr>
          <p:cNvSpPr txBox="1">
            <a:spLocks noChangeArrowheads="1"/>
          </p:cNvSpPr>
          <p:nvPr/>
        </p:nvSpPr>
        <p:spPr bwMode="auto">
          <a:xfrm>
            <a:off x="1905000" y="25146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U</a:t>
            </a:r>
          </a:p>
        </p:txBody>
      </p:sp>
      <p:sp>
        <p:nvSpPr>
          <p:cNvPr id="53253" name="Oval 5">
            <a:extLst>
              <a:ext uri="{FF2B5EF4-FFF2-40B4-BE49-F238E27FC236}">
                <a16:creationId xmlns:a16="http://schemas.microsoft.com/office/drawing/2014/main" id="{E2B0ECF5-9572-E661-871D-414EFBF5F3AF}"/>
              </a:ext>
            </a:extLst>
          </p:cNvPr>
          <p:cNvSpPr>
            <a:spLocks noChangeArrowheads="1"/>
          </p:cNvSpPr>
          <p:nvPr/>
        </p:nvSpPr>
        <p:spPr bwMode="auto">
          <a:xfrm>
            <a:off x="3200400" y="3733800"/>
            <a:ext cx="1752600" cy="1752600"/>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54" name="Oval 6">
            <a:extLst>
              <a:ext uri="{FF2B5EF4-FFF2-40B4-BE49-F238E27FC236}">
                <a16:creationId xmlns:a16="http://schemas.microsoft.com/office/drawing/2014/main" id="{A5EBB059-EC5B-733F-0728-702E3A138130}"/>
              </a:ext>
            </a:extLst>
          </p:cNvPr>
          <p:cNvSpPr>
            <a:spLocks noChangeArrowheads="1"/>
          </p:cNvSpPr>
          <p:nvPr/>
        </p:nvSpPr>
        <p:spPr bwMode="auto">
          <a:xfrm>
            <a:off x="4419600" y="3733800"/>
            <a:ext cx="1752600" cy="1752600"/>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55" name="Freeform 7">
            <a:extLst>
              <a:ext uri="{FF2B5EF4-FFF2-40B4-BE49-F238E27FC236}">
                <a16:creationId xmlns:a16="http://schemas.microsoft.com/office/drawing/2014/main" id="{9EC42619-BB14-D24D-EEB4-60FD6E2B4A82}"/>
              </a:ext>
            </a:extLst>
          </p:cNvPr>
          <p:cNvSpPr>
            <a:spLocks/>
          </p:cNvSpPr>
          <p:nvPr/>
        </p:nvSpPr>
        <p:spPr bwMode="auto">
          <a:xfrm>
            <a:off x="4465638" y="4117975"/>
            <a:ext cx="120650" cy="138113"/>
          </a:xfrm>
          <a:custGeom>
            <a:avLst/>
            <a:gdLst>
              <a:gd name="T0" fmla="*/ 61 w 76"/>
              <a:gd name="T1" fmla="*/ 0 h 87"/>
              <a:gd name="T2" fmla="*/ 48 w 76"/>
              <a:gd name="T3" fmla="*/ 12 h 87"/>
              <a:gd name="T4" fmla="*/ 36 w 76"/>
              <a:gd name="T5" fmla="*/ 37 h 87"/>
              <a:gd name="T6" fmla="*/ 24 w 76"/>
              <a:gd name="T7" fmla="*/ 61 h 87"/>
              <a:gd name="T8" fmla="*/ 48 w 76"/>
              <a:gd name="T9" fmla="*/ 37 h 87"/>
              <a:gd name="T10" fmla="*/ 36 w 76"/>
              <a:gd name="T11" fmla="*/ 61 h 87"/>
              <a:gd name="T12" fmla="*/ 30 w 76"/>
              <a:gd name="T13" fmla="*/ 80 h 87"/>
              <a:gd name="T14" fmla="*/ 55 w 76"/>
              <a:gd name="T15" fmla="*/ 24 h 87"/>
              <a:gd name="T16" fmla="*/ 67 w 76"/>
              <a:gd name="T17" fmla="*/ 6 h 87"/>
              <a:gd name="T18" fmla="*/ 55 w 76"/>
              <a:gd name="T19" fmla="*/ 24 h 87"/>
              <a:gd name="T20" fmla="*/ 17 w 76"/>
              <a:gd name="T21"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7">
                <a:moveTo>
                  <a:pt x="61" y="0"/>
                </a:moveTo>
                <a:cubicBezTo>
                  <a:pt x="57" y="4"/>
                  <a:pt x="49" y="6"/>
                  <a:pt x="48" y="12"/>
                </a:cubicBezTo>
                <a:cubicBezTo>
                  <a:pt x="42" y="42"/>
                  <a:pt x="76" y="24"/>
                  <a:pt x="36" y="37"/>
                </a:cubicBezTo>
                <a:cubicBezTo>
                  <a:pt x="8" y="79"/>
                  <a:pt x="0" y="85"/>
                  <a:pt x="24" y="61"/>
                </a:cubicBezTo>
                <a:cubicBezTo>
                  <a:pt x="38" y="18"/>
                  <a:pt x="27" y="14"/>
                  <a:pt x="48" y="37"/>
                </a:cubicBezTo>
                <a:cubicBezTo>
                  <a:pt x="44" y="45"/>
                  <a:pt x="39" y="53"/>
                  <a:pt x="36" y="61"/>
                </a:cubicBezTo>
                <a:cubicBezTo>
                  <a:pt x="33" y="67"/>
                  <a:pt x="30" y="87"/>
                  <a:pt x="30" y="80"/>
                </a:cubicBezTo>
                <a:cubicBezTo>
                  <a:pt x="30" y="27"/>
                  <a:pt x="23" y="36"/>
                  <a:pt x="55" y="24"/>
                </a:cubicBezTo>
                <a:cubicBezTo>
                  <a:pt x="59" y="18"/>
                  <a:pt x="71" y="0"/>
                  <a:pt x="67" y="6"/>
                </a:cubicBezTo>
                <a:cubicBezTo>
                  <a:pt x="63" y="12"/>
                  <a:pt x="60" y="18"/>
                  <a:pt x="55" y="24"/>
                </a:cubicBezTo>
                <a:cubicBezTo>
                  <a:pt x="38" y="45"/>
                  <a:pt x="17" y="59"/>
                  <a:pt x="17" y="86"/>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3256" name="Group 8">
            <a:extLst>
              <a:ext uri="{FF2B5EF4-FFF2-40B4-BE49-F238E27FC236}">
                <a16:creationId xmlns:a16="http://schemas.microsoft.com/office/drawing/2014/main" id="{82AD2D13-F91A-0022-8094-C04367C343EB}"/>
              </a:ext>
            </a:extLst>
          </p:cNvPr>
          <p:cNvGrpSpPr>
            <a:grpSpLocks/>
          </p:cNvGrpSpPr>
          <p:nvPr/>
        </p:nvGrpSpPr>
        <p:grpSpPr bwMode="auto">
          <a:xfrm>
            <a:off x="4402138" y="3956050"/>
            <a:ext cx="588962" cy="1282700"/>
            <a:chOff x="2773" y="2492"/>
            <a:chExt cx="371" cy="808"/>
          </a:xfrm>
        </p:grpSpPr>
        <p:sp>
          <p:nvSpPr>
            <p:cNvPr id="53257" name="Freeform 9">
              <a:extLst>
                <a:ext uri="{FF2B5EF4-FFF2-40B4-BE49-F238E27FC236}">
                  <a16:creationId xmlns:a16="http://schemas.microsoft.com/office/drawing/2014/main" id="{50EBE398-D48C-6A2F-2E86-5D3A715C597E}"/>
                </a:ext>
              </a:extLst>
            </p:cNvPr>
            <p:cNvSpPr>
              <a:spLocks/>
            </p:cNvSpPr>
            <p:nvPr/>
          </p:nvSpPr>
          <p:spPr bwMode="auto">
            <a:xfrm>
              <a:off x="2773" y="2492"/>
              <a:ext cx="371" cy="808"/>
            </a:xfrm>
            <a:custGeom>
              <a:avLst/>
              <a:gdLst>
                <a:gd name="T0" fmla="*/ 175 w 371"/>
                <a:gd name="T1" fmla="*/ 15 h 808"/>
                <a:gd name="T2" fmla="*/ 225 w 371"/>
                <a:gd name="T3" fmla="*/ 71 h 808"/>
                <a:gd name="T4" fmla="*/ 249 w 371"/>
                <a:gd name="T5" fmla="*/ 95 h 808"/>
                <a:gd name="T6" fmla="*/ 274 w 371"/>
                <a:gd name="T7" fmla="*/ 126 h 808"/>
                <a:gd name="T8" fmla="*/ 299 w 371"/>
                <a:gd name="T9" fmla="*/ 176 h 808"/>
                <a:gd name="T10" fmla="*/ 305 w 371"/>
                <a:gd name="T11" fmla="*/ 194 h 808"/>
                <a:gd name="T12" fmla="*/ 318 w 371"/>
                <a:gd name="T13" fmla="*/ 207 h 808"/>
                <a:gd name="T14" fmla="*/ 330 w 371"/>
                <a:gd name="T15" fmla="*/ 244 h 808"/>
                <a:gd name="T16" fmla="*/ 342 w 371"/>
                <a:gd name="T17" fmla="*/ 263 h 808"/>
                <a:gd name="T18" fmla="*/ 330 w 371"/>
                <a:gd name="T19" fmla="*/ 430 h 808"/>
                <a:gd name="T20" fmla="*/ 318 w 371"/>
                <a:gd name="T21" fmla="*/ 603 h 808"/>
                <a:gd name="T22" fmla="*/ 293 w 371"/>
                <a:gd name="T23" fmla="*/ 634 h 808"/>
                <a:gd name="T24" fmla="*/ 225 w 371"/>
                <a:gd name="T25" fmla="*/ 752 h 808"/>
                <a:gd name="T26" fmla="*/ 175 w 371"/>
                <a:gd name="T27" fmla="*/ 808 h 808"/>
                <a:gd name="T28" fmla="*/ 119 w 371"/>
                <a:gd name="T29" fmla="*/ 758 h 808"/>
                <a:gd name="T30" fmla="*/ 82 w 371"/>
                <a:gd name="T31" fmla="*/ 702 h 808"/>
                <a:gd name="T32" fmla="*/ 8 w 371"/>
                <a:gd name="T33" fmla="*/ 566 h 808"/>
                <a:gd name="T34" fmla="*/ 14 w 371"/>
                <a:gd name="T35" fmla="*/ 448 h 808"/>
                <a:gd name="T36" fmla="*/ 82 w 371"/>
                <a:gd name="T37" fmla="*/ 176 h 808"/>
                <a:gd name="T38" fmla="*/ 163 w 371"/>
                <a:gd name="T39" fmla="*/ 21 h 808"/>
                <a:gd name="T40" fmla="*/ 175 w 371"/>
                <a:gd name="T41" fmla="*/ 2 h 808"/>
                <a:gd name="T42" fmla="*/ 175 w 371"/>
                <a:gd name="T43" fmla="*/ 15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1" h="808">
                  <a:moveTo>
                    <a:pt x="175" y="15"/>
                  </a:moveTo>
                  <a:cubicBezTo>
                    <a:pt x="194" y="32"/>
                    <a:pt x="207" y="53"/>
                    <a:pt x="225" y="71"/>
                  </a:cubicBezTo>
                  <a:cubicBezTo>
                    <a:pt x="236" y="103"/>
                    <a:pt x="222" y="79"/>
                    <a:pt x="249" y="95"/>
                  </a:cubicBezTo>
                  <a:cubicBezTo>
                    <a:pt x="259" y="101"/>
                    <a:pt x="268" y="117"/>
                    <a:pt x="274" y="126"/>
                  </a:cubicBezTo>
                  <a:cubicBezTo>
                    <a:pt x="280" y="146"/>
                    <a:pt x="284" y="160"/>
                    <a:pt x="299" y="176"/>
                  </a:cubicBezTo>
                  <a:cubicBezTo>
                    <a:pt x="301" y="182"/>
                    <a:pt x="302" y="189"/>
                    <a:pt x="305" y="194"/>
                  </a:cubicBezTo>
                  <a:cubicBezTo>
                    <a:pt x="308" y="199"/>
                    <a:pt x="315" y="202"/>
                    <a:pt x="318" y="207"/>
                  </a:cubicBezTo>
                  <a:cubicBezTo>
                    <a:pt x="324" y="219"/>
                    <a:pt x="323" y="233"/>
                    <a:pt x="330" y="244"/>
                  </a:cubicBezTo>
                  <a:cubicBezTo>
                    <a:pt x="334" y="250"/>
                    <a:pt x="338" y="257"/>
                    <a:pt x="342" y="263"/>
                  </a:cubicBezTo>
                  <a:cubicBezTo>
                    <a:pt x="348" y="316"/>
                    <a:pt x="371" y="385"/>
                    <a:pt x="330" y="430"/>
                  </a:cubicBezTo>
                  <a:cubicBezTo>
                    <a:pt x="326" y="488"/>
                    <a:pt x="326" y="546"/>
                    <a:pt x="318" y="603"/>
                  </a:cubicBezTo>
                  <a:cubicBezTo>
                    <a:pt x="316" y="616"/>
                    <a:pt x="300" y="623"/>
                    <a:pt x="293" y="634"/>
                  </a:cubicBezTo>
                  <a:cubicBezTo>
                    <a:pt x="270" y="673"/>
                    <a:pt x="262" y="725"/>
                    <a:pt x="225" y="752"/>
                  </a:cubicBezTo>
                  <a:cubicBezTo>
                    <a:pt x="212" y="783"/>
                    <a:pt x="206" y="796"/>
                    <a:pt x="175" y="808"/>
                  </a:cubicBezTo>
                  <a:cubicBezTo>
                    <a:pt x="147" y="797"/>
                    <a:pt x="140" y="778"/>
                    <a:pt x="119" y="758"/>
                  </a:cubicBezTo>
                  <a:cubicBezTo>
                    <a:pt x="108" y="736"/>
                    <a:pt x="94" y="722"/>
                    <a:pt x="82" y="702"/>
                  </a:cubicBezTo>
                  <a:cubicBezTo>
                    <a:pt x="55" y="658"/>
                    <a:pt x="36" y="610"/>
                    <a:pt x="8" y="566"/>
                  </a:cubicBezTo>
                  <a:cubicBezTo>
                    <a:pt x="10" y="527"/>
                    <a:pt x="12" y="487"/>
                    <a:pt x="14" y="448"/>
                  </a:cubicBezTo>
                  <a:cubicBezTo>
                    <a:pt x="18" y="369"/>
                    <a:pt x="0" y="231"/>
                    <a:pt x="82" y="176"/>
                  </a:cubicBezTo>
                  <a:cubicBezTo>
                    <a:pt x="99" y="121"/>
                    <a:pt x="127" y="65"/>
                    <a:pt x="163" y="21"/>
                  </a:cubicBezTo>
                  <a:cubicBezTo>
                    <a:pt x="168" y="15"/>
                    <a:pt x="168" y="5"/>
                    <a:pt x="175" y="2"/>
                  </a:cubicBezTo>
                  <a:cubicBezTo>
                    <a:pt x="179" y="0"/>
                    <a:pt x="175" y="11"/>
                    <a:pt x="175" y="15"/>
                  </a:cubicBezTo>
                  <a:close/>
                </a:path>
              </a:pathLst>
            </a:custGeom>
            <a:solidFill>
              <a:srgbClr val="00BE00"/>
            </a:solidFill>
            <a:ln w="0">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3258" name="Freeform 10">
              <a:extLst>
                <a:ext uri="{FF2B5EF4-FFF2-40B4-BE49-F238E27FC236}">
                  <a16:creationId xmlns:a16="http://schemas.microsoft.com/office/drawing/2014/main" id="{57892BAA-75E5-9CA4-4586-CED4A244D537}"/>
                </a:ext>
              </a:extLst>
            </p:cNvPr>
            <p:cNvSpPr>
              <a:spLocks/>
            </p:cNvSpPr>
            <p:nvPr/>
          </p:nvSpPr>
          <p:spPr bwMode="auto">
            <a:xfrm>
              <a:off x="2813" y="2610"/>
              <a:ext cx="88" cy="93"/>
            </a:xfrm>
            <a:custGeom>
              <a:avLst/>
              <a:gdLst>
                <a:gd name="T0" fmla="*/ 30 w 88"/>
                <a:gd name="T1" fmla="*/ 70 h 93"/>
                <a:gd name="T2" fmla="*/ 36 w 88"/>
                <a:gd name="T3" fmla="*/ 89 h 93"/>
                <a:gd name="T4" fmla="*/ 24 w 88"/>
                <a:gd name="T5" fmla="*/ 76 h 93"/>
                <a:gd name="T6" fmla="*/ 30 w 88"/>
                <a:gd name="T7" fmla="*/ 58 h 93"/>
                <a:gd name="T8" fmla="*/ 42 w 88"/>
                <a:gd name="T9" fmla="*/ 45 h 93"/>
                <a:gd name="T10" fmla="*/ 24 w 88"/>
                <a:gd name="T11" fmla="*/ 52 h 93"/>
                <a:gd name="T12" fmla="*/ 11 w 88"/>
                <a:gd name="T13" fmla="*/ 64 h 93"/>
                <a:gd name="T14" fmla="*/ 17 w 88"/>
                <a:gd name="T15" fmla="*/ 83 h 93"/>
                <a:gd name="T16" fmla="*/ 24 w 88"/>
                <a:gd name="T17" fmla="*/ 64 h 93"/>
                <a:gd name="T18" fmla="*/ 42 w 88"/>
                <a:gd name="T19" fmla="*/ 39 h 93"/>
                <a:gd name="T20" fmla="*/ 11 w 88"/>
                <a:gd name="T21" fmla="*/ 58 h 93"/>
                <a:gd name="T22" fmla="*/ 42 w 88"/>
                <a:gd name="T23" fmla="*/ 33 h 93"/>
                <a:gd name="T24" fmla="*/ 48 w 88"/>
                <a:gd name="T25" fmla="*/ 45 h 93"/>
                <a:gd name="T26" fmla="*/ 48 w 88"/>
                <a:gd name="T27" fmla="*/ 15 h 93"/>
                <a:gd name="T28" fmla="*/ 30 w 88"/>
                <a:gd name="T29" fmla="*/ 7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93">
                  <a:moveTo>
                    <a:pt x="30" y="70"/>
                  </a:moveTo>
                  <a:cubicBezTo>
                    <a:pt x="32" y="76"/>
                    <a:pt x="41" y="84"/>
                    <a:pt x="36" y="89"/>
                  </a:cubicBezTo>
                  <a:cubicBezTo>
                    <a:pt x="32" y="93"/>
                    <a:pt x="25" y="82"/>
                    <a:pt x="24" y="76"/>
                  </a:cubicBezTo>
                  <a:cubicBezTo>
                    <a:pt x="23" y="70"/>
                    <a:pt x="27" y="63"/>
                    <a:pt x="30" y="58"/>
                  </a:cubicBezTo>
                  <a:cubicBezTo>
                    <a:pt x="33" y="53"/>
                    <a:pt x="46" y="49"/>
                    <a:pt x="42" y="45"/>
                  </a:cubicBezTo>
                  <a:cubicBezTo>
                    <a:pt x="37" y="40"/>
                    <a:pt x="30" y="50"/>
                    <a:pt x="24" y="52"/>
                  </a:cubicBezTo>
                  <a:cubicBezTo>
                    <a:pt x="20" y="56"/>
                    <a:pt x="12" y="58"/>
                    <a:pt x="11" y="64"/>
                  </a:cubicBezTo>
                  <a:cubicBezTo>
                    <a:pt x="10" y="70"/>
                    <a:pt x="10" y="83"/>
                    <a:pt x="17" y="83"/>
                  </a:cubicBezTo>
                  <a:cubicBezTo>
                    <a:pt x="24" y="83"/>
                    <a:pt x="21" y="70"/>
                    <a:pt x="24" y="64"/>
                  </a:cubicBezTo>
                  <a:cubicBezTo>
                    <a:pt x="29" y="55"/>
                    <a:pt x="49" y="31"/>
                    <a:pt x="42" y="39"/>
                  </a:cubicBezTo>
                  <a:cubicBezTo>
                    <a:pt x="25" y="57"/>
                    <a:pt x="36" y="50"/>
                    <a:pt x="11" y="58"/>
                  </a:cubicBezTo>
                  <a:cubicBezTo>
                    <a:pt x="12" y="57"/>
                    <a:pt x="38" y="29"/>
                    <a:pt x="42" y="33"/>
                  </a:cubicBezTo>
                  <a:cubicBezTo>
                    <a:pt x="54" y="47"/>
                    <a:pt x="0" y="64"/>
                    <a:pt x="48" y="45"/>
                  </a:cubicBezTo>
                  <a:cubicBezTo>
                    <a:pt x="57" y="22"/>
                    <a:pt x="88" y="0"/>
                    <a:pt x="48" y="15"/>
                  </a:cubicBezTo>
                  <a:cubicBezTo>
                    <a:pt x="31" y="48"/>
                    <a:pt x="38" y="30"/>
                    <a:pt x="30" y="7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3259" name="Freeform 11">
              <a:extLst>
                <a:ext uri="{FF2B5EF4-FFF2-40B4-BE49-F238E27FC236}">
                  <a16:creationId xmlns:a16="http://schemas.microsoft.com/office/drawing/2014/main" id="{1F3179FF-5812-8CF0-F12B-1C56EC8B7ABA}"/>
                </a:ext>
              </a:extLst>
            </p:cNvPr>
            <p:cNvSpPr>
              <a:spLocks/>
            </p:cNvSpPr>
            <p:nvPr/>
          </p:nvSpPr>
          <p:spPr bwMode="auto">
            <a:xfrm>
              <a:off x="3043" y="2897"/>
              <a:ext cx="80" cy="180"/>
            </a:xfrm>
            <a:custGeom>
              <a:avLst/>
              <a:gdLst>
                <a:gd name="T0" fmla="*/ 41 w 80"/>
                <a:gd name="T1" fmla="*/ 180 h 180"/>
                <a:gd name="T2" fmla="*/ 66 w 80"/>
                <a:gd name="T3" fmla="*/ 118 h 180"/>
                <a:gd name="T4" fmla="*/ 66 w 80"/>
                <a:gd name="T5" fmla="*/ 0 h 180"/>
                <a:gd name="T6" fmla="*/ 41 w 80"/>
                <a:gd name="T7" fmla="*/ 180 h 180"/>
              </a:gdLst>
              <a:ahLst/>
              <a:cxnLst>
                <a:cxn ang="0">
                  <a:pos x="T0" y="T1"/>
                </a:cxn>
                <a:cxn ang="0">
                  <a:pos x="T2" y="T3"/>
                </a:cxn>
                <a:cxn ang="0">
                  <a:pos x="T4" y="T5"/>
                </a:cxn>
                <a:cxn ang="0">
                  <a:pos x="T6" y="T7"/>
                </a:cxn>
              </a:cxnLst>
              <a:rect l="0" t="0" r="r" b="b"/>
              <a:pathLst>
                <a:path w="80" h="180">
                  <a:moveTo>
                    <a:pt x="41" y="180"/>
                  </a:moveTo>
                  <a:cubicBezTo>
                    <a:pt x="49" y="159"/>
                    <a:pt x="59" y="139"/>
                    <a:pt x="66" y="118"/>
                  </a:cubicBezTo>
                  <a:cubicBezTo>
                    <a:pt x="75" y="60"/>
                    <a:pt x="80" y="66"/>
                    <a:pt x="66" y="0"/>
                  </a:cubicBezTo>
                  <a:cubicBezTo>
                    <a:pt x="0" y="31"/>
                    <a:pt x="52" y="111"/>
                    <a:pt x="41" y="18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3260" name="Freeform 12">
            <a:extLst>
              <a:ext uri="{FF2B5EF4-FFF2-40B4-BE49-F238E27FC236}">
                <a16:creationId xmlns:a16="http://schemas.microsoft.com/office/drawing/2014/main" id="{D1ADA48C-C39C-0623-EEF9-2C27E0EFC85C}"/>
              </a:ext>
            </a:extLst>
          </p:cNvPr>
          <p:cNvSpPr>
            <a:spLocks/>
          </p:cNvSpPr>
          <p:nvPr/>
        </p:nvSpPr>
        <p:spPr bwMode="auto">
          <a:xfrm>
            <a:off x="4926013" y="4568825"/>
            <a:ext cx="30162" cy="79375"/>
          </a:xfrm>
          <a:custGeom>
            <a:avLst/>
            <a:gdLst>
              <a:gd name="T0" fmla="*/ 19 w 19"/>
              <a:gd name="T1" fmla="*/ 0 h 50"/>
              <a:gd name="T2" fmla="*/ 6 w 19"/>
              <a:gd name="T3" fmla="*/ 13 h 50"/>
              <a:gd name="T4" fmla="*/ 19 w 19"/>
              <a:gd name="T5" fmla="*/ 25 h 50"/>
              <a:gd name="T6" fmla="*/ 6 w 19"/>
              <a:gd name="T7" fmla="*/ 7 h 50"/>
              <a:gd name="T8" fmla="*/ 0 w 19"/>
              <a:gd name="T9" fmla="*/ 50 h 50"/>
            </a:gdLst>
            <a:ahLst/>
            <a:cxnLst>
              <a:cxn ang="0">
                <a:pos x="T0" y="T1"/>
              </a:cxn>
              <a:cxn ang="0">
                <a:pos x="T2" y="T3"/>
              </a:cxn>
              <a:cxn ang="0">
                <a:pos x="T4" y="T5"/>
              </a:cxn>
              <a:cxn ang="0">
                <a:pos x="T6" y="T7"/>
              </a:cxn>
              <a:cxn ang="0">
                <a:pos x="T8" y="T9"/>
              </a:cxn>
            </a:cxnLst>
            <a:rect l="0" t="0" r="r" b="b"/>
            <a:pathLst>
              <a:path w="19" h="50">
                <a:moveTo>
                  <a:pt x="19" y="0"/>
                </a:moveTo>
                <a:cubicBezTo>
                  <a:pt x="15" y="4"/>
                  <a:pt x="6" y="7"/>
                  <a:pt x="6" y="13"/>
                </a:cubicBezTo>
                <a:cubicBezTo>
                  <a:pt x="6" y="19"/>
                  <a:pt x="19" y="31"/>
                  <a:pt x="19" y="25"/>
                </a:cubicBezTo>
                <a:cubicBezTo>
                  <a:pt x="19" y="18"/>
                  <a:pt x="10" y="13"/>
                  <a:pt x="6" y="7"/>
                </a:cubicBezTo>
                <a:cubicBezTo>
                  <a:pt x="13" y="44"/>
                  <a:pt x="19" y="31"/>
                  <a:pt x="0" y="50"/>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3261" name="Text Box 13">
            <a:extLst>
              <a:ext uri="{FF2B5EF4-FFF2-40B4-BE49-F238E27FC236}">
                <a16:creationId xmlns:a16="http://schemas.microsoft.com/office/drawing/2014/main" id="{3F762F6E-15B2-6F0D-748C-76915535F1A8}"/>
              </a:ext>
            </a:extLst>
          </p:cNvPr>
          <p:cNvSpPr txBox="1">
            <a:spLocks noChangeArrowheads="1"/>
          </p:cNvSpPr>
          <p:nvPr/>
        </p:nvSpPr>
        <p:spPr bwMode="auto">
          <a:xfrm>
            <a:off x="2971800" y="35814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M</a:t>
            </a:r>
          </a:p>
        </p:txBody>
      </p:sp>
      <p:sp>
        <p:nvSpPr>
          <p:cNvPr id="53262" name="Text Box 14">
            <a:extLst>
              <a:ext uri="{FF2B5EF4-FFF2-40B4-BE49-F238E27FC236}">
                <a16:creationId xmlns:a16="http://schemas.microsoft.com/office/drawing/2014/main" id="{5A6DE524-ABC7-A068-2128-67B0DFF2D0F8}"/>
              </a:ext>
            </a:extLst>
          </p:cNvPr>
          <p:cNvSpPr txBox="1">
            <a:spLocks noChangeArrowheads="1"/>
          </p:cNvSpPr>
          <p:nvPr/>
        </p:nvSpPr>
        <p:spPr bwMode="auto">
          <a:xfrm>
            <a:off x="5943600" y="3595688"/>
            <a:ext cx="45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G</a:t>
            </a:r>
          </a:p>
        </p:txBody>
      </p:sp>
      <p:sp>
        <p:nvSpPr>
          <p:cNvPr id="53263" name="Text Box 15">
            <a:extLst>
              <a:ext uri="{FF2B5EF4-FFF2-40B4-BE49-F238E27FC236}">
                <a16:creationId xmlns:a16="http://schemas.microsoft.com/office/drawing/2014/main" id="{58873C76-23A5-BCB8-E83D-B0808C6D271B}"/>
              </a:ext>
            </a:extLst>
          </p:cNvPr>
          <p:cNvSpPr txBox="1">
            <a:spLocks noChangeArrowheads="1"/>
          </p:cNvSpPr>
          <p:nvPr/>
        </p:nvSpPr>
        <p:spPr bwMode="auto">
          <a:xfrm>
            <a:off x="228600" y="762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We know that #(</a:t>
            </a:r>
            <a:r>
              <a:rPr lang="en-US" altLang="en-US" sz="2400">
                <a:hlinkClick r:id="rId3" action="ppaction://hlinksldjump"/>
              </a:rPr>
              <a:t>U</a:t>
            </a:r>
            <a:r>
              <a:rPr lang="en-US" altLang="en-US" sz="2400"/>
              <a:t>) = 30, #(</a:t>
            </a:r>
            <a:r>
              <a:rPr lang="en-US" altLang="en-US" sz="2400">
                <a:hlinkClick r:id="rId3" action="ppaction://hlinksldjump"/>
              </a:rPr>
              <a:t>M</a:t>
            </a:r>
            <a:r>
              <a:rPr lang="en-US" altLang="en-US" sz="2400"/>
              <a:t>) = 17, and #(</a:t>
            </a:r>
            <a:r>
              <a:rPr lang="en-US" altLang="en-US" sz="2400">
                <a:hlinkClick r:id="rId3" action="ppaction://hlinksldjump"/>
              </a:rPr>
              <a:t>G</a:t>
            </a:r>
            <a:r>
              <a:rPr lang="en-US" altLang="en-US" sz="2400"/>
              <a:t>) = 12.</a:t>
            </a:r>
          </a:p>
        </p:txBody>
      </p:sp>
      <p:graphicFrame>
        <p:nvGraphicFramePr>
          <p:cNvPr id="53265" name="Object 17">
            <a:extLst>
              <a:ext uri="{FF2B5EF4-FFF2-40B4-BE49-F238E27FC236}">
                <a16:creationId xmlns:a16="http://schemas.microsoft.com/office/drawing/2014/main" id="{6EA947B1-A03D-CC93-4954-5C1E53CB3CF7}"/>
              </a:ext>
            </a:extLst>
          </p:cNvPr>
          <p:cNvGraphicFramePr>
            <a:graphicFrameLocks noChangeAspect="1"/>
          </p:cNvGraphicFramePr>
          <p:nvPr>
            <p:ph sz="half" idx="1"/>
          </p:nvPr>
        </p:nvGraphicFramePr>
        <p:xfrm>
          <a:off x="2438400" y="2057400"/>
          <a:ext cx="457200" cy="352425"/>
        </p:xfrm>
        <a:graphic>
          <a:graphicData uri="http://schemas.openxmlformats.org/presentationml/2006/ole">
            <mc:AlternateContent xmlns:mc="http://schemas.openxmlformats.org/markup-compatibility/2006">
              <mc:Choice xmlns:v="urn:schemas-microsoft-com:vml" Requires="v">
                <p:oleObj name="Equation" r:id="rId4" imgW="164880" imgH="126720" progId="Equation.3">
                  <p:embed/>
                </p:oleObj>
              </mc:Choice>
              <mc:Fallback>
                <p:oleObj name="Equation" r:id="rId4" imgW="164880" imgH="126720" progId="Equation.3">
                  <p:embed/>
                  <p:pic>
                    <p:nvPicPr>
                      <p:cNvPr id="0" name="Object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2057400"/>
                        <a:ext cx="457200"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3266" name="Rectangle 18">
            <a:extLst>
              <a:ext uri="{FF2B5EF4-FFF2-40B4-BE49-F238E27FC236}">
                <a16:creationId xmlns:a16="http://schemas.microsoft.com/office/drawing/2014/main" id="{54C1D64A-0BC6-0CC7-E67B-51BC9C405715}"/>
              </a:ext>
            </a:extLst>
          </p:cNvPr>
          <p:cNvSpPr>
            <a:spLocks noChangeArrowheads="1"/>
          </p:cNvSpPr>
          <p:nvPr/>
        </p:nvSpPr>
        <p:spPr bwMode="auto">
          <a:xfrm>
            <a:off x="228600" y="1981200"/>
            <a:ext cx="518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b="1"/>
              <a:t>Moreover, #(M      G) = 5</a:t>
            </a:r>
          </a:p>
        </p:txBody>
      </p:sp>
      <p:sp>
        <p:nvSpPr>
          <p:cNvPr id="53274" name="Rectangle 26">
            <a:extLst>
              <a:ext uri="{FF2B5EF4-FFF2-40B4-BE49-F238E27FC236}">
                <a16:creationId xmlns:a16="http://schemas.microsoft.com/office/drawing/2014/main" id="{D84D955F-37E4-D371-3543-D88838D3F59C}"/>
              </a:ext>
            </a:extLst>
          </p:cNvPr>
          <p:cNvSpPr>
            <a:spLocks noChangeArrowheads="1"/>
          </p:cNvSpPr>
          <p:nvPr/>
        </p:nvSpPr>
        <p:spPr bwMode="auto">
          <a:xfrm>
            <a:off x="4489450" y="428466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5</a:t>
            </a:r>
          </a:p>
        </p:txBody>
      </p:sp>
      <p:pic>
        <p:nvPicPr>
          <p:cNvPr id="53275" name="Picture 27">
            <a:hlinkClick r:id="rId6" action="ppaction://hlinksldjump"/>
            <a:extLst>
              <a:ext uri="{FF2B5EF4-FFF2-40B4-BE49-F238E27FC236}">
                <a16:creationId xmlns:a16="http://schemas.microsoft.com/office/drawing/2014/main" id="{43080F3B-E246-FF7D-E09A-D239F2F7FDE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324600"/>
            <a:ext cx="531813" cy="533400"/>
          </a:xfrm>
          <a:prstGeom prst="rect">
            <a:avLst/>
          </a:prstGeom>
          <a:noFill/>
          <a:extLst>
            <a:ext uri="{909E8E84-426E-40DD-AFC4-6F175D3DCCD1}">
              <a14:hiddenFill xmlns:a14="http://schemas.microsoft.com/office/drawing/2010/main">
                <a:solidFill>
                  <a:srgbClr val="FFFFFF"/>
                </a:solidFill>
              </a14:hiddenFill>
            </a:ext>
          </a:extLst>
        </p:spPr>
      </p:pic>
      <p:sp>
        <p:nvSpPr>
          <p:cNvPr id="53279" name="Text Box 31">
            <a:extLst>
              <a:ext uri="{FF2B5EF4-FFF2-40B4-BE49-F238E27FC236}">
                <a16:creationId xmlns:a16="http://schemas.microsoft.com/office/drawing/2014/main" id="{F28FA5A6-E6CD-FC1C-0B25-DCE1D58A7E02}"/>
              </a:ext>
            </a:extLst>
          </p:cNvPr>
          <p:cNvSpPr txBox="1">
            <a:spLocks noChangeArrowheads="1"/>
          </p:cNvSpPr>
          <p:nvPr/>
        </p:nvSpPr>
        <p:spPr bwMode="auto">
          <a:xfrm>
            <a:off x="228600" y="685800"/>
            <a:ext cx="86106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t>The </a:t>
            </a:r>
            <a:r>
              <a:rPr lang="en-US" altLang="en-US" sz="1600" b="1">
                <a:solidFill>
                  <a:srgbClr val="009900"/>
                </a:solidFill>
              </a:rPr>
              <a:t>green</a:t>
            </a:r>
            <a:r>
              <a:rPr lang="en-US" altLang="en-US" sz="1600" b="1"/>
              <a:t> </a:t>
            </a:r>
            <a:r>
              <a:rPr lang="en-US" altLang="en-US" sz="1600"/>
              <a:t>region (5 students) is denoted by</a:t>
            </a:r>
          </a:p>
          <a:p>
            <a:pPr>
              <a:spcBef>
                <a:spcPct val="50000"/>
              </a:spcBef>
            </a:pPr>
            <a:r>
              <a:rPr lang="en-US" altLang="en-US" sz="1600"/>
              <a:t>M     G, which is read, </a:t>
            </a:r>
            <a:r>
              <a:rPr lang="en-US" altLang="en-US" sz="1600" b="1"/>
              <a:t>“M intersect G”</a:t>
            </a:r>
            <a:r>
              <a:rPr lang="en-US" altLang="en-US" sz="1600"/>
              <a:t> </a:t>
            </a:r>
          </a:p>
          <a:p>
            <a:pPr>
              <a:spcBef>
                <a:spcPct val="50000"/>
              </a:spcBef>
            </a:pPr>
            <a:r>
              <a:rPr lang="en-US" altLang="en-US" sz="1600"/>
              <a:t>or </a:t>
            </a:r>
            <a:r>
              <a:rPr lang="en-US" altLang="en-US" sz="1600" b="1"/>
              <a:t>“the intersection of M and G.”</a:t>
            </a:r>
          </a:p>
        </p:txBody>
      </p:sp>
      <p:graphicFrame>
        <p:nvGraphicFramePr>
          <p:cNvPr id="53280" name="Object 32">
            <a:extLst>
              <a:ext uri="{FF2B5EF4-FFF2-40B4-BE49-F238E27FC236}">
                <a16:creationId xmlns:a16="http://schemas.microsoft.com/office/drawing/2014/main" id="{31CEE93D-5469-9481-B97E-6520A1B3A1EA}"/>
              </a:ext>
            </a:extLst>
          </p:cNvPr>
          <p:cNvGraphicFramePr>
            <a:graphicFrameLocks noChangeAspect="1"/>
          </p:cNvGraphicFramePr>
          <p:nvPr/>
        </p:nvGraphicFramePr>
        <p:xfrm>
          <a:off x="533400" y="1101725"/>
          <a:ext cx="228600" cy="193675"/>
        </p:xfrm>
        <a:graphic>
          <a:graphicData uri="http://schemas.openxmlformats.org/presentationml/2006/ole">
            <mc:AlternateContent xmlns:mc="http://schemas.openxmlformats.org/markup-compatibility/2006">
              <mc:Choice xmlns:v="urn:schemas-microsoft-com:vml" Requires="v">
                <p:oleObj name="Equation" r:id="rId8" imgW="164880" imgH="126720" progId="Equation.3">
                  <p:embed/>
                </p:oleObj>
              </mc:Choice>
              <mc:Fallback>
                <p:oleObj name="Equation" r:id="rId8" imgW="164880" imgH="126720" progId="Equation.3">
                  <p:embed/>
                  <p:pic>
                    <p:nvPicPr>
                      <p:cNvPr id="0" name="Object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1101725"/>
                        <a:ext cx="228600" cy="193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53266"/>
                                        </p:tgtEl>
                                        <p:attrNameLst>
                                          <p:attrName>style.visibility</p:attrName>
                                        </p:attrNameLst>
                                      </p:cBhvr>
                                      <p:to>
                                        <p:strVal val="visible"/>
                                      </p:to>
                                    </p:set>
                                    <p:animEffect transition="in" filter="dissolve">
                                      <p:cBhvr>
                                        <p:cTn id="7" dur="2000"/>
                                        <p:tgtEl>
                                          <p:spTgt spid="53266"/>
                                        </p:tgtEl>
                                      </p:cBhvr>
                                    </p:animEffect>
                                  </p:childTnLst>
                                </p:cTn>
                              </p:par>
                            </p:childTnLst>
                          </p:cTn>
                        </p:par>
                        <p:par>
                          <p:cTn id="8" fill="hold" nodeType="afterGroup">
                            <p:stCondLst>
                              <p:cond delay="2000"/>
                            </p:stCondLst>
                            <p:childTnLst>
                              <p:par>
                                <p:cTn id="9" presetID="8" presetClass="emph" presetSubtype="0" fill="hold" nodeType="afterEffect">
                                  <p:stCondLst>
                                    <p:cond delay="2000"/>
                                  </p:stCondLst>
                                  <p:childTnLst>
                                    <p:animRot by="21600000">
                                      <p:cBhvr>
                                        <p:cTn id="10" dur="500" fill="hold"/>
                                        <p:tgtEl>
                                          <p:spTgt spid="53256"/>
                                        </p:tgtEl>
                                        <p:attrNameLst>
                                          <p:attrName>r</p:attrName>
                                        </p:attrNameLst>
                                      </p:cBhvr>
                                    </p:animRot>
                                  </p:childTnLst>
                                </p:cTn>
                              </p:par>
                            </p:childTnLst>
                          </p:cTn>
                        </p:par>
                        <p:par>
                          <p:cTn id="11" fill="hold" nodeType="afterGroup">
                            <p:stCondLst>
                              <p:cond delay="4500"/>
                            </p:stCondLst>
                            <p:childTnLst>
                              <p:par>
                                <p:cTn id="12" presetID="26" presetClass="entr" presetSubtype="0" fill="hold" nodeType="afterEffect">
                                  <p:stCondLst>
                                    <p:cond delay="0"/>
                                  </p:stCondLst>
                                  <p:childTnLst>
                                    <p:set>
                                      <p:cBhvr>
                                        <p:cTn id="13" dur="1" fill="hold">
                                          <p:stCondLst>
                                            <p:cond delay="0"/>
                                          </p:stCondLst>
                                        </p:cTn>
                                        <p:tgtEl>
                                          <p:spTgt spid="53274"/>
                                        </p:tgtEl>
                                        <p:attrNameLst>
                                          <p:attrName>style.visibility</p:attrName>
                                        </p:attrNameLst>
                                      </p:cBhvr>
                                      <p:to>
                                        <p:strVal val="visible"/>
                                      </p:to>
                                    </p:set>
                                    <p:animEffect transition="in" filter="wipe(down)">
                                      <p:cBhvr>
                                        <p:cTn id="14" dur="580">
                                          <p:stCondLst>
                                            <p:cond delay="0"/>
                                          </p:stCondLst>
                                        </p:cTn>
                                        <p:tgtEl>
                                          <p:spTgt spid="53274"/>
                                        </p:tgtEl>
                                      </p:cBhvr>
                                    </p:animEffect>
                                    <p:anim calcmode="lin" valueType="num">
                                      <p:cBhvr>
                                        <p:cTn id="15" dur="1822" tmFilter="0,0; 0.14,0.36; 0.43,0.73; 0.71,0.91; 1.0,1.0">
                                          <p:stCondLst>
                                            <p:cond delay="0"/>
                                          </p:stCondLst>
                                        </p:cTn>
                                        <p:tgtEl>
                                          <p:spTgt spid="5327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327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327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327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3274"/>
                                        </p:tgtEl>
                                        <p:attrNameLst>
                                          <p:attrName>ppt_y</p:attrName>
                                        </p:attrNameLst>
                                      </p:cBhvr>
                                      <p:tavLst>
                                        <p:tav tm="0" fmla="#ppt_y-sin(pi*$)/81">
                                          <p:val>
                                            <p:fltVal val="0"/>
                                          </p:val>
                                        </p:tav>
                                        <p:tav tm="100000">
                                          <p:val>
                                            <p:fltVal val="1"/>
                                          </p:val>
                                        </p:tav>
                                      </p:tavLst>
                                    </p:anim>
                                    <p:animScale>
                                      <p:cBhvr>
                                        <p:cTn id="20" dur="26">
                                          <p:stCondLst>
                                            <p:cond delay="650"/>
                                          </p:stCondLst>
                                        </p:cTn>
                                        <p:tgtEl>
                                          <p:spTgt spid="53274"/>
                                        </p:tgtEl>
                                      </p:cBhvr>
                                      <p:to x="100000" y="60000"/>
                                    </p:animScale>
                                    <p:animScale>
                                      <p:cBhvr>
                                        <p:cTn id="21" dur="166" decel="50000">
                                          <p:stCondLst>
                                            <p:cond delay="676"/>
                                          </p:stCondLst>
                                        </p:cTn>
                                        <p:tgtEl>
                                          <p:spTgt spid="53274"/>
                                        </p:tgtEl>
                                      </p:cBhvr>
                                      <p:to x="100000" y="100000"/>
                                    </p:animScale>
                                    <p:animScale>
                                      <p:cBhvr>
                                        <p:cTn id="22" dur="26">
                                          <p:stCondLst>
                                            <p:cond delay="1312"/>
                                          </p:stCondLst>
                                        </p:cTn>
                                        <p:tgtEl>
                                          <p:spTgt spid="53274"/>
                                        </p:tgtEl>
                                      </p:cBhvr>
                                      <p:to x="100000" y="80000"/>
                                    </p:animScale>
                                    <p:animScale>
                                      <p:cBhvr>
                                        <p:cTn id="23" dur="166" decel="50000">
                                          <p:stCondLst>
                                            <p:cond delay="1338"/>
                                          </p:stCondLst>
                                        </p:cTn>
                                        <p:tgtEl>
                                          <p:spTgt spid="53274"/>
                                        </p:tgtEl>
                                      </p:cBhvr>
                                      <p:to x="100000" y="100000"/>
                                    </p:animScale>
                                    <p:animScale>
                                      <p:cBhvr>
                                        <p:cTn id="24" dur="26">
                                          <p:stCondLst>
                                            <p:cond delay="1642"/>
                                          </p:stCondLst>
                                        </p:cTn>
                                        <p:tgtEl>
                                          <p:spTgt spid="53274"/>
                                        </p:tgtEl>
                                      </p:cBhvr>
                                      <p:to x="100000" y="90000"/>
                                    </p:animScale>
                                    <p:animScale>
                                      <p:cBhvr>
                                        <p:cTn id="25" dur="166" decel="50000">
                                          <p:stCondLst>
                                            <p:cond delay="1668"/>
                                          </p:stCondLst>
                                        </p:cTn>
                                        <p:tgtEl>
                                          <p:spTgt spid="53274"/>
                                        </p:tgtEl>
                                      </p:cBhvr>
                                      <p:to x="100000" y="100000"/>
                                    </p:animScale>
                                    <p:animScale>
                                      <p:cBhvr>
                                        <p:cTn id="26" dur="26">
                                          <p:stCondLst>
                                            <p:cond delay="1808"/>
                                          </p:stCondLst>
                                        </p:cTn>
                                        <p:tgtEl>
                                          <p:spTgt spid="53274"/>
                                        </p:tgtEl>
                                      </p:cBhvr>
                                      <p:to x="100000" y="95000"/>
                                    </p:animScale>
                                    <p:animScale>
                                      <p:cBhvr>
                                        <p:cTn id="27" dur="166" decel="50000">
                                          <p:stCondLst>
                                            <p:cond delay="1834"/>
                                          </p:stCondLst>
                                        </p:cTn>
                                        <p:tgtEl>
                                          <p:spTgt spid="53274"/>
                                        </p:tgtEl>
                                      </p:cBhvr>
                                      <p:to x="100000" y="100000"/>
                                    </p:animScale>
                                  </p:childTnLst>
                                </p:cTn>
                              </p:par>
                            </p:childTnLst>
                          </p:cTn>
                        </p:par>
                        <p:par>
                          <p:cTn id="28" fill="hold" nodeType="afterGroup">
                            <p:stCondLst>
                              <p:cond delay="6500"/>
                            </p:stCondLst>
                            <p:childTnLst>
                              <p:par>
                                <p:cTn id="29" presetID="26" presetClass="entr" presetSubtype="0" fill="hold" nodeType="afterEffect">
                                  <p:stCondLst>
                                    <p:cond delay="0"/>
                                  </p:stCondLst>
                                  <p:childTnLst>
                                    <p:set>
                                      <p:cBhvr>
                                        <p:cTn id="30" dur="1" fill="hold">
                                          <p:stCondLst>
                                            <p:cond delay="0"/>
                                          </p:stCondLst>
                                        </p:cTn>
                                        <p:tgtEl>
                                          <p:spTgt spid="53250"/>
                                        </p:tgtEl>
                                        <p:attrNameLst>
                                          <p:attrName>style.visibility</p:attrName>
                                        </p:attrNameLst>
                                      </p:cBhvr>
                                      <p:to>
                                        <p:strVal val="visible"/>
                                      </p:to>
                                    </p:set>
                                    <p:animEffect transition="in" filter="wipe(down)">
                                      <p:cBhvr>
                                        <p:cTn id="31" dur="580">
                                          <p:stCondLst>
                                            <p:cond delay="0"/>
                                          </p:stCondLst>
                                        </p:cTn>
                                        <p:tgtEl>
                                          <p:spTgt spid="53250"/>
                                        </p:tgtEl>
                                      </p:cBhvr>
                                    </p:animEffect>
                                    <p:anim calcmode="lin" valueType="num">
                                      <p:cBhvr>
                                        <p:cTn id="32" dur="1822" tmFilter="0,0; 0.14,0.36; 0.43,0.73; 0.71,0.91; 1.0,1.0">
                                          <p:stCondLst>
                                            <p:cond delay="0"/>
                                          </p:stCondLst>
                                        </p:cTn>
                                        <p:tgtEl>
                                          <p:spTgt spid="53250"/>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53250"/>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53250"/>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53250"/>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53250"/>
                                        </p:tgtEl>
                                        <p:attrNameLst>
                                          <p:attrName>ppt_y</p:attrName>
                                        </p:attrNameLst>
                                      </p:cBhvr>
                                      <p:tavLst>
                                        <p:tav tm="0" fmla="#ppt_y-sin(pi*$)/81">
                                          <p:val>
                                            <p:fltVal val="0"/>
                                          </p:val>
                                        </p:tav>
                                        <p:tav tm="100000">
                                          <p:val>
                                            <p:fltVal val="1"/>
                                          </p:val>
                                        </p:tav>
                                      </p:tavLst>
                                    </p:anim>
                                    <p:animScale>
                                      <p:cBhvr>
                                        <p:cTn id="37" dur="26">
                                          <p:stCondLst>
                                            <p:cond delay="650"/>
                                          </p:stCondLst>
                                        </p:cTn>
                                        <p:tgtEl>
                                          <p:spTgt spid="53250"/>
                                        </p:tgtEl>
                                      </p:cBhvr>
                                      <p:to x="100000" y="60000"/>
                                    </p:animScale>
                                    <p:animScale>
                                      <p:cBhvr>
                                        <p:cTn id="38" dur="166" decel="50000">
                                          <p:stCondLst>
                                            <p:cond delay="676"/>
                                          </p:stCondLst>
                                        </p:cTn>
                                        <p:tgtEl>
                                          <p:spTgt spid="53250"/>
                                        </p:tgtEl>
                                      </p:cBhvr>
                                      <p:to x="100000" y="100000"/>
                                    </p:animScale>
                                    <p:animScale>
                                      <p:cBhvr>
                                        <p:cTn id="39" dur="26">
                                          <p:stCondLst>
                                            <p:cond delay="1312"/>
                                          </p:stCondLst>
                                        </p:cTn>
                                        <p:tgtEl>
                                          <p:spTgt spid="53250"/>
                                        </p:tgtEl>
                                      </p:cBhvr>
                                      <p:to x="100000" y="80000"/>
                                    </p:animScale>
                                    <p:animScale>
                                      <p:cBhvr>
                                        <p:cTn id="40" dur="166" decel="50000">
                                          <p:stCondLst>
                                            <p:cond delay="1338"/>
                                          </p:stCondLst>
                                        </p:cTn>
                                        <p:tgtEl>
                                          <p:spTgt spid="53250"/>
                                        </p:tgtEl>
                                      </p:cBhvr>
                                      <p:to x="100000" y="100000"/>
                                    </p:animScale>
                                    <p:animScale>
                                      <p:cBhvr>
                                        <p:cTn id="41" dur="26">
                                          <p:stCondLst>
                                            <p:cond delay="1642"/>
                                          </p:stCondLst>
                                        </p:cTn>
                                        <p:tgtEl>
                                          <p:spTgt spid="53250"/>
                                        </p:tgtEl>
                                      </p:cBhvr>
                                      <p:to x="100000" y="90000"/>
                                    </p:animScale>
                                    <p:animScale>
                                      <p:cBhvr>
                                        <p:cTn id="42" dur="166" decel="50000">
                                          <p:stCondLst>
                                            <p:cond delay="1668"/>
                                          </p:stCondLst>
                                        </p:cTn>
                                        <p:tgtEl>
                                          <p:spTgt spid="53250"/>
                                        </p:tgtEl>
                                      </p:cBhvr>
                                      <p:to x="100000" y="100000"/>
                                    </p:animScale>
                                    <p:animScale>
                                      <p:cBhvr>
                                        <p:cTn id="43" dur="26">
                                          <p:stCondLst>
                                            <p:cond delay="1808"/>
                                          </p:stCondLst>
                                        </p:cTn>
                                        <p:tgtEl>
                                          <p:spTgt spid="53250"/>
                                        </p:tgtEl>
                                      </p:cBhvr>
                                      <p:to x="100000" y="95000"/>
                                    </p:animScale>
                                    <p:animScale>
                                      <p:cBhvr>
                                        <p:cTn id="44" dur="166" decel="50000">
                                          <p:stCondLst>
                                            <p:cond delay="1834"/>
                                          </p:stCondLst>
                                        </p:cTn>
                                        <p:tgtEl>
                                          <p:spTgt spid="5325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66" grpId="0"/>
      <p:bldP spid="5327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23" name="Rectangle 27">
            <a:extLst>
              <a:ext uri="{FF2B5EF4-FFF2-40B4-BE49-F238E27FC236}">
                <a16:creationId xmlns:a16="http://schemas.microsoft.com/office/drawing/2014/main" id="{C6E8C611-7D1F-44D3-D49B-957D251CAF19}"/>
              </a:ext>
            </a:extLst>
          </p:cNvPr>
          <p:cNvSpPr>
            <a:spLocks noChangeArrowheads="1"/>
          </p:cNvSpPr>
          <p:nvPr/>
        </p:nvSpPr>
        <p:spPr bwMode="auto">
          <a:xfrm>
            <a:off x="152400" y="685800"/>
            <a:ext cx="3581400" cy="1524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55299" name="Rectangle 3">
            <a:extLst>
              <a:ext uri="{FF2B5EF4-FFF2-40B4-BE49-F238E27FC236}">
                <a16:creationId xmlns:a16="http://schemas.microsoft.com/office/drawing/2014/main" id="{A2D389EB-AD0B-C93E-87E7-05718F1A3F19}"/>
              </a:ext>
            </a:extLst>
          </p:cNvPr>
          <p:cNvSpPr>
            <a:spLocks noChangeArrowheads="1"/>
          </p:cNvSpPr>
          <p:nvPr/>
        </p:nvSpPr>
        <p:spPr bwMode="auto">
          <a:xfrm>
            <a:off x="2286000" y="2971800"/>
            <a:ext cx="4876800" cy="3200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55300" name="Text Box 4">
            <a:extLst>
              <a:ext uri="{FF2B5EF4-FFF2-40B4-BE49-F238E27FC236}">
                <a16:creationId xmlns:a16="http://schemas.microsoft.com/office/drawing/2014/main" id="{F9B4AA6C-A91B-6421-C7AF-098D6F198784}"/>
              </a:ext>
            </a:extLst>
          </p:cNvPr>
          <p:cNvSpPr txBox="1">
            <a:spLocks noChangeArrowheads="1"/>
          </p:cNvSpPr>
          <p:nvPr/>
        </p:nvSpPr>
        <p:spPr bwMode="auto">
          <a:xfrm>
            <a:off x="1905000" y="25146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U</a:t>
            </a:r>
          </a:p>
        </p:txBody>
      </p:sp>
      <p:sp>
        <p:nvSpPr>
          <p:cNvPr id="55301" name="Oval 5">
            <a:extLst>
              <a:ext uri="{FF2B5EF4-FFF2-40B4-BE49-F238E27FC236}">
                <a16:creationId xmlns:a16="http://schemas.microsoft.com/office/drawing/2014/main" id="{EFDE972F-8BFA-FDB0-2425-CD5BE813C600}"/>
              </a:ext>
            </a:extLst>
          </p:cNvPr>
          <p:cNvSpPr>
            <a:spLocks noChangeArrowheads="1"/>
          </p:cNvSpPr>
          <p:nvPr/>
        </p:nvSpPr>
        <p:spPr bwMode="auto">
          <a:xfrm>
            <a:off x="3200400" y="3733800"/>
            <a:ext cx="1752600" cy="1752600"/>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02" name="Oval 6">
            <a:extLst>
              <a:ext uri="{FF2B5EF4-FFF2-40B4-BE49-F238E27FC236}">
                <a16:creationId xmlns:a16="http://schemas.microsoft.com/office/drawing/2014/main" id="{0D7C53FB-DB7C-C966-6D04-18E1E3379F84}"/>
              </a:ext>
            </a:extLst>
          </p:cNvPr>
          <p:cNvSpPr>
            <a:spLocks noChangeArrowheads="1"/>
          </p:cNvSpPr>
          <p:nvPr/>
        </p:nvSpPr>
        <p:spPr bwMode="auto">
          <a:xfrm>
            <a:off x="4419600" y="3733800"/>
            <a:ext cx="1752600" cy="1752600"/>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03" name="Freeform 7">
            <a:extLst>
              <a:ext uri="{FF2B5EF4-FFF2-40B4-BE49-F238E27FC236}">
                <a16:creationId xmlns:a16="http://schemas.microsoft.com/office/drawing/2014/main" id="{F356E228-42AA-24D5-76CE-DBE34B0AF582}"/>
              </a:ext>
            </a:extLst>
          </p:cNvPr>
          <p:cNvSpPr>
            <a:spLocks/>
          </p:cNvSpPr>
          <p:nvPr/>
        </p:nvSpPr>
        <p:spPr bwMode="auto">
          <a:xfrm>
            <a:off x="4465638" y="4117975"/>
            <a:ext cx="120650" cy="138113"/>
          </a:xfrm>
          <a:custGeom>
            <a:avLst/>
            <a:gdLst>
              <a:gd name="T0" fmla="*/ 61 w 76"/>
              <a:gd name="T1" fmla="*/ 0 h 87"/>
              <a:gd name="T2" fmla="*/ 48 w 76"/>
              <a:gd name="T3" fmla="*/ 12 h 87"/>
              <a:gd name="T4" fmla="*/ 36 w 76"/>
              <a:gd name="T5" fmla="*/ 37 h 87"/>
              <a:gd name="T6" fmla="*/ 24 w 76"/>
              <a:gd name="T7" fmla="*/ 61 h 87"/>
              <a:gd name="T8" fmla="*/ 48 w 76"/>
              <a:gd name="T9" fmla="*/ 37 h 87"/>
              <a:gd name="T10" fmla="*/ 36 w 76"/>
              <a:gd name="T11" fmla="*/ 61 h 87"/>
              <a:gd name="T12" fmla="*/ 30 w 76"/>
              <a:gd name="T13" fmla="*/ 80 h 87"/>
              <a:gd name="T14" fmla="*/ 55 w 76"/>
              <a:gd name="T15" fmla="*/ 24 h 87"/>
              <a:gd name="T16" fmla="*/ 67 w 76"/>
              <a:gd name="T17" fmla="*/ 6 h 87"/>
              <a:gd name="T18" fmla="*/ 55 w 76"/>
              <a:gd name="T19" fmla="*/ 24 h 87"/>
              <a:gd name="T20" fmla="*/ 17 w 76"/>
              <a:gd name="T21"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7">
                <a:moveTo>
                  <a:pt x="61" y="0"/>
                </a:moveTo>
                <a:cubicBezTo>
                  <a:pt x="57" y="4"/>
                  <a:pt x="49" y="6"/>
                  <a:pt x="48" y="12"/>
                </a:cubicBezTo>
                <a:cubicBezTo>
                  <a:pt x="42" y="42"/>
                  <a:pt x="76" y="24"/>
                  <a:pt x="36" y="37"/>
                </a:cubicBezTo>
                <a:cubicBezTo>
                  <a:pt x="8" y="79"/>
                  <a:pt x="0" y="85"/>
                  <a:pt x="24" y="61"/>
                </a:cubicBezTo>
                <a:cubicBezTo>
                  <a:pt x="38" y="18"/>
                  <a:pt x="27" y="14"/>
                  <a:pt x="48" y="37"/>
                </a:cubicBezTo>
                <a:cubicBezTo>
                  <a:pt x="44" y="45"/>
                  <a:pt x="39" y="53"/>
                  <a:pt x="36" y="61"/>
                </a:cubicBezTo>
                <a:cubicBezTo>
                  <a:pt x="33" y="67"/>
                  <a:pt x="30" y="87"/>
                  <a:pt x="30" y="80"/>
                </a:cubicBezTo>
                <a:cubicBezTo>
                  <a:pt x="30" y="27"/>
                  <a:pt x="23" y="36"/>
                  <a:pt x="55" y="24"/>
                </a:cubicBezTo>
                <a:cubicBezTo>
                  <a:pt x="59" y="18"/>
                  <a:pt x="71" y="0"/>
                  <a:pt x="67" y="6"/>
                </a:cubicBezTo>
                <a:cubicBezTo>
                  <a:pt x="63" y="12"/>
                  <a:pt x="60" y="18"/>
                  <a:pt x="55" y="24"/>
                </a:cubicBezTo>
                <a:cubicBezTo>
                  <a:pt x="38" y="45"/>
                  <a:pt x="17" y="59"/>
                  <a:pt x="17" y="86"/>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5304" name="Group 8">
            <a:extLst>
              <a:ext uri="{FF2B5EF4-FFF2-40B4-BE49-F238E27FC236}">
                <a16:creationId xmlns:a16="http://schemas.microsoft.com/office/drawing/2014/main" id="{FED1422F-4D18-E229-7572-58C81D205752}"/>
              </a:ext>
            </a:extLst>
          </p:cNvPr>
          <p:cNvGrpSpPr>
            <a:grpSpLocks/>
          </p:cNvGrpSpPr>
          <p:nvPr/>
        </p:nvGrpSpPr>
        <p:grpSpPr bwMode="auto">
          <a:xfrm>
            <a:off x="4402138" y="3956050"/>
            <a:ext cx="588962" cy="1282700"/>
            <a:chOff x="2773" y="2492"/>
            <a:chExt cx="371" cy="808"/>
          </a:xfrm>
        </p:grpSpPr>
        <p:sp>
          <p:nvSpPr>
            <p:cNvPr id="55305" name="Freeform 9">
              <a:extLst>
                <a:ext uri="{FF2B5EF4-FFF2-40B4-BE49-F238E27FC236}">
                  <a16:creationId xmlns:a16="http://schemas.microsoft.com/office/drawing/2014/main" id="{1537D26C-CA88-F9F4-E4EA-69633956551E}"/>
                </a:ext>
              </a:extLst>
            </p:cNvPr>
            <p:cNvSpPr>
              <a:spLocks/>
            </p:cNvSpPr>
            <p:nvPr/>
          </p:nvSpPr>
          <p:spPr bwMode="auto">
            <a:xfrm>
              <a:off x="2773" y="2492"/>
              <a:ext cx="371" cy="808"/>
            </a:xfrm>
            <a:custGeom>
              <a:avLst/>
              <a:gdLst>
                <a:gd name="T0" fmla="*/ 175 w 371"/>
                <a:gd name="T1" fmla="*/ 15 h 808"/>
                <a:gd name="T2" fmla="*/ 225 w 371"/>
                <a:gd name="T3" fmla="*/ 71 h 808"/>
                <a:gd name="T4" fmla="*/ 249 w 371"/>
                <a:gd name="T5" fmla="*/ 95 h 808"/>
                <a:gd name="T6" fmla="*/ 274 w 371"/>
                <a:gd name="T7" fmla="*/ 126 h 808"/>
                <a:gd name="T8" fmla="*/ 299 w 371"/>
                <a:gd name="T9" fmla="*/ 176 h 808"/>
                <a:gd name="T10" fmla="*/ 305 w 371"/>
                <a:gd name="T11" fmla="*/ 194 h 808"/>
                <a:gd name="T12" fmla="*/ 318 w 371"/>
                <a:gd name="T13" fmla="*/ 207 h 808"/>
                <a:gd name="T14" fmla="*/ 330 w 371"/>
                <a:gd name="T15" fmla="*/ 244 h 808"/>
                <a:gd name="T16" fmla="*/ 342 w 371"/>
                <a:gd name="T17" fmla="*/ 263 h 808"/>
                <a:gd name="T18" fmla="*/ 330 w 371"/>
                <a:gd name="T19" fmla="*/ 430 h 808"/>
                <a:gd name="T20" fmla="*/ 318 w 371"/>
                <a:gd name="T21" fmla="*/ 603 h 808"/>
                <a:gd name="T22" fmla="*/ 293 w 371"/>
                <a:gd name="T23" fmla="*/ 634 h 808"/>
                <a:gd name="T24" fmla="*/ 225 w 371"/>
                <a:gd name="T25" fmla="*/ 752 h 808"/>
                <a:gd name="T26" fmla="*/ 175 w 371"/>
                <a:gd name="T27" fmla="*/ 808 h 808"/>
                <a:gd name="T28" fmla="*/ 119 w 371"/>
                <a:gd name="T29" fmla="*/ 758 h 808"/>
                <a:gd name="T30" fmla="*/ 82 w 371"/>
                <a:gd name="T31" fmla="*/ 702 h 808"/>
                <a:gd name="T32" fmla="*/ 8 w 371"/>
                <a:gd name="T33" fmla="*/ 566 h 808"/>
                <a:gd name="T34" fmla="*/ 14 w 371"/>
                <a:gd name="T35" fmla="*/ 448 h 808"/>
                <a:gd name="T36" fmla="*/ 82 w 371"/>
                <a:gd name="T37" fmla="*/ 176 h 808"/>
                <a:gd name="T38" fmla="*/ 163 w 371"/>
                <a:gd name="T39" fmla="*/ 21 h 808"/>
                <a:gd name="T40" fmla="*/ 175 w 371"/>
                <a:gd name="T41" fmla="*/ 2 h 808"/>
                <a:gd name="T42" fmla="*/ 175 w 371"/>
                <a:gd name="T43" fmla="*/ 15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1" h="808">
                  <a:moveTo>
                    <a:pt x="175" y="15"/>
                  </a:moveTo>
                  <a:cubicBezTo>
                    <a:pt x="194" y="32"/>
                    <a:pt x="207" y="53"/>
                    <a:pt x="225" y="71"/>
                  </a:cubicBezTo>
                  <a:cubicBezTo>
                    <a:pt x="236" y="103"/>
                    <a:pt x="222" y="79"/>
                    <a:pt x="249" y="95"/>
                  </a:cubicBezTo>
                  <a:cubicBezTo>
                    <a:pt x="259" y="101"/>
                    <a:pt x="268" y="117"/>
                    <a:pt x="274" y="126"/>
                  </a:cubicBezTo>
                  <a:cubicBezTo>
                    <a:pt x="280" y="146"/>
                    <a:pt x="284" y="160"/>
                    <a:pt x="299" y="176"/>
                  </a:cubicBezTo>
                  <a:cubicBezTo>
                    <a:pt x="301" y="182"/>
                    <a:pt x="302" y="189"/>
                    <a:pt x="305" y="194"/>
                  </a:cubicBezTo>
                  <a:cubicBezTo>
                    <a:pt x="308" y="199"/>
                    <a:pt x="315" y="202"/>
                    <a:pt x="318" y="207"/>
                  </a:cubicBezTo>
                  <a:cubicBezTo>
                    <a:pt x="324" y="219"/>
                    <a:pt x="323" y="233"/>
                    <a:pt x="330" y="244"/>
                  </a:cubicBezTo>
                  <a:cubicBezTo>
                    <a:pt x="334" y="250"/>
                    <a:pt x="338" y="257"/>
                    <a:pt x="342" y="263"/>
                  </a:cubicBezTo>
                  <a:cubicBezTo>
                    <a:pt x="348" y="316"/>
                    <a:pt x="371" y="385"/>
                    <a:pt x="330" y="430"/>
                  </a:cubicBezTo>
                  <a:cubicBezTo>
                    <a:pt x="326" y="488"/>
                    <a:pt x="326" y="546"/>
                    <a:pt x="318" y="603"/>
                  </a:cubicBezTo>
                  <a:cubicBezTo>
                    <a:pt x="316" y="616"/>
                    <a:pt x="300" y="623"/>
                    <a:pt x="293" y="634"/>
                  </a:cubicBezTo>
                  <a:cubicBezTo>
                    <a:pt x="270" y="673"/>
                    <a:pt x="262" y="725"/>
                    <a:pt x="225" y="752"/>
                  </a:cubicBezTo>
                  <a:cubicBezTo>
                    <a:pt x="212" y="783"/>
                    <a:pt x="206" y="796"/>
                    <a:pt x="175" y="808"/>
                  </a:cubicBezTo>
                  <a:cubicBezTo>
                    <a:pt x="147" y="797"/>
                    <a:pt x="140" y="778"/>
                    <a:pt x="119" y="758"/>
                  </a:cubicBezTo>
                  <a:cubicBezTo>
                    <a:pt x="108" y="736"/>
                    <a:pt x="94" y="722"/>
                    <a:pt x="82" y="702"/>
                  </a:cubicBezTo>
                  <a:cubicBezTo>
                    <a:pt x="55" y="658"/>
                    <a:pt x="36" y="610"/>
                    <a:pt x="8" y="566"/>
                  </a:cubicBezTo>
                  <a:cubicBezTo>
                    <a:pt x="10" y="527"/>
                    <a:pt x="12" y="487"/>
                    <a:pt x="14" y="448"/>
                  </a:cubicBezTo>
                  <a:cubicBezTo>
                    <a:pt x="18" y="369"/>
                    <a:pt x="0" y="231"/>
                    <a:pt x="82" y="176"/>
                  </a:cubicBezTo>
                  <a:cubicBezTo>
                    <a:pt x="99" y="121"/>
                    <a:pt x="127" y="65"/>
                    <a:pt x="163" y="21"/>
                  </a:cubicBezTo>
                  <a:cubicBezTo>
                    <a:pt x="168" y="15"/>
                    <a:pt x="168" y="5"/>
                    <a:pt x="175" y="2"/>
                  </a:cubicBezTo>
                  <a:cubicBezTo>
                    <a:pt x="179" y="0"/>
                    <a:pt x="175" y="11"/>
                    <a:pt x="175" y="15"/>
                  </a:cubicBezTo>
                  <a:close/>
                </a:path>
              </a:pathLst>
            </a:custGeom>
            <a:solidFill>
              <a:srgbClr val="00BE00"/>
            </a:solidFill>
            <a:ln w="0">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306" name="Freeform 10">
              <a:extLst>
                <a:ext uri="{FF2B5EF4-FFF2-40B4-BE49-F238E27FC236}">
                  <a16:creationId xmlns:a16="http://schemas.microsoft.com/office/drawing/2014/main" id="{D0405DCA-1966-6BB5-C8EE-F4B0822EB6E7}"/>
                </a:ext>
              </a:extLst>
            </p:cNvPr>
            <p:cNvSpPr>
              <a:spLocks/>
            </p:cNvSpPr>
            <p:nvPr/>
          </p:nvSpPr>
          <p:spPr bwMode="auto">
            <a:xfrm>
              <a:off x="2813" y="2610"/>
              <a:ext cx="88" cy="93"/>
            </a:xfrm>
            <a:custGeom>
              <a:avLst/>
              <a:gdLst>
                <a:gd name="T0" fmla="*/ 30 w 88"/>
                <a:gd name="T1" fmla="*/ 70 h 93"/>
                <a:gd name="T2" fmla="*/ 36 w 88"/>
                <a:gd name="T3" fmla="*/ 89 h 93"/>
                <a:gd name="T4" fmla="*/ 24 w 88"/>
                <a:gd name="T5" fmla="*/ 76 h 93"/>
                <a:gd name="T6" fmla="*/ 30 w 88"/>
                <a:gd name="T7" fmla="*/ 58 h 93"/>
                <a:gd name="T8" fmla="*/ 42 w 88"/>
                <a:gd name="T9" fmla="*/ 45 h 93"/>
                <a:gd name="T10" fmla="*/ 24 w 88"/>
                <a:gd name="T11" fmla="*/ 52 h 93"/>
                <a:gd name="T12" fmla="*/ 11 w 88"/>
                <a:gd name="T13" fmla="*/ 64 h 93"/>
                <a:gd name="T14" fmla="*/ 17 w 88"/>
                <a:gd name="T15" fmla="*/ 83 h 93"/>
                <a:gd name="T16" fmla="*/ 24 w 88"/>
                <a:gd name="T17" fmla="*/ 64 h 93"/>
                <a:gd name="T18" fmla="*/ 42 w 88"/>
                <a:gd name="T19" fmla="*/ 39 h 93"/>
                <a:gd name="T20" fmla="*/ 11 w 88"/>
                <a:gd name="T21" fmla="*/ 58 h 93"/>
                <a:gd name="T22" fmla="*/ 42 w 88"/>
                <a:gd name="T23" fmla="*/ 33 h 93"/>
                <a:gd name="T24" fmla="*/ 48 w 88"/>
                <a:gd name="T25" fmla="*/ 45 h 93"/>
                <a:gd name="T26" fmla="*/ 48 w 88"/>
                <a:gd name="T27" fmla="*/ 15 h 93"/>
                <a:gd name="T28" fmla="*/ 30 w 88"/>
                <a:gd name="T29" fmla="*/ 7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93">
                  <a:moveTo>
                    <a:pt x="30" y="70"/>
                  </a:moveTo>
                  <a:cubicBezTo>
                    <a:pt x="32" y="76"/>
                    <a:pt x="41" y="84"/>
                    <a:pt x="36" y="89"/>
                  </a:cubicBezTo>
                  <a:cubicBezTo>
                    <a:pt x="32" y="93"/>
                    <a:pt x="25" y="82"/>
                    <a:pt x="24" y="76"/>
                  </a:cubicBezTo>
                  <a:cubicBezTo>
                    <a:pt x="23" y="70"/>
                    <a:pt x="27" y="63"/>
                    <a:pt x="30" y="58"/>
                  </a:cubicBezTo>
                  <a:cubicBezTo>
                    <a:pt x="33" y="53"/>
                    <a:pt x="46" y="49"/>
                    <a:pt x="42" y="45"/>
                  </a:cubicBezTo>
                  <a:cubicBezTo>
                    <a:pt x="37" y="40"/>
                    <a:pt x="30" y="50"/>
                    <a:pt x="24" y="52"/>
                  </a:cubicBezTo>
                  <a:cubicBezTo>
                    <a:pt x="20" y="56"/>
                    <a:pt x="12" y="58"/>
                    <a:pt x="11" y="64"/>
                  </a:cubicBezTo>
                  <a:cubicBezTo>
                    <a:pt x="10" y="70"/>
                    <a:pt x="10" y="83"/>
                    <a:pt x="17" y="83"/>
                  </a:cubicBezTo>
                  <a:cubicBezTo>
                    <a:pt x="24" y="83"/>
                    <a:pt x="21" y="70"/>
                    <a:pt x="24" y="64"/>
                  </a:cubicBezTo>
                  <a:cubicBezTo>
                    <a:pt x="29" y="55"/>
                    <a:pt x="49" y="31"/>
                    <a:pt x="42" y="39"/>
                  </a:cubicBezTo>
                  <a:cubicBezTo>
                    <a:pt x="25" y="57"/>
                    <a:pt x="36" y="50"/>
                    <a:pt x="11" y="58"/>
                  </a:cubicBezTo>
                  <a:cubicBezTo>
                    <a:pt x="12" y="57"/>
                    <a:pt x="38" y="29"/>
                    <a:pt x="42" y="33"/>
                  </a:cubicBezTo>
                  <a:cubicBezTo>
                    <a:pt x="54" y="47"/>
                    <a:pt x="0" y="64"/>
                    <a:pt x="48" y="45"/>
                  </a:cubicBezTo>
                  <a:cubicBezTo>
                    <a:pt x="57" y="22"/>
                    <a:pt x="88" y="0"/>
                    <a:pt x="48" y="15"/>
                  </a:cubicBezTo>
                  <a:cubicBezTo>
                    <a:pt x="31" y="48"/>
                    <a:pt x="38" y="30"/>
                    <a:pt x="30" y="7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307" name="Freeform 11">
              <a:extLst>
                <a:ext uri="{FF2B5EF4-FFF2-40B4-BE49-F238E27FC236}">
                  <a16:creationId xmlns:a16="http://schemas.microsoft.com/office/drawing/2014/main" id="{9AF76402-9E07-2543-15B9-7F1174852087}"/>
                </a:ext>
              </a:extLst>
            </p:cNvPr>
            <p:cNvSpPr>
              <a:spLocks/>
            </p:cNvSpPr>
            <p:nvPr/>
          </p:nvSpPr>
          <p:spPr bwMode="auto">
            <a:xfrm>
              <a:off x="3043" y="2897"/>
              <a:ext cx="80" cy="180"/>
            </a:xfrm>
            <a:custGeom>
              <a:avLst/>
              <a:gdLst>
                <a:gd name="T0" fmla="*/ 41 w 80"/>
                <a:gd name="T1" fmla="*/ 180 h 180"/>
                <a:gd name="T2" fmla="*/ 66 w 80"/>
                <a:gd name="T3" fmla="*/ 118 h 180"/>
                <a:gd name="T4" fmla="*/ 66 w 80"/>
                <a:gd name="T5" fmla="*/ 0 h 180"/>
                <a:gd name="T6" fmla="*/ 41 w 80"/>
                <a:gd name="T7" fmla="*/ 180 h 180"/>
              </a:gdLst>
              <a:ahLst/>
              <a:cxnLst>
                <a:cxn ang="0">
                  <a:pos x="T0" y="T1"/>
                </a:cxn>
                <a:cxn ang="0">
                  <a:pos x="T2" y="T3"/>
                </a:cxn>
                <a:cxn ang="0">
                  <a:pos x="T4" y="T5"/>
                </a:cxn>
                <a:cxn ang="0">
                  <a:pos x="T6" y="T7"/>
                </a:cxn>
              </a:cxnLst>
              <a:rect l="0" t="0" r="r" b="b"/>
              <a:pathLst>
                <a:path w="80" h="180">
                  <a:moveTo>
                    <a:pt x="41" y="180"/>
                  </a:moveTo>
                  <a:cubicBezTo>
                    <a:pt x="49" y="159"/>
                    <a:pt x="59" y="139"/>
                    <a:pt x="66" y="118"/>
                  </a:cubicBezTo>
                  <a:cubicBezTo>
                    <a:pt x="75" y="60"/>
                    <a:pt x="80" y="66"/>
                    <a:pt x="66" y="0"/>
                  </a:cubicBezTo>
                  <a:cubicBezTo>
                    <a:pt x="0" y="31"/>
                    <a:pt x="52" y="111"/>
                    <a:pt x="41" y="18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5308" name="Freeform 12">
            <a:extLst>
              <a:ext uri="{FF2B5EF4-FFF2-40B4-BE49-F238E27FC236}">
                <a16:creationId xmlns:a16="http://schemas.microsoft.com/office/drawing/2014/main" id="{D1877191-8FD3-834B-76E5-7748B0055B33}"/>
              </a:ext>
            </a:extLst>
          </p:cNvPr>
          <p:cNvSpPr>
            <a:spLocks/>
          </p:cNvSpPr>
          <p:nvPr/>
        </p:nvSpPr>
        <p:spPr bwMode="auto">
          <a:xfrm>
            <a:off x="4926013" y="4568825"/>
            <a:ext cx="30162" cy="79375"/>
          </a:xfrm>
          <a:custGeom>
            <a:avLst/>
            <a:gdLst>
              <a:gd name="T0" fmla="*/ 19 w 19"/>
              <a:gd name="T1" fmla="*/ 0 h 50"/>
              <a:gd name="T2" fmla="*/ 6 w 19"/>
              <a:gd name="T3" fmla="*/ 13 h 50"/>
              <a:gd name="T4" fmla="*/ 19 w 19"/>
              <a:gd name="T5" fmla="*/ 25 h 50"/>
              <a:gd name="T6" fmla="*/ 6 w 19"/>
              <a:gd name="T7" fmla="*/ 7 h 50"/>
              <a:gd name="T8" fmla="*/ 0 w 19"/>
              <a:gd name="T9" fmla="*/ 50 h 50"/>
            </a:gdLst>
            <a:ahLst/>
            <a:cxnLst>
              <a:cxn ang="0">
                <a:pos x="T0" y="T1"/>
              </a:cxn>
              <a:cxn ang="0">
                <a:pos x="T2" y="T3"/>
              </a:cxn>
              <a:cxn ang="0">
                <a:pos x="T4" y="T5"/>
              </a:cxn>
              <a:cxn ang="0">
                <a:pos x="T6" y="T7"/>
              </a:cxn>
              <a:cxn ang="0">
                <a:pos x="T8" y="T9"/>
              </a:cxn>
            </a:cxnLst>
            <a:rect l="0" t="0" r="r" b="b"/>
            <a:pathLst>
              <a:path w="19" h="50">
                <a:moveTo>
                  <a:pt x="19" y="0"/>
                </a:moveTo>
                <a:cubicBezTo>
                  <a:pt x="15" y="4"/>
                  <a:pt x="6" y="7"/>
                  <a:pt x="6" y="13"/>
                </a:cubicBezTo>
                <a:cubicBezTo>
                  <a:pt x="6" y="19"/>
                  <a:pt x="19" y="31"/>
                  <a:pt x="19" y="25"/>
                </a:cubicBezTo>
                <a:cubicBezTo>
                  <a:pt x="19" y="18"/>
                  <a:pt x="10" y="13"/>
                  <a:pt x="6" y="7"/>
                </a:cubicBezTo>
                <a:cubicBezTo>
                  <a:pt x="13" y="44"/>
                  <a:pt x="19" y="31"/>
                  <a:pt x="0" y="50"/>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309" name="Text Box 13">
            <a:extLst>
              <a:ext uri="{FF2B5EF4-FFF2-40B4-BE49-F238E27FC236}">
                <a16:creationId xmlns:a16="http://schemas.microsoft.com/office/drawing/2014/main" id="{FC442666-D288-0DC3-F4CD-204520ED9446}"/>
              </a:ext>
            </a:extLst>
          </p:cNvPr>
          <p:cNvSpPr txBox="1">
            <a:spLocks noChangeArrowheads="1"/>
          </p:cNvSpPr>
          <p:nvPr/>
        </p:nvSpPr>
        <p:spPr bwMode="auto">
          <a:xfrm>
            <a:off x="2971800" y="35814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M</a:t>
            </a:r>
          </a:p>
        </p:txBody>
      </p:sp>
      <p:sp>
        <p:nvSpPr>
          <p:cNvPr id="55310" name="Text Box 14">
            <a:extLst>
              <a:ext uri="{FF2B5EF4-FFF2-40B4-BE49-F238E27FC236}">
                <a16:creationId xmlns:a16="http://schemas.microsoft.com/office/drawing/2014/main" id="{E5043DBA-7E53-1593-2578-083F49C89F08}"/>
              </a:ext>
            </a:extLst>
          </p:cNvPr>
          <p:cNvSpPr txBox="1">
            <a:spLocks noChangeArrowheads="1"/>
          </p:cNvSpPr>
          <p:nvPr/>
        </p:nvSpPr>
        <p:spPr bwMode="auto">
          <a:xfrm>
            <a:off x="5943600" y="3595688"/>
            <a:ext cx="45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G</a:t>
            </a:r>
          </a:p>
        </p:txBody>
      </p:sp>
      <p:sp>
        <p:nvSpPr>
          <p:cNvPr id="55311" name="Text Box 15">
            <a:extLst>
              <a:ext uri="{FF2B5EF4-FFF2-40B4-BE49-F238E27FC236}">
                <a16:creationId xmlns:a16="http://schemas.microsoft.com/office/drawing/2014/main" id="{6384363F-DC6A-4A39-5062-F3F7FC0EAA9B}"/>
              </a:ext>
            </a:extLst>
          </p:cNvPr>
          <p:cNvSpPr txBox="1">
            <a:spLocks noChangeArrowheads="1"/>
          </p:cNvSpPr>
          <p:nvPr/>
        </p:nvSpPr>
        <p:spPr bwMode="auto">
          <a:xfrm>
            <a:off x="228600" y="762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We know that #(</a:t>
            </a:r>
            <a:r>
              <a:rPr lang="en-US" altLang="en-US" sz="2400">
                <a:hlinkClick r:id="rId2" action="ppaction://hlinksldjump"/>
              </a:rPr>
              <a:t>U</a:t>
            </a:r>
            <a:r>
              <a:rPr lang="en-US" altLang="en-US" sz="2400"/>
              <a:t>) = 30, #(</a:t>
            </a:r>
            <a:r>
              <a:rPr lang="en-US" altLang="en-US" sz="2400">
                <a:hlinkClick r:id="rId2" action="ppaction://hlinksldjump"/>
              </a:rPr>
              <a:t>M</a:t>
            </a:r>
            <a:r>
              <a:rPr lang="en-US" altLang="en-US" sz="2400"/>
              <a:t>) = 17, and #(</a:t>
            </a:r>
            <a:r>
              <a:rPr lang="en-US" altLang="en-US" sz="2400">
                <a:hlinkClick r:id="rId2" action="ppaction://hlinksldjump"/>
              </a:rPr>
              <a:t>G</a:t>
            </a:r>
            <a:r>
              <a:rPr lang="en-US" altLang="en-US" sz="2400"/>
              <a:t>) = 12.</a:t>
            </a:r>
          </a:p>
        </p:txBody>
      </p:sp>
      <p:sp>
        <p:nvSpPr>
          <p:cNvPr id="55312" name="Text Box 16">
            <a:extLst>
              <a:ext uri="{FF2B5EF4-FFF2-40B4-BE49-F238E27FC236}">
                <a16:creationId xmlns:a16="http://schemas.microsoft.com/office/drawing/2014/main" id="{D2524120-EA9E-F395-0943-6AA3F09B4313}"/>
              </a:ext>
            </a:extLst>
          </p:cNvPr>
          <p:cNvSpPr txBox="1">
            <a:spLocks noChangeArrowheads="1"/>
          </p:cNvSpPr>
          <p:nvPr/>
        </p:nvSpPr>
        <p:spPr bwMode="auto">
          <a:xfrm>
            <a:off x="228600" y="685800"/>
            <a:ext cx="40386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t>Let’s have a quick review, </a:t>
            </a:r>
          </a:p>
          <a:p>
            <a:pPr>
              <a:spcBef>
                <a:spcPct val="50000"/>
              </a:spcBef>
            </a:pPr>
            <a:r>
              <a:rPr lang="en-US" altLang="en-US" sz="2000"/>
              <a:t>how do you say the following:</a:t>
            </a:r>
          </a:p>
        </p:txBody>
      </p:sp>
      <p:graphicFrame>
        <p:nvGraphicFramePr>
          <p:cNvPr id="55315" name="Object 19">
            <a:extLst>
              <a:ext uri="{FF2B5EF4-FFF2-40B4-BE49-F238E27FC236}">
                <a16:creationId xmlns:a16="http://schemas.microsoft.com/office/drawing/2014/main" id="{F2945DA1-9E24-E092-CABC-6090B7D56BC9}"/>
              </a:ext>
            </a:extLst>
          </p:cNvPr>
          <p:cNvGraphicFramePr>
            <a:graphicFrameLocks noChangeAspect="1"/>
          </p:cNvGraphicFramePr>
          <p:nvPr>
            <p:ph sz="half" idx="2"/>
          </p:nvPr>
        </p:nvGraphicFramePr>
        <p:xfrm>
          <a:off x="2895600" y="1704975"/>
          <a:ext cx="457200" cy="352425"/>
        </p:xfrm>
        <a:graphic>
          <a:graphicData uri="http://schemas.openxmlformats.org/presentationml/2006/ole">
            <mc:AlternateContent xmlns:mc="http://schemas.openxmlformats.org/markup-compatibility/2006">
              <mc:Choice xmlns:v="urn:schemas-microsoft-com:vml" Requires="v">
                <p:oleObj name="Equation" r:id="rId3" imgW="164880" imgH="126720" progId="Equation.3">
                  <p:embed/>
                </p:oleObj>
              </mc:Choice>
              <mc:Fallback>
                <p:oleObj name="Equation" r:id="rId3" imgW="164880" imgH="126720" progId="Equation.3">
                  <p:embed/>
                  <p:pic>
                    <p:nvPicPr>
                      <p:cNvPr id="0" name="Object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1704975"/>
                        <a:ext cx="457200"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5316" name="Rectangle 20">
            <a:extLst>
              <a:ext uri="{FF2B5EF4-FFF2-40B4-BE49-F238E27FC236}">
                <a16:creationId xmlns:a16="http://schemas.microsoft.com/office/drawing/2014/main" id="{D365E5E7-CBD6-9FB1-7F66-99E4AD8B57E8}"/>
              </a:ext>
            </a:extLst>
          </p:cNvPr>
          <p:cNvSpPr>
            <a:spLocks noChangeArrowheads="1"/>
          </p:cNvSpPr>
          <p:nvPr/>
        </p:nvSpPr>
        <p:spPr bwMode="auto">
          <a:xfrm>
            <a:off x="4489450" y="428466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5</a:t>
            </a:r>
          </a:p>
        </p:txBody>
      </p:sp>
      <p:sp>
        <p:nvSpPr>
          <p:cNvPr id="55318" name="Rectangle 22">
            <a:extLst>
              <a:ext uri="{FF2B5EF4-FFF2-40B4-BE49-F238E27FC236}">
                <a16:creationId xmlns:a16="http://schemas.microsoft.com/office/drawing/2014/main" id="{E99D3DCE-5BAA-F866-5D2B-01D3178008F2}"/>
              </a:ext>
            </a:extLst>
          </p:cNvPr>
          <p:cNvSpPr>
            <a:spLocks noChangeArrowheads="1"/>
          </p:cNvSpPr>
          <p:nvPr/>
        </p:nvSpPr>
        <p:spPr bwMode="auto">
          <a:xfrm>
            <a:off x="2514600" y="1676400"/>
            <a:ext cx="1179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M      G</a:t>
            </a:r>
          </a:p>
        </p:txBody>
      </p:sp>
      <p:sp>
        <p:nvSpPr>
          <p:cNvPr id="55319" name="Text Box 23">
            <a:hlinkClick r:id="rId5" action="ppaction://hlinksldjump"/>
            <a:extLst>
              <a:ext uri="{FF2B5EF4-FFF2-40B4-BE49-F238E27FC236}">
                <a16:creationId xmlns:a16="http://schemas.microsoft.com/office/drawing/2014/main" id="{27296561-8FCA-BBD2-6E74-C56BDB77AA6E}"/>
              </a:ext>
            </a:extLst>
          </p:cNvPr>
          <p:cNvSpPr txBox="1">
            <a:spLocks noChangeArrowheads="1"/>
          </p:cNvSpPr>
          <p:nvPr/>
        </p:nvSpPr>
        <p:spPr bwMode="auto">
          <a:xfrm>
            <a:off x="4495800" y="914400"/>
            <a:ext cx="472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A) “the intersection of M and G”</a:t>
            </a:r>
          </a:p>
        </p:txBody>
      </p:sp>
      <p:sp>
        <p:nvSpPr>
          <p:cNvPr id="55320" name="Text Box 24">
            <a:hlinkClick r:id="rId5" action="ppaction://hlinksldjump"/>
            <a:extLst>
              <a:ext uri="{FF2B5EF4-FFF2-40B4-BE49-F238E27FC236}">
                <a16:creationId xmlns:a16="http://schemas.microsoft.com/office/drawing/2014/main" id="{74633C90-CE51-EE12-B207-FABF6C3248AF}"/>
              </a:ext>
            </a:extLst>
          </p:cNvPr>
          <p:cNvSpPr txBox="1">
            <a:spLocks noChangeArrowheads="1"/>
          </p:cNvSpPr>
          <p:nvPr/>
        </p:nvSpPr>
        <p:spPr bwMode="auto">
          <a:xfrm>
            <a:off x="4495800" y="1219200"/>
            <a:ext cx="472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B) “M intersect G”</a:t>
            </a:r>
          </a:p>
        </p:txBody>
      </p:sp>
      <p:sp>
        <p:nvSpPr>
          <p:cNvPr id="55321" name="Text Box 25">
            <a:hlinkClick r:id="rId5" action="ppaction://hlinksldjump"/>
            <a:extLst>
              <a:ext uri="{FF2B5EF4-FFF2-40B4-BE49-F238E27FC236}">
                <a16:creationId xmlns:a16="http://schemas.microsoft.com/office/drawing/2014/main" id="{24229FB0-0008-7C45-901C-D40DA27DED87}"/>
              </a:ext>
            </a:extLst>
          </p:cNvPr>
          <p:cNvSpPr txBox="1">
            <a:spLocks noChangeArrowheads="1"/>
          </p:cNvSpPr>
          <p:nvPr/>
        </p:nvSpPr>
        <p:spPr bwMode="auto">
          <a:xfrm>
            <a:off x="4495800" y="1538288"/>
            <a:ext cx="4724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C) “M and G together”</a:t>
            </a:r>
          </a:p>
        </p:txBody>
      </p:sp>
      <p:sp>
        <p:nvSpPr>
          <p:cNvPr id="55322" name="Text Box 26">
            <a:hlinkClick r:id="rId6" action="ppaction://hlinksldjump"/>
            <a:extLst>
              <a:ext uri="{FF2B5EF4-FFF2-40B4-BE49-F238E27FC236}">
                <a16:creationId xmlns:a16="http://schemas.microsoft.com/office/drawing/2014/main" id="{54EDCA77-85D2-5EFA-4BDA-D44AF82BB978}"/>
              </a:ext>
            </a:extLst>
          </p:cNvPr>
          <p:cNvSpPr txBox="1">
            <a:spLocks noChangeArrowheads="1"/>
          </p:cNvSpPr>
          <p:nvPr/>
        </p:nvSpPr>
        <p:spPr bwMode="auto">
          <a:xfrm>
            <a:off x="4495800" y="1843088"/>
            <a:ext cx="4724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D)  both choices A &amp; B</a:t>
            </a:r>
          </a:p>
        </p:txBody>
      </p:sp>
      <p:pic>
        <p:nvPicPr>
          <p:cNvPr id="55324" name="Picture 28">
            <a:hlinkClick r:id="rId7" action="ppaction://hlinksldjump"/>
            <a:extLst>
              <a:ext uri="{FF2B5EF4-FFF2-40B4-BE49-F238E27FC236}">
                <a16:creationId xmlns:a16="http://schemas.microsoft.com/office/drawing/2014/main" id="{D1577C1C-E5CB-A515-3DA7-BD605FDE0F8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324600"/>
            <a:ext cx="5334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withEffect">
                                  <p:stCondLst>
                                    <p:cond delay="0"/>
                                  </p:stCondLst>
                                  <p:childTnLst>
                                    <p:set>
                                      <p:cBhvr>
                                        <p:cTn id="6" dur="1" fill="hold">
                                          <p:stCondLst>
                                            <p:cond delay="0"/>
                                          </p:stCondLst>
                                        </p:cTn>
                                        <p:tgtEl>
                                          <p:spTgt spid="55315"/>
                                        </p:tgtEl>
                                        <p:attrNameLst>
                                          <p:attrName>style.visibility</p:attrName>
                                        </p:attrNameLst>
                                      </p:cBhvr>
                                      <p:to>
                                        <p:strVal val="visible"/>
                                      </p:to>
                                    </p:set>
                                    <p:animEffect transition="in" filter="wedge">
                                      <p:cBhvr>
                                        <p:cTn id="7" dur="1000"/>
                                        <p:tgtEl>
                                          <p:spTgt spid="55315"/>
                                        </p:tgtEl>
                                      </p:cBhvr>
                                    </p:animEffect>
                                  </p:childTnLst>
                                </p:cTn>
                              </p:par>
                              <p:par>
                                <p:cTn id="8" presetID="20" presetClass="entr" presetSubtype="0" fill="hold" nodeType="withEffect">
                                  <p:stCondLst>
                                    <p:cond delay="0"/>
                                  </p:stCondLst>
                                  <p:childTnLst>
                                    <p:set>
                                      <p:cBhvr>
                                        <p:cTn id="9" dur="1" fill="hold">
                                          <p:stCondLst>
                                            <p:cond delay="0"/>
                                          </p:stCondLst>
                                        </p:cTn>
                                        <p:tgtEl>
                                          <p:spTgt spid="55318"/>
                                        </p:tgtEl>
                                        <p:attrNameLst>
                                          <p:attrName>style.visibility</p:attrName>
                                        </p:attrNameLst>
                                      </p:cBhvr>
                                      <p:to>
                                        <p:strVal val="visible"/>
                                      </p:to>
                                    </p:set>
                                    <p:animEffect transition="in" filter="wedge">
                                      <p:cBhvr>
                                        <p:cTn id="10" dur="1000"/>
                                        <p:tgtEl>
                                          <p:spTgt spid="55318"/>
                                        </p:tgtEl>
                                      </p:cBhvr>
                                    </p:animEffect>
                                  </p:childTnLst>
                                </p:cTn>
                              </p:par>
                              <p:par>
                                <p:cTn id="11" presetID="20" presetClass="entr" presetSubtype="0" fill="hold" nodeType="withEffect">
                                  <p:stCondLst>
                                    <p:cond delay="0"/>
                                  </p:stCondLst>
                                  <p:childTnLst>
                                    <p:set>
                                      <p:cBhvr>
                                        <p:cTn id="12" dur="1" fill="hold">
                                          <p:stCondLst>
                                            <p:cond delay="0"/>
                                          </p:stCondLst>
                                        </p:cTn>
                                        <p:tgtEl>
                                          <p:spTgt spid="55323"/>
                                        </p:tgtEl>
                                        <p:attrNameLst>
                                          <p:attrName>style.visibility</p:attrName>
                                        </p:attrNameLst>
                                      </p:cBhvr>
                                      <p:to>
                                        <p:strVal val="visible"/>
                                      </p:to>
                                    </p:set>
                                    <p:animEffect transition="in" filter="wedge">
                                      <p:cBhvr>
                                        <p:cTn id="13" dur="1000"/>
                                        <p:tgtEl>
                                          <p:spTgt spid="55323"/>
                                        </p:tgtEl>
                                      </p:cBhvr>
                                    </p:animEffect>
                                  </p:childTnLst>
                                </p:cTn>
                              </p:par>
                              <p:par>
                                <p:cTn id="14" presetID="20" presetClass="entr" presetSubtype="0" fill="hold" nodeType="withEffect">
                                  <p:stCondLst>
                                    <p:cond delay="0"/>
                                  </p:stCondLst>
                                  <p:childTnLst>
                                    <p:set>
                                      <p:cBhvr>
                                        <p:cTn id="15" dur="1" fill="hold">
                                          <p:stCondLst>
                                            <p:cond delay="0"/>
                                          </p:stCondLst>
                                        </p:cTn>
                                        <p:tgtEl>
                                          <p:spTgt spid="55312"/>
                                        </p:tgtEl>
                                        <p:attrNameLst>
                                          <p:attrName>style.visibility</p:attrName>
                                        </p:attrNameLst>
                                      </p:cBhvr>
                                      <p:to>
                                        <p:strVal val="visible"/>
                                      </p:to>
                                    </p:set>
                                    <p:animEffect transition="in" filter="wedge">
                                      <p:cBhvr>
                                        <p:cTn id="16" dur="1000"/>
                                        <p:tgtEl>
                                          <p:spTgt spid="55312"/>
                                        </p:tgtEl>
                                      </p:cBhvr>
                                    </p:animEffect>
                                  </p:childTnLst>
                                </p:cTn>
                              </p:par>
                            </p:childTnLst>
                          </p:cTn>
                        </p:par>
                        <p:par>
                          <p:cTn id="17" fill="hold" nodeType="afterGroup">
                            <p:stCondLst>
                              <p:cond delay="1000"/>
                            </p:stCondLst>
                            <p:childTnLst>
                              <p:par>
                                <p:cTn id="18" presetID="37" presetClass="entr" presetSubtype="0" fill="hold" nodeType="afterEffect">
                                  <p:stCondLst>
                                    <p:cond delay="2000"/>
                                  </p:stCondLst>
                                  <p:childTnLst>
                                    <p:set>
                                      <p:cBhvr>
                                        <p:cTn id="19" dur="1" fill="hold">
                                          <p:stCondLst>
                                            <p:cond delay="0"/>
                                          </p:stCondLst>
                                        </p:cTn>
                                        <p:tgtEl>
                                          <p:spTgt spid="55319"/>
                                        </p:tgtEl>
                                        <p:attrNameLst>
                                          <p:attrName>style.visibility</p:attrName>
                                        </p:attrNameLst>
                                      </p:cBhvr>
                                      <p:to>
                                        <p:strVal val="visible"/>
                                      </p:to>
                                    </p:set>
                                    <p:animEffect transition="in" filter="fade">
                                      <p:cBhvr>
                                        <p:cTn id="20" dur="1000"/>
                                        <p:tgtEl>
                                          <p:spTgt spid="55319"/>
                                        </p:tgtEl>
                                      </p:cBhvr>
                                    </p:animEffect>
                                    <p:anim calcmode="lin" valueType="num">
                                      <p:cBhvr>
                                        <p:cTn id="21" dur="1000" fill="hold"/>
                                        <p:tgtEl>
                                          <p:spTgt spid="55319"/>
                                        </p:tgtEl>
                                        <p:attrNameLst>
                                          <p:attrName>ppt_x</p:attrName>
                                        </p:attrNameLst>
                                      </p:cBhvr>
                                      <p:tavLst>
                                        <p:tav tm="0">
                                          <p:val>
                                            <p:strVal val="#ppt_x"/>
                                          </p:val>
                                        </p:tav>
                                        <p:tav tm="100000">
                                          <p:val>
                                            <p:strVal val="#ppt_x"/>
                                          </p:val>
                                        </p:tav>
                                      </p:tavLst>
                                    </p:anim>
                                    <p:anim calcmode="lin" valueType="num">
                                      <p:cBhvr>
                                        <p:cTn id="22" dur="900" decel="100000" fill="hold"/>
                                        <p:tgtEl>
                                          <p:spTgt spid="55319"/>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55319"/>
                                        </p:tgtEl>
                                        <p:attrNameLst>
                                          <p:attrName>ppt_y</p:attrName>
                                        </p:attrNameLst>
                                      </p:cBhvr>
                                      <p:tavLst>
                                        <p:tav tm="0">
                                          <p:val>
                                            <p:strVal val="#ppt_y-.03"/>
                                          </p:val>
                                        </p:tav>
                                        <p:tav tm="100000">
                                          <p:val>
                                            <p:strVal val="#ppt_y"/>
                                          </p:val>
                                        </p:tav>
                                      </p:tavLst>
                                    </p:anim>
                                  </p:childTnLst>
                                </p:cTn>
                              </p:par>
                            </p:childTnLst>
                          </p:cTn>
                        </p:par>
                        <p:par>
                          <p:cTn id="24" fill="hold" nodeType="afterGroup">
                            <p:stCondLst>
                              <p:cond delay="4000"/>
                            </p:stCondLst>
                            <p:childTnLst>
                              <p:par>
                                <p:cTn id="25" presetID="37" presetClass="entr" presetSubtype="0" fill="hold" nodeType="afterEffect">
                                  <p:stCondLst>
                                    <p:cond delay="0"/>
                                  </p:stCondLst>
                                  <p:childTnLst>
                                    <p:set>
                                      <p:cBhvr>
                                        <p:cTn id="26" dur="1" fill="hold">
                                          <p:stCondLst>
                                            <p:cond delay="0"/>
                                          </p:stCondLst>
                                        </p:cTn>
                                        <p:tgtEl>
                                          <p:spTgt spid="55320"/>
                                        </p:tgtEl>
                                        <p:attrNameLst>
                                          <p:attrName>style.visibility</p:attrName>
                                        </p:attrNameLst>
                                      </p:cBhvr>
                                      <p:to>
                                        <p:strVal val="visible"/>
                                      </p:to>
                                    </p:set>
                                    <p:animEffect transition="in" filter="fade">
                                      <p:cBhvr>
                                        <p:cTn id="27" dur="1000"/>
                                        <p:tgtEl>
                                          <p:spTgt spid="55320"/>
                                        </p:tgtEl>
                                      </p:cBhvr>
                                    </p:animEffect>
                                    <p:anim calcmode="lin" valueType="num">
                                      <p:cBhvr>
                                        <p:cTn id="28" dur="1000" fill="hold"/>
                                        <p:tgtEl>
                                          <p:spTgt spid="55320"/>
                                        </p:tgtEl>
                                        <p:attrNameLst>
                                          <p:attrName>ppt_x</p:attrName>
                                        </p:attrNameLst>
                                      </p:cBhvr>
                                      <p:tavLst>
                                        <p:tav tm="0">
                                          <p:val>
                                            <p:strVal val="#ppt_x"/>
                                          </p:val>
                                        </p:tav>
                                        <p:tav tm="100000">
                                          <p:val>
                                            <p:strVal val="#ppt_x"/>
                                          </p:val>
                                        </p:tav>
                                      </p:tavLst>
                                    </p:anim>
                                    <p:anim calcmode="lin" valueType="num">
                                      <p:cBhvr>
                                        <p:cTn id="29" dur="900" decel="100000" fill="hold"/>
                                        <p:tgtEl>
                                          <p:spTgt spid="55320"/>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55320"/>
                                        </p:tgtEl>
                                        <p:attrNameLst>
                                          <p:attrName>ppt_y</p:attrName>
                                        </p:attrNameLst>
                                      </p:cBhvr>
                                      <p:tavLst>
                                        <p:tav tm="0">
                                          <p:val>
                                            <p:strVal val="#ppt_y-.03"/>
                                          </p:val>
                                        </p:tav>
                                        <p:tav tm="100000">
                                          <p:val>
                                            <p:strVal val="#ppt_y"/>
                                          </p:val>
                                        </p:tav>
                                      </p:tavLst>
                                    </p:anim>
                                  </p:childTnLst>
                                </p:cTn>
                              </p:par>
                            </p:childTnLst>
                          </p:cTn>
                        </p:par>
                        <p:par>
                          <p:cTn id="31" fill="hold" nodeType="afterGroup">
                            <p:stCondLst>
                              <p:cond delay="5000"/>
                            </p:stCondLst>
                            <p:childTnLst>
                              <p:par>
                                <p:cTn id="32" presetID="37" presetClass="entr" presetSubtype="0" fill="hold" nodeType="afterEffect">
                                  <p:stCondLst>
                                    <p:cond delay="0"/>
                                  </p:stCondLst>
                                  <p:childTnLst>
                                    <p:set>
                                      <p:cBhvr>
                                        <p:cTn id="33" dur="1" fill="hold">
                                          <p:stCondLst>
                                            <p:cond delay="0"/>
                                          </p:stCondLst>
                                        </p:cTn>
                                        <p:tgtEl>
                                          <p:spTgt spid="55321"/>
                                        </p:tgtEl>
                                        <p:attrNameLst>
                                          <p:attrName>style.visibility</p:attrName>
                                        </p:attrNameLst>
                                      </p:cBhvr>
                                      <p:to>
                                        <p:strVal val="visible"/>
                                      </p:to>
                                    </p:set>
                                    <p:animEffect transition="in" filter="fade">
                                      <p:cBhvr>
                                        <p:cTn id="34" dur="1000"/>
                                        <p:tgtEl>
                                          <p:spTgt spid="55321"/>
                                        </p:tgtEl>
                                      </p:cBhvr>
                                    </p:animEffect>
                                    <p:anim calcmode="lin" valueType="num">
                                      <p:cBhvr>
                                        <p:cTn id="35" dur="1000" fill="hold"/>
                                        <p:tgtEl>
                                          <p:spTgt spid="55321"/>
                                        </p:tgtEl>
                                        <p:attrNameLst>
                                          <p:attrName>ppt_x</p:attrName>
                                        </p:attrNameLst>
                                      </p:cBhvr>
                                      <p:tavLst>
                                        <p:tav tm="0">
                                          <p:val>
                                            <p:strVal val="#ppt_x"/>
                                          </p:val>
                                        </p:tav>
                                        <p:tav tm="100000">
                                          <p:val>
                                            <p:strVal val="#ppt_x"/>
                                          </p:val>
                                        </p:tav>
                                      </p:tavLst>
                                    </p:anim>
                                    <p:anim calcmode="lin" valueType="num">
                                      <p:cBhvr>
                                        <p:cTn id="36" dur="900" decel="100000" fill="hold"/>
                                        <p:tgtEl>
                                          <p:spTgt spid="55321"/>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55321"/>
                                        </p:tgtEl>
                                        <p:attrNameLst>
                                          <p:attrName>ppt_y</p:attrName>
                                        </p:attrNameLst>
                                      </p:cBhvr>
                                      <p:tavLst>
                                        <p:tav tm="0">
                                          <p:val>
                                            <p:strVal val="#ppt_y-.03"/>
                                          </p:val>
                                        </p:tav>
                                        <p:tav tm="100000">
                                          <p:val>
                                            <p:strVal val="#ppt_y"/>
                                          </p:val>
                                        </p:tav>
                                      </p:tavLst>
                                    </p:anim>
                                  </p:childTnLst>
                                </p:cTn>
                              </p:par>
                            </p:childTnLst>
                          </p:cTn>
                        </p:par>
                        <p:par>
                          <p:cTn id="38" fill="hold" nodeType="afterGroup">
                            <p:stCondLst>
                              <p:cond delay="6000"/>
                            </p:stCondLst>
                            <p:childTnLst>
                              <p:par>
                                <p:cTn id="39" presetID="37" presetClass="entr" presetSubtype="0" fill="hold" nodeType="afterEffect">
                                  <p:stCondLst>
                                    <p:cond delay="0"/>
                                  </p:stCondLst>
                                  <p:childTnLst>
                                    <p:set>
                                      <p:cBhvr>
                                        <p:cTn id="40" dur="1" fill="hold">
                                          <p:stCondLst>
                                            <p:cond delay="0"/>
                                          </p:stCondLst>
                                        </p:cTn>
                                        <p:tgtEl>
                                          <p:spTgt spid="55322"/>
                                        </p:tgtEl>
                                        <p:attrNameLst>
                                          <p:attrName>style.visibility</p:attrName>
                                        </p:attrNameLst>
                                      </p:cBhvr>
                                      <p:to>
                                        <p:strVal val="visible"/>
                                      </p:to>
                                    </p:set>
                                    <p:animEffect transition="in" filter="fade">
                                      <p:cBhvr>
                                        <p:cTn id="41" dur="1000"/>
                                        <p:tgtEl>
                                          <p:spTgt spid="55322"/>
                                        </p:tgtEl>
                                      </p:cBhvr>
                                    </p:animEffect>
                                    <p:anim calcmode="lin" valueType="num">
                                      <p:cBhvr>
                                        <p:cTn id="42" dur="1000" fill="hold"/>
                                        <p:tgtEl>
                                          <p:spTgt spid="55322"/>
                                        </p:tgtEl>
                                        <p:attrNameLst>
                                          <p:attrName>ppt_x</p:attrName>
                                        </p:attrNameLst>
                                      </p:cBhvr>
                                      <p:tavLst>
                                        <p:tav tm="0">
                                          <p:val>
                                            <p:strVal val="#ppt_x"/>
                                          </p:val>
                                        </p:tav>
                                        <p:tav tm="100000">
                                          <p:val>
                                            <p:strVal val="#ppt_x"/>
                                          </p:val>
                                        </p:tav>
                                      </p:tavLst>
                                    </p:anim>
                                    <p:anim calcmode="lin" valueType="num">
                                      <p:cBhvr>
                                        <p:cTn id="43" dur="900" decel="100000" fill="hold"/>
                                        <p:tgtEl>
                                          <p:spTgt spid="55322"/>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5532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23" grpId="0" animBg="1"/>
      <p:bldP spid="55312" grpId="0"/>
      <p:bldP spid="55318" grpId="0"/>
      <p:bldP spid="55319" grpId="0"/>
      <p:bldP spid="55320" grpId="0"/>
      <p:bldP spid="55321" grpId="0"/>
      <p:bldP spid="5532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0680" name="Object 24">
            <a:extLst>
              <a:ext uri="{FF2B5EF4-FFF2-40B4-BE49-F238E27FC236}">
                <a16:creationId xmlns:a16="http://schemas.microsoft.com/office/drawing/2014/main" id="{33C6DCA8-A8D7-AE63-2303-6803A6C6D5ED}"/>
              </a:ext>
            </a:extLst>
          </p:cNvPr>
          <p:cNvGraphicFramePr>
            <a:graphicFrameLocks noChangeAspect="1"/>
          </p:cNvGraphicFramePr>
          <p:nvPr>
            <p:ph sz="half" idx="1"/>
          </p:nvPr>
        </p:nvGraphicFramePr>
        <p:xfrm>
          <a:off x="2743200" y="2593975"/>
          <a:ext cx="533400" cy="411163"/>
        </p:xfrm>
        <a:graphic>
          <a:graphicData uri="http://schemas.openxmlformats.org/presentationml/2006/ole">
            <mc:AlternateContent xmlns:mc="http://schemas.openxmlformats.org/markup-compatibility/2006">
              <mc:Choice xmlns:v="urn:schemas-microsoft-com:vml" Requires="v">
                <p:oleObj name="Equation" r:id="rId2" imgW="164880" imgH="126720" progId="Equation.3">
                  <p:embed/>
                </p:oleObj>
              </mc:Choice>
              <mc:Fallback>
                <p:oleObj name="Equation" r:id="rId2" imgW="164880" imgH="126720" progId="Equation.3">
                  <p:embed/>
                  <p:pic>
                    <p:nvPicPr>
                      <p:cNvPr id="0" name="Object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2593975"/>
                        <a:ext cx="533400" cy="411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0673" name="Object 17">
            <a:extLst>
              <a:ext uri="{FF2B5EF4-FFF2-40B4-BE49-F238E27FC236}">
                <a16:creationId xmlns:a16="http://schemas.microsoft.com/office/drawing/2014/main" id="{FDDD0DED-DCB2-BABD-14A7-D0F5F132F801}"/>
              </a:ext>
            </a:extLst>
          </p:cNvPr>
          <p:cNvGraphicFramePr>
            <a:graphicFrameLocks noChangeAspect="1"/>
          </p:cNvGraphicFramePr>
          <p:nvPr>
            <p:ph sz="quarter" idx="2"/>
          </p:nvPr>
        </p:nvGraphicFramePr>
        <p:xfrm>
          <a:off x="7162800" y="3276600"/>
          <a:ext cx="533400" cy="409575"/>
        </p:xfrm>
        <a:graphic>
          <a:graphicData uri="http://schemas.openxmlformats.org/presentationml/2006/ole">
            <mc:AlternateContent xmlns:mc="http://schemas.openxmlformats.org/markup-compatibility/2006">
              <mc:Choice xmlns:v="urn:schemas-microsoft-com:vml" Requires="v">
                <p:oleObj name="Equation" r:id="rId4" imgW="164880" imgH="126720" progId="Equation.3">
                  <p:embed/>
                </p:oleObj>
              </mc:Choice>
              <mc:Fallback>
                <p:oleObj name="Equation" r:id="rId4" imgW="164880" imgH="126720" progId="Equation.3">
                  <p:embed/>
                  <p:pic>
                    <p:nvPicPr>
                      <p:cNvPr id="0" name="Object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3276600"/>
                        <a:ext cx="533400" cy="409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70687" name="Picture 31">
            <a:hlinkClick r:id="" action="ppaction://hlinkshowjump?jump=nextslide"/>
            <a:extLst>
              <a:ext uri="{FF2B5EF4-FFF2-40B4-BE49-F238E27FC236}">
                <a16:creationId xmlns:a16="http://schemas.microsoft.com/office/drawing/2014/main" id="{60316C73-9933-5DDF-A364-1DA9A63E93AD}"/>
              </a:ext>
            </a:extLst>
          </p:cNvPr>
          <p:cNvPicPr>
            <a:picLocks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8372475" y="5505450"/>
            <a:ext cx="695325" cy="127635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0690" name="Picture 34">
            <a:hlinkClick r:id="rId6" action="ppaction://hlinksldjump"/>
            <a:extLst>
              <a:ext uri="{FF2B5EF4-FFF2-40B4-BE49-F238E27FC236}">
                <a16:creationId xmlns:a16="http://schemas.microsoft.com/office/drawing/2014/main" id="{60C9FA00-68D6-F5E3-23D9-8A0B176CB5E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324600"/>
            <a:ext cx="531813" cy="533400"/>
          </a:xfrm>
          <a:prstGeom prst="rect">
            <a:avLst/>
          </a:prstGeom>
          <a:noFill/>
          <a:extLst>
            <a:ext uri="{909E8E84-426E-40DD-AFC4-6F175D3DCCD1}">
              <a14:hiddenFill xmlns:a14="http://schemas.microsoft.com/office/drawing/2010/main">
                <a:solidFill>
                  <a:srgbClr val="FFFFFF"/>
                </a:solidFill>
              </a14:hiddenFill>
            </a:ext>
          </a:extLst>
        </p:spPr>
      </p:pic>
      <p:sp>
        <p:nvSpPr>
          <p:cNvPr id="70693" name="Text Box 37">
            <a:extLst>
              <a:ext uri="{FF2B5EF4-FFF2-40B4-BE49-F238E27FC236}">
                <a16:creationId xmlns:a16="http://schemas.microsoft.com/office/drawing/2014/main" id="{C2DD2438-834B-F2FC-57F6-E765E81F6A70}"/>
              </a:ext>
            </a:extLst>
          </p:cNvPr>
          <p:cNvSpPr txBox="1">
            <a:spLocks noChangeArrowheads="1"/>
          </p:cNvSpPr>
          <p:nvPr/>
        </p:nvSpPr>
        <p:spPr bwMode="auto">
          <a:xfrm>
            <a:off x="1143000" y="1143000"/>
            <a:ext cx="7391400" cy="4849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000"/>
              <a:t>Great Job!</a:t>
            </a:r>
            <a:r>
              <a:rPr lang="en-US" altLang="en-US" sz="3200"/>
              <a:t>  </a:t>
            </a:r>
          </a:p>
          <a:p>
            <a:pPr algn="ctr">
              <a:spcBef>
                <a:spcPct val="50000"/>
              </a:spcBef>
            </a:pPr>
            <a:r>
              <a:rPr lang="en-US" altLang="en-US" sz="3200"/>
              <a:t>A </a:t>
            </a:r>
            <a:r>
              <a:rPr lang="en-US" altLang="en-US" sz="3200">
                <a:hlinkClick r:id="rId8" action="ppaction://hlinksldjump"/>
              </a:rPr>
              <a:t>mnemonic device </a:t>
            </a:r>
            <a:r>
              <a:rPr lang="en-US" altLang="en-US" sz="3200"/>
              <a:t>for remembering that the       symbol means </a:t>
            </a:r>
            <a:r>
              <a:rPr lang="en-US" altLang="en-US" sz="3200" i="1"/>
              <a:t>intersection</a:t>
            </a:r>
            <a:r>
              <a:rPr lang="en-US" altLang="en-US" sz="3200"/>
              <a:t>, </a:t>
            </a:r>
          </a:p>
          <a:p>
            <a:pPr algn="ctr">
              <a:spcBef>
                <a:spcPct val="50000"/>
              </a:spcBef>
            </a:pPr>
            <a:r>
              <a:rPr lang="en-US" altLang="en-US" sz="3200"/>
              <a:t>is thinking that the symbol       </a:t>
            </a:r>
          </a:p>
          <a:p>
            <a:pPr algn="ctr">
              <a:spcBef>
                <a:spcPct val="50000"/>
              </a:spcBef>
            </a:pPr>
            <a:r>
              <a:rPr lang="en-US" altLang="en-US" sz="3200"/>
              <a:t>looks like the letter </a:t>
            </a:r>
            <a:r>
              <a:rPr lang="en-US" altLang="en-US" sz="4800">
                <a:solidFill>
                  <a:srgbClr val="333333"/>
                </a:solidFill>
                <a:effectLst>
                  <a:outerShdw blurRad="38100" dist="38100" dir="2700000" algn="tl">
                    <a:srgbClr val="C0C0C0"/>
                  </a:outerShdw>
                </a:effectLst>
              </a:rPr>
              <a:t>n</a:t>
            </a:r>
            <a:r>
              <a:rPr lang="en-US" altLang="en-US" sz="3200"/>
              <a:t> for </a:t>
            </a:r>
          </a:p>
          <a:p>
            <a:pPr algn="ctr">
              <a:spcBef>
                <a:spcPct val="50000"/>
              </a:spcBef>
            </a:pPr>
            <a:r>
              <a:rPr lang="en-US" altLang="en-US" sz="3200"/>
              <a:t>i</a:t>
            </a:r>
            <a:r>
              <a:rPr lang="en-US" altLang="en-US" sz="4800">
                <a:solidFill>
                  <a:srgbClr val="333333"/>
                </a:solidFill>
                <a:effectLst>
                  <a:outerShdw blurRad="38100" dist="38100" dir="2700000" algn="tl">
                    <a:srgbClr val="C0C0C0"/>
                  </a:outerShdw>
                </a:effectLst>
              </a:rPr>
              <a:t>n</a:t>
            </a:r>
            <a:r>
              <a:rPr lang="en-US" altLang="en-US" sz="3200"/>
              <a:t>tersection!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nodeType="withEffect">
                                  <p:stCondLst>
                                    <p:cond delay="0"/>
                                  </p:stCondLst>
                                  <p:childTnLst>
                                    <p:set>
                                      <p:cBhvr>
                                        <p:cTn id="6" dur="1" fill="hold">
                                          <p:stCondLst>
                                            <p:cond delay="0"/>
                                          </p:stCondLst>
                                        </p:cTn>
                                        <p:tgtEl>
                                          <p:spTgt spid="70693"/>
                                        </p:tgtEl>
                                        <p:attrNameLst>
                                          <p:attrName>style.visibility</p:attrName>
                                        </p:attrNameLst>
                                      </p:cBhvr>
                                      <p:to>
                                        <p:strVal val="visible"/>
                                      </p:to>
                                    </p:set>
                                    <p:animEffect transition="in" filter="fade">
                                      <p:cBhvr>
                                        <p:cTn id="7" dur="1000"/>
                                        <p:tgtEl>
                                          <p:spTgt spid="70693"/>
                                        </p:tgtEl>
                                      </p:cBhvr>
                                    </p:animEffect>
                                    <p:anim calcmode="lin" valueType="num">
                                      <p:cBhvr>
                                        <p:cTn id="8" dur="1000" fill="hold"/>
                                        <p:tgtEl>
                                          <p:spTgt spid="70693"/>
                                        </p:tgtEl>
                                        <p:attrNameLst>
                                          <p:attrName>ppt_x</p:attrName>
                                        </p:attrNameLst>
                                      </p:cBhvr>
                                      <p:tavLst>
                                        <p:tav tm="0">
                                          <p:val>
                                            <p:strVal val="#ppt_x"/>
                                          </p:val>
                                        </p:tav>
                                        <p:tav tm="100000">
                                          <p:val>
                                            <p:strVal val="#ppt_x"/>
                                          </p:val>
                                        </p:tav>
                                      </p:tavLst>
                                    </p:anim>
                                    <p:anim calcmode="lin" valueType="num">
                                      <p:cBhvr>
                                        <p:cTn id="9" dur="900" decel="100000" fill="hold"/>
                                        <p:tgtEl>
                                          <p:spTgt spid="7069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0693"/>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54" presetClass="entr" presetSubtype="0" accel="100000" fill="hold" nodeType="afterEffect">
                                  <p:stCondLst>
                                    <p:cond delay="0"/>
                                  </p:stCondLst>
                                  <p:childTnLst>
                                    <p:set>
                                      <p:cBhvr>
                                        <p:cTn id="13" dur="1" fill="hold">
                                          <p:stCondLst>
                                            <p:cond delay="0"/>
                                          </p:stCondLst>
                                        </p:cTn>
                                        <p:tgtEl>
                                          <p:spTgt spid="70687"/>
                                        </p:tgtEl>
                                        <p:attrNameLst>
                                          <p:attrName>style.visibility</p:attrName>
                                        </p:attrNameLst>
                                      </p:cBhvr>
                                      <p:to>
                                        <p:strVal val="visible"/>
                                      </p:to>
                                    </p:set>
                                    <p:anim calcmode="lin" valueType="num">
                                      <p:cBhvr>
                                        <p:cTn id="14" dur="1000" fill="hold"/>
                                        <p:tgtEl>
                                          <p:spTgt spid="70687"/>
                                        </p:tgtEl>
                                        <p:attrNameLst>
                                          <p:attrName>ppt_w</p:attrName>
                                        </p:attrNameLst>
                                      </p:cBhvr>
                                      <p:tavLst>
                                        <p:tav tm="0">
                                          <p:val>
                                            <p:strVal val="#ppt_w*0.05"/>
                                          </p:val>
                                        </p:tav>
                                        <p:tav tm="100000">
                                          <p:val>
                                            <p:strVal val="#ppt_w"/>
                                          </p:val>
                                        </p:tav>
                                      </p:tavLst>
                                    </p:anim>
                                    <p:anim calcmode="lin" valueType="num">
                                      <p:cBhvr>
                                        <p:cTn id="15" dur="1000" fill="hold"/>
                                        <p:tgtEl>
                                          <p:spTgt spid="70687"/>
                                        </p:tgtEl>
                                        <p:attrNameLst>
                                          <p:attrName>ppt_h</p:attrName>
                                        </p:attrNameLst>
                                      </p:cBhvr>
                                      <p:tavLst>
                                        <p:tav tm="0">
                                          <p:val>
                                            <p:strVal val="#ppt_h"/>
                                          </p:val>
                                        </p:tav>
                                        <p:tav tm="100000">
                                          <p:val>
                                            <p:strVal val="#ppt_h"/>
                                          </p:val>
                                        </p:tav>
                                      </p:tavLst>
                                    </p:anim>
                                    <p:anim calcmode="lin" valueType="num">
                                      <p:cBhvr>
                                        <p:cTn id="16" dur="1000" fill="hold"/>
                                        <p:tgtEl>
                                          <p:spTgt spid="70687"/>
                                        </p:tgtEl>
                                        <p:attrNameLst>
                                          <p:attrName>ppt_x</p:attrName>
                                        </p:attrNameLst>
                                      </p:cBhvr>
                                      <p:tavLst>
                                        <p:tav tm="0">
                                          <p:val>
                                            <p:strVal val="#ppt_x-.2"/>
                                          </p:val>
                                        </p:tav>
                                        <p:tav tm="100000">
                                          <p:val>
                                            <p:strVal val="#ppt_x"/>
                                          </p:val>
                                        </p:tav>
                                      </p:tavLst>
                                    </p:anim>
                                    <p:anim calcmode="lin" valueType="num">
                                      <p:cBhvr>
                                        <p:cTn id="17" dur="1000" fill="hold"/>
                                        <p:tgtEl>
                                          <p:spTgt spid="70687"/>
                                        </p:tgtEl>
                                        <p:attrNameLst>
                                          <p:attrName>ppt_y</p:attrName>
                                        </p:attrNameLst>
                                      </p:cBhvr>
                                      <p:tavLst>
                                        <p:tav tm="0">
                                          <p:val>
                                            <p:strVal val="#ppt_y"/>
                                          </p:val>
                                        </p:tav>
                                        <p:tav tm="100000">
                                          <p:val>
                                            <p:strVal val="#ppt_y"/>
                                          </p:val>
                                        </p:tav>
                                      </p:tavLst>
                                    </p:anim>
                                    <p:animEffect transition="in" filter="fade">
                                      <p:cBhvr>
                                        <p:cTn id="18" dur="1000"/>
                                        <p:tgtEl>
                                          <p:spTgt spid="706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9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a:extLst>
              <a:ext uri="{FF2B5EF4-FFF2-40B4-BE49-F238E27FC236}">
                <a16:creationId xmlns:a16="http://schemas.microsoft.com/office/drawing/2014/main" id="{714F8A01-88CD-81C1-3696-DAEC8F5939CB}"/>
              </a:ext>
            </a:extLst>
          </p:cNvPr>
          <p:cNvSpPr>
            <a:spLocks noChangeArrowheads="1"/>
          </p:cNvSpPr>
          <p:nvPr/>
        </p:nvSpPr>
        <p:spPr bwMode="auto">
          <a:xfrm>
            <a:off x="2286000" y="2971800"/>
            <a:ext cx="4876800" cy="3200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56325" name="Text Box 5">
            <a:extLst>
              <a:ext uri="{FF2B5EF4-FFF2-40B4-BE49-F238E27FC236}">
                <a16:creationId xmlns:a16="http://schemas.microsoft.com/office/drawing/2014/main" id="{BA6E861A-316F-25E4-1417-B53EB8C9D869}"/>
              </a:ext>
            </a:extLst>
          </p:cNvPr>
          <p:cNvSpPr txBox="1">
            <a:spLocks noChangeArrowheads="1"/>
          </p:cNvSpPr>
          <p:nvPr/>
        </p:nvSpPr>
        <p:spPr bwMode="auto">
          <a:xfrm>
            <a:off x="1905000" y="25146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U</a:t>
            </a:r>
          </a:p>
        </p:txBody>
      </p:sp>
      <p:sp>
        <p:nvSpPr>
          <p:cNvPr id="56326" name="Oval 6">
            <a:extLst>
              <a:ext uri="{FF2B5EF4-FFF2-40B4-BE49-F238E27FC236}">
                <a16:creationId xmlns:a16="http://schemas.microsoft.com/office/drawing/2014/main" id="{456B17CA-9858-1031-CC06-ADDEB96F03E1}"/>
              </a:ext>
            </a:extLst>
          </p:cNvPr>
          <p:cNvSpPr>
            <a:spLocks noChangeArrowheads="1"/>
          </p:cNvSpPr>
          <p:nvPr/>
        </p:nvSpPr>
        <p:spPr bwMode="auto">
          <a:xfrm>
            <a:off x="3200400" y="3733800"/>
            <a:ext cx="1752600" cy="1752600"/>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6327" name="Oval 7">
            <a:extLst>
              <a:ext uri="{FF2B5EF4-FFF2-40B4-BE49-F238E27FC236}">
                <a16:creationId xmlns:a16="http://schemas.microsoft.com/office/drawing/2014/main" id="{22A8CD7C-DA15-CF43-D5A0-763C4FACEB96}"/>
              </a:ext>
            </a:extLst>
          </p:cNvPr>
          <p:cNvSpPr>
            <a:spLocks noChangeArrowheads="1"/>
          </p:cNvSpPr>
          <p:nvPr/>
        </p:nvSpPr>
        <p:spPr bwMode="auto">
          <a:xfrm>
            <a:off x="4419600" y="3733800"/>
            <a:ext cx="1752600" cy="1752600"/>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6328" name="Freeform 8">
            <a:extLst>
              <a:ext uri="{FF2B5EF4-FFF2-40B4-BE49-F238E27FC236}">
                <a16:creationId xmlns:a16="http://schemas.microsoft.com/office/drawing/2014/main" id="{4AE050EC-7136-8912-D25A-215A11FEFA95}"/>
              </a:ext>
            </a:extLst>
          </p:cNvPr>
          <p:cNvSpPr>
            <a:spLocks/>
          </p:cNvSpPr>
          <p:nvPr/>
        </p:nvSpPr>
        <p:spPr bwMode="auto">
          <a:xfrm>
            <a:off x="4465638" y="4117975"/>
            <a:ext cx="120650" cy="138113"/>
          </a:xfrm>
          <a:custGeom>
            <a:avLst/>
            <a:gdLst>
              <a:gd name="T0" fmla="*/ 61 w 76"/>
              <a:gd name="T1" fmla="*/ 0 h 87"/>
              <a:gd name="T2" fmla="*/ 48 w 76"/>
              <a:gd name="T3" fmla="*/ 12 h 87"/>
              <a:gd name="T4" fmla="*/ 36 w 76"/>
              <a:gd name="T5" fmla="*/ 37 h 87"/>
              <a:gd name="T6" fmla="*/ 24 w 76"/>
              <a:gd name="T7" fmla="*/ 61 h 87"/>
              <a:gd name="T8" fmla="*/ 48 w 76"/>
              <a:gd name="T9" fmla="*/ 37 h 87"/>
              <a:gd name="T10" fmla="*/ 36 w 76"/>
              <a:gd name="T11" fmla="*/ 61 h 87"/>
              <a:gd name="T12" fmla="*/ 30 w 76"/>
              <a:gd name="T13" fmla="*/ 80 h 87"/>
              <a:gd name="T14" fmla="*/ 55 w 76"/>
              <a:gd name="T15" fmla="*/ 24 h 87"/>
              <a:gd name="T16" fmla="*/ 67 w 76"/>
              <a:gd name="T17" fmla="*/ 6 h 87"/>
              <a:gd name="T18" fmla="*/ 55 w 76"/>
              <a:gd name="T19" fmla="*/ 24 h 87"/>
              <a:gd name="T20" fmla="*/ 17 w 76"/>
              <a:gd name="T21"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7">
                <a:moveTo>
                  <a:pt x="61" y="0"/>
                </a:moveTo>
                <a:cubicBezTo>
                  <a:pt x="57" y="4"/>
                  <a:pt x="49" y="6"/>
                  <a:pt x="48" y="12"/>
                </a:cubicBezTo>
                <a:cubicBezTo>
                  <a:pt x="42" y="42"/>
                  <a:pt x="76" y="24"/>
                  <a:pt x="36" y="37"/>
                </a:cubicBezTo>
                <a:cubicBezTo>
                  <a:pt x="8" y="79"/>
                  <a:pt x="0" y="85"/>
                  <a:pt x="24" y="61"/>
                </a:cubicBezTo>
                <a:cubicBezTo>
                  <a:pt x="38" y="18"/>
                  <a:pt x="27" y="14"/>
                  <a:pt x="48" y="37"/>
                </a:cubicBezTo>
                <a:cubicBezTo>
                  <a:pt x="44" y="45"/>
                  <a:pt x="39" y="53"/>
                  <a:pt x="36" y="61"/>
                </a:cubicBezTo>
                <a:cubicBezTo>
                  <a:pt x="33" y="67"/>
                  <a:pt x="30" y="87"/>
                  <a:pt x="30" y="80"/>
                </a:cubicBezTo>
                <a:cubicBezTo>
                  <a:pt x="30" y="27"/>
                  <a:pt x="23" y="36"/>
                  <a:pt x="55" y="24"/>
                </a:cubicBezTo>
                <a:cubicBezTo>
                  <a:pt x="59" y="18"/>
                  <a:pt x="71" y="0"/>
                  <a:pt x="67" y="6"/>
                </a:cubicBezTo>
                <a:cubicBezTo>
                  <a:pt x="63" y="12"/>
                  <a:pt x="60" y="18"/>
                  <a:pt x="55" y="24"/>
                </a:cubicBezTo>
                <a:cubicBezTo>
                  <a:pt x="38" y="45"/>
                  <a:pt x="17" y="59"/>
                  <a:pt x="17" y="86"/>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6329" name="Group 9">
            <a:extLst>
              <a:ext uri="{FF2B5EF4-FFF2-40B4-BE49-F238E27FC236}">
                <a16:creationId xmlns:a16="http://schemas.microsoft.com/office/drawing/2014/main" id="{A7AF9F91-9B33-2889-8FB0-33B2CF92D579}"/>
              </a:ext>
            </a:extLst>
          </p:cNvPr>
          <p:cNvGrpSpPr>
            <a:grpSpLocks/>
          </p:cNvGrpSpPr>
          <p:nvPr/>
        </p:nvGrpSpPr>
        <p:grpSpPr bwMode="auto">
          <a:xfrm>
            <a:off x="4402138" y="3956050"/>
            <a:ext cx="588962" cy="1282700"/>
            <a:chOff x="2773" y="2492"/>
            <a:chExt cx="371" cy="808"/>
          </a:xfrm>
        </p:grpSpPr>
        <p:sp>
          <p:nvSpPr>
            <p:cNvPr id="56330" name="Freeform 10">
              <a:extLst>
                <a:ext uri="{FF2B5EF4-FFF2-40B4-BE49-F238E27FC236}">
                  <a16:creationId xmlns:a16="http://schemas.microsoft.com/office/drawing/2014/main" id="{821DB72F-6B7F-01C4-6531-797D573E7F1C}"/>
                </a:ext>
              </a:extLst>
            </p:cNvPr>
            <p:cNvSpPr>
              <a:spLocks/>
            </p:cNvSpPr>
            <p:nvPr/>
          </p:nvSpPr>
          <p:spPr bwMode="auto">
            <a:xfrm>
              <a:off x="2773" y="2492"/>
              <a:ext cx="371" cy="808"/>
            </a:xfrm>
            <a:custGeom>
              <a:avLst/>
              <a:gdLst>
                <a:gd name="T0" fmla="*/ 175 w 371"/>
                <a:gd name="T1" fmla="*/ 15 h 808"/>
                <a:gd name="T2" fmla="*/ 225 w 371"/>
                <a:gd name="T3" fmla="*/ 71 h 808"/>
                <a:gd name="T4" fmla="*/ 249 w 371"/>
                <a:gd name="T5" fmla="*/ 95 h 808"/>
                <a:gd name="T6" fmla="*/ 274 w 371"/>
                <a:gd name="T7" fmla="*/ 126 h 808"/>
                <a:gd name="T8" fmla="*/ 299 w 371"/>
                <a:gd name="T9" fmla="*/ 176 h 808"/>
                <a:gd name="T10" fmla="*/ 305 w 371"/>
                <a:gd name="T11" fmla="*/ 194 h 808"/>
                <a:gd name="T12" fmla="*/ 318 w 371"/>
                <a:gd name="T13" fmla="*/ 207 h 808"/>
                <a:gd name="T14" fmla="*/ 330 w 371"/>
                <a:gd name="T15" fmla="*/ 244 h 808"/>
                <a:gd name="T16" fmla="*/ 342 w 371"/>
                <a:gd name="T17" fmla="*/ 263 h 808"/>
                <a:gd name="T18" fmla="*/ 330 w 371"/>
                <a:gd name="T19" fmla="*/ 430 h 808"/>
                <a:gd name="T20" fmla="*/ 318 w 371"/>
                <a:gd name="T21" fmla="*/ 603 h 808"/>
                <a:gd name="T22" fmla="*/ 293 w 371"/>
                <a:gd name="T23" fmla="*/ 634 h 808"/>
                <a:gd name="T24" fmla="*/ 225 w 371"/>
                <a:gd name="T25" fmla="*/ 752 h 808"/>
                <a:gd name="T26" fmla="*/ 175 w 371"/>
                <a:gd name="T27" fmla="*/ 808 h 808"/>
                <a:gd name="T28" fmla="*/ 119 w 371"/>
                <a:gd name="T29" fmla="*/ 758 h 808"/>
                <a:gd name="T30" fmla="*/ 82 w 371"/>
                <a:gd name="T31" fmla="*/ 702 h 808"/>
                <a:gd name="T32" fmla="*/ 8 w 371"/>
                <a:gd name="T33" fmla="*/ 566 h 808"/>
                <a:gd name="T34" fmla="*/ 14 w 371"/>
                <a:gd name="T35" fmla="*/ 448 h 808"/>
                <a:gd name="T36" fmla="*/ 82 w 371"/>
                <a:gd name="T37" fmla="*/ 176 h 808"/>
                <a:gd name="T38" fmla="*/ 163 w 371"/>
                <a:gd name="T39" fmla="*/ 21 h 808"/>
                <a:gd name="T40" fmla="*/ 175 w 371"/>
                <a:gd name="T41" fmla="*/ 2 h 808"/>
                <a:gd name="T42" fmla="*/ 175 w 371"/>
                <a:gd name="T43" fmla="*/ 15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1" h="808">
                  <a:moveTo>
                    <a:pt x="175" y="15"/>
                  </a:moveTo>
                  <a:cubicBezTo>
                    <a:pt x="194" y="32"/>
                    <a:pt x="207" y="53"/>
                    <a:pt x="225" y="71"/>
                  </a:cubicBezTo>
                  <a:cubicBezTo>
                    <a:pt x="236" y="103"/>
                    <a:pt x="222" y="79"/>
                    <a:pt x="249" y="95"/>
                  </a:cubicBezTo>
                  <a:cubicBezTo>
                    <a:pt x="259" y="101"/>
                    <a:pt x="268" y="117"/>
                    <a:pt x="274" y="126"/>
                  </a:cubicBezTo>
                  <a:cubicBezTo>
                    <a:pt x="280" y="146"/>
                    <a:pt x="284" y="160"/>
                    <a:pt x="299" y="176"/>
                  </a:cubicBezTo>
                  <a:cubicBezTo>
                    <a:pt x="301" y="182"/>
                    <a:pt x="302" y="189"/>
                    <a:pt x="305" y="194"/>
                  </a:cubicBezTo>
                  <a:cubicBezTo>
                    <a:pt x="308" y="199"/>
                    <a:pt x="315" y="202"/>
                    <a:pt x="318" y="207"/>
                  </a:cubicBezTo>
                  <a:cubicBezTo>
                    <a:pt x="324" y="219"/>
                    <a:pt x="323" y="233"/>
                    <a:pt x="330" y="244"/>
                  </a:cubicBezTo>
                  <a:cubicBezTo>
                    <a:pt x="334" y="250"/>
                    <a:pt x="338" y="257"/>
                    <a:pt x="342" y="263"/>
                  </a:cubicBezTo>
                  <a:cubicBezTo>
                    <a:pt x="348" y="316"/>
                    <a:pt x="371" y="385"/>
                    <a:pt x="330" y="430"/>
                  </a:cubicBezTo>
                  <a:cubicBezTo>
                    <a:pt x="326" y="488"/>
                    <a:pt x="326" y="546"/>
                    <a:pt x="318" y="603"/>
                  </a:cubicBezTo>
                  <a:cubicBezTo>
                    <a:pt x="316" y="616"/>
                    <a:pt x="300" y="623"/>
                    <a:pt x="293" y="634"/>
                  </a:cubicBezTo>
                  <a:cubicBezTo>
                    <a:pt x="270" y="673"/>
                    <a:pt x="262" y="725"/>
                    <a:pt x="225" y="752"/>
                  </a:cubicBezTo>
                  <a:cubicBezTo>
                    <a:pt x="212" y="783"/>
                    <a:pt x="206" y="796"/>
                    <a:pt x="175" y="808"/>
                  </a:cubicBezTo>
                  <a:cubicBezTo>
                    <a:pt x="147" y="797"/>
                    <a:pt x="140" y="778"/>
                    <a:pt x="119" y="758"/>
                  </a:cubicBezTo>
                  <a:cubicBezTo>
                    <a:pt x="108" y="736"/>
                    <a:pt x="94" y="722"/>
                    <a:pt x="82" y="702"/>
                  </a:cubicBezTo>
                  <a:cubicBezTo>
                    <a:pt x="55" y="658"/>
                    <a:pt x="36" y="610"/>
                    <a:pt x="8" y="566"/>
                  </a:cubicBezTo>
                  <a:cubicBezTo>
                    <a:pt x="10" y="527"/>
                    <a:pt x="12" y="487"/>
                    <a:pt x="14" y="448"/>
                  </a:cubicBezTo>
                  <a:cubicBezTo>
                    <a:pt x="18" y="369"/>
                    <a:pt x="0" y="231"/>
                    <a:pt x="82" y="176"/>
                  </a:cubicBezTo>
                  <a:cubicBezTo>
                    <a:pt x="99" y="121"/>
                    <a:pt x="127" y="65"/>
                    <a:pt x="163" y="21"/>
                  </a:cubicBezTo>
                  <a:cubicBezTo>
                    <a:pt x="168" y="15"/>
                    <a:pt x="168" y="5"/>
                    <a:pt x="175" y="2"/>
                  </a:cubicBezTo>
                  <a:cubicBezTo>
                    <a:pt x="179" y="0"/>
                    <a:pt x="175" y="11"/>
                    <a:pt x="175" y="15"/>
                  </a:cubicBezTo>
                  <a:close/>
                </a:path>
              </a:pathLst>
            </a:custGeom>
            <a:solidFill>
              <a:srgbClr val="00BE00"/>
            </a:solidFill>
            <a:ln w="0">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331" name="Freeform 11">
              <a:extLst>
                <a:ext uri="{FF2B5EF4-FFF2-40B4-BE49-F238E27FC236}">
                  <a16:creationId xmlns:a16="http://schemas.microsoft.com/office/drawing/2014/main" id="{4B804CB7-87B7-6BC6-4344-E782A1669D95}"/>
                </a:ext>
              </a:extLst>
            </p:cNvPr>
            <p:cNvSpPr>
              <a:spLocks/>
            </p:cNvSpPr>
            <p:nvPr/>
          </p:nvSpPr>
          <p:spPr bwMode="auto">
            <a:xfrm>
              <a:off x="2813" y="2610"/>
              <a:ext cx="88" cy="93"/>
            </a:xfrm>
            <a:custGeom>
              <a:avLst/>
              <a:gdLst>
                <a:gd name="T0" fmla="*/ 30 w 88"/>
                <a:gd name="T1" fmla="*/ 70 h 93"/>
                <a:gd name="T2" fmla="*/ 36 w 88"/>
                <a:gd name="T3" fmla="*/ 89 h 93"/>
                <a:gd name="T4" fmla="*/ 24 w 88"/>
                <a:gd name="T5" fmla="*/ 76 h 93"/>
                <a:gd name="T6" fmla="*/ 30 w 88"/>
                <a:gd name="T7" fmla="*/ 58 h 93"/>
                <a:gd name="T8" fmla="*/ 42 w 88"/>
                <a:gd name="T9" fmla="*/ 45 h 93"/>
                <a:gd name="T10" fmla="*/ 24 w 88"/>
                <a:gd name="T11" fmla="*/ 52 h 93"/>
                <a:gd name="T12" fmla="*/ 11 w 88"/>
                <a:gd name="T13" fmla="*/ 64 h 93"/>
                <a:gd name="T14" fmla="*/ 17 w 88"/>
                <a:gd name="T15" fmla="*/ 83 h 93"/>
                <a:gd name="T16" fmla="*/ 24 w 88"/>
                <a:gd name="T17" fmla="*/ 64 h 93"/>
                <a:gd name="T18" fmla="*/ 42 w 88"/>
                <a:gd name="T19" fmla="*/ 39 h 93"/>
                <a:gd name="T20" fmla="*/ 11 w 88"/>
                <a:gd name="T21" fmla="*/ 58 h 93"/>
                <a:gd name="T22" fmla="*/ 42 w 88"/>
                <a:gd name="T23" fmla="*/ 33 h 93"/>
                <a:gd name="T24" fmla="*/ 48 w 88"/>
                <a:gd name="T25" fmla="*/ 45 h 93"/>
                <a:gd name="T26" fmla="*/ 48 w 88"/>
                <a:gd name="T27" fmla="*/ 15 h 93"/>
                <a:gd name="T28" fmla="*/ 30 w 88"/>
                <a:gd name="T29" fmla="*/ 7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93">
                  <a:moveTo>
                    <a:pt x="30" y="70"/>
                  </a:moveTo>
                  <a:cubicBezTo>
                    <a:pt x="32" y="76"/>
                    <a:pt x="41" y="84"/>
                    <a:pt x="36" y="89"/>
                  </a:cubicBezTo>
                  <a:cubicBezTo>
                    <a:pt x="32" y="93"/>
                    <a:pt x="25" y="82"/>
                    <a:pt x="24" y="76"/>
                  </a:cubicBezTo>
                  <a:cubicBezTo>
                    <a:pt x="23" y="70"/>
                    <a:pt x="27" y="63"/>
                    <a:pt x="30" y="58"/>
                  </a:cubicBezTo>
                  <a:cubicBezTo>
                    <a:pt x="33" y="53"/>
                    <a:pt x="46" y="49"/>
                    <a:pt x="42" y="45"/>
                  </a:cubicBezTo>
                  <a:cubicBezTo>
                    <a:pt x="37" y="40"/>
                    <a:pt x="30" y="50"/>
                    <a:pt x="24" y="52"/>
                  </a:cubicBezTo>
                  <a:cubicBezTo>
                    <a:pt x="20" y="56"/>
                    <a:pt x="12" y="58"/>
                    <a:pt x="11" y="64"/>
                  </a:cubicBezTo>
                  <a:cubicBezTo>
                    <a:pt x="10" y="70"/>
                    <a:pt x="10" y="83"/>
                    <a:pt x="17" y="83"/>
                  </a:cubicBezTo>
                  <a:cubicBezTo>
                    <a:pt x="24" y="83"/>
                    <a:pt x="21" y="70"/>
                    <a:pt x="24" y="64"/>
                  </a:cubicBezTo>
                  <a:cubicBezTo>
                    <a:pt x="29" y="55"/>
                    <a:pt x="49" y="31"/>
                    <a:pt x="42" y="39"/>
                  </a:cubicBezTo>
                  <a:cubicBezTo>
                    <a:pt x="25" y="57"/>
                    <a:pt x="36" y="50"/>
                    <a:pt x="11" y="58"/>
                  </a:cubicBezTo>
                  <a:cubicBezTo>
                    <a:pt x="12" y="57"/>
                    <a:pt x="38" y="29"/>
                    <a:pt x="42" y="33"/>
                  </a:cubicBezTo>
                  <a:cubicBezTo>
                    <a:pt x="54" y="47"/>
                    <a:pt x="0" y="64"/>
                    <a:pt x="48" y="45"/>
                  </a:cubicBezTo>
                  <a:cubicBezTo>
                    <a:pt x="57" y="22"/>
                    <a:pt x="88" y="0"/>
                    <a:pt x="48" y="15"/>
                  </a:cubicBezTo>
                  <a:cubicBezTo>
                    <a:pt x="31" y="48"/>
                    <a:pt x="38" y="30"/>
                    <a:pt x="30" y="7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332" name="Freeform 12">
              <a:extLst>
                <a:ext uri="{FF2B5EF4-FFF2-40B4-BE49-F238E27FC236}">
                  <a16:creationId xmlns:a16="http://schemas.microsoft.com/office/drawing/2014/main" id="{D4DF5288-3EFD-6219-084D-CCC421111B47}"/>
                </a:ext>
              </a:extLst>
            </p:cNvPr>
            <p:cNvSpPr>
              <a:spLocks/>
            </p:cNvSpPr>
            <p:nvPr/>
          </p:nvSpPr>
          <p:spPr bwMode="auto">
            <a:xfrm>
              <a:off x="3043" y="2897"/>
              <a:ext cx="80" cy="180"/>
            </a:xfrm>
            <a:custGeom>
              <a:avLst/>
              <a:gdLst>
                <a:gd name="T0" fmla="*/ 41 w 80"/>
                <a:gd name="T1" fmla="*/ 180 h 180"/>
                <a:gd name="T2" fmla="*/ 66 w 80"/>
                <a:gd name="T3" fmla="*/ 118 h 180"/>
                <a:gd name="T4" fmla="*/ 66 w 80"/>
                <a:gd name="T5" fmla="*/ 0 h 180"/>
                <a:gd name="T6" fmla="*/ 41 w 80"/>
                <a:gd name="T7" fmla="*/ 180 h 180"/>
              </a:gdLst>
              <a:ahLst/>
              <a:cxnLst>
                <a:cxn ang="0">
                  <a:pos x="T0" y="T1"/>
                </a:cxn>
                <a:cxn ang="0">
                  <a:pos x="T2" y="T3"/>
                </a:cxn>
                <a:cxn ang="0">
                  <a:pos x="T4" y="T5"/>
                </a:cxn>
                <a:cxn ang="0">
                  <a:pos x="T6" y="T7"/>
                </a:cxn>
              </a:cxnLst>
              <a:rect l="0" t="0" r="r" b="b"/>
              <a:pathLst>
                <a:path w="80" h="180">
                  <a:moveTo>
                    <a:pt x="41" y="180"/>
                  </a:moveTo>
                  <a:cubicBezTo>
                    <a:pt x="49" y="159"/>
                    <a:pt x="59" y="139"/>
                    <a:pt x="66" y="118"/>
                  </a:cubicBezTo>
                  <a:cubicBezTo>
                    <a:pt x="75" y="60"/>
                    <a:pt x="80" y="66"/>
                    <a:pt x="66" y="0"/>
                  </a:cubicBezTo>
                  <a:cubicBezTo>
                    <a:pt x="0" y="31"/>
                    <a:pt x="52" y="111"/>
                    <a:pt x="41" y="18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6333" name="Freeform 13">
            <a:extLst>
              <a:ext uri="{FF2B5EF4-FFF2-40B4-BE49-F238E27FC236}">
                <a16:creationId xmlns:a16="http://schemas.microsoft.com/office/drawing/2014/main" id="{C09864A1-F77F-AA30-352F-B69A782EA845}"/>
              </a:ext>
            </a:extLst>
          </p:cNvPr>
          <p:cNvSpPr>
            <a:spLocks/>
          </p:cNvSpPr>
          <p:nvPr/>
        </p:nvSpPr>
        <p:spPr bwMode="auto">
          <a:xfrm>
            <a:off x="4926013" y="4568825"/>
            <a:ext cx="30162" cy="79375"/>
          </a:xfrm>
          <a:custGeom>
            <a:avLst/>
            <a:gdLst>
              <a:gd name="T0" fmla="*/ 19 w 19"/>
              <a:gd name="T1" fmla="*/ 0 h 50"/>
              <a:gd name="T2" fmla="*/ 6 w 19"/>
              <a:gd name="T3" fmla="*/ 13 h 50"/>
              <a:gd name="T4" fmla="*/ 19 w 19"/>
              <a:gd name="T5" fmla="*/ 25 h 50"/>
              <a:gd name="T6" fmla="*/ 6 w 19"/>
              <a:gd name="T7" fmla="*/ 7 h 50"/>
              <a:gd name="T8" fmla="*/ 0 w 19"/>
              <a:gd name="T9" fmla="*/ 50 h 50"/>
            </a:gdLst>
            <a:ahLst/>
            <a:cxnLst>
              <a:cxn ang="0">
                <a:pos x="T0" y="T1"/>
              </a:cxn>
              <a:cxn ang="0">
                <a:pos x="T2" y="T3"/>
              </a:cxn>
              <a:cxn ang="0">
                <a:pos x="T4" y="T5"/>
              </a:cxn>
              <a:cxn ang="0">
                <a:pos x="T6" y="T7"/>
              </a:cxn>
              <a:cxn ang="0">
                <a:pos x="T8" y="T9"/>
              </a:cxn>
            </a:cxnLst>
            <a:rect l="0" t="0" r="r" b="b"/>
            <a:pathLst>
              <a:path w="19" h="50">
                <a:moveTo>
                  <a:pt x="19" y="0"/>
                </a:moveTo>
                <a:cubicBezTo>
                  <a:pt x="15" y="4"/>
                  <a:pt x="6" y="7"/>
                  <a:pt x="6" y="13"/>
                </a:cubicBezTo>
                <a:cubicBezTo>
                  <a:pt x="6" y="19"/>
                  <a:pt x="19" y="31"/>
                  <a:pt x="19" y="25"/>
                </a:cubicBezTo>
                <a:cubicBezTo>
                  <a:pt x="19" y="18"/>
                  <a:pt x="10" y="13"/>
                  <a:pt x="6" y="7"/>
                </a:cubicBezTo>
                <a:cubicBezTo>
                  <a:pt x="13" y="44"/>
                  <a:pt x="19" y="31"/>
                  <a:pt x="0" y="50"/>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334" name="Text Box 14">
            <a:extLst>
              <a:ext uri="{FF2B5EF4-FFF2-40B4-BE49-F238E27FC236}">
                <a16:creationId xmlns:a16="http://schemas.microsoft.com/office/drawing/2014/main" id="{6757511F-95D7-5621-64C2-FDD3C58ABA70}"/>
              </a:ext>
            </a:extLst>
          </p:cNvPr>
          <p:cNvSpPr txBox="1">
            <a:spLocks noChangeArrowheads="1"/>
          </p:cNvSpPr>
          <p:nvPr/>
        </p:nvSpPr>
        <p:spPr bwMode="auto">
          <a:xfrm>
            <a:off x="2971800" y="35814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M</a:t>
            </a:r>
          </a:p>
        </p:txBody>
      </p:sp>
      <p:sp>
        <p:nvSpPr>
          <p:cNvPr id="56335" name="Text Box 15">
            <a:extLst>
              <a:ext uri="{FF2B5EF4-FFF2-40B4-BE49-F238E27FC236}">
                <a16:creationId xmlns:a16="http://schemas.microsoft.com/office/drawing/2014/main" id="{97DFFD60-FF83-A119-BF5E-EE917C6938DD}"/>
              </a:ext>
            </a:extLst>
          </p:cNvPr>
          <p:cNvSpPr txBox="1">
            <a:spLocks noChangeArrowheads="1"/>
          </p:cNvSpPr>
          <p:nvPr/>
        </p:nvSpPr>
        <p:spPr bwMode="auto">
          <a:xfrm>
            <a:off x="5943600" y="3595688"/>
            <a:ext cx="45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G</a:t>
            </a:r>
          </a:p>
        </p:txBody>
      </p:sp>
      <p:sp>
        <p:nvSpPr>
          <p:cNvPr id="56336" name="Text Box 16">
            <a:extLst>
              <a:ext uri="{FF2B5EF4-FFF2-40B4-BE49-F238E27FC236}">
                <a16:creationId xmlns:a16="http://schemas.microsoft.com/office/drawing/2014/main" id="{C5C3D647-D063-5C77-F40A-B880FBEA0207}"/>
              </a:ext>
            </a:extLst>
          </p:cNvPr>
          <p:cNvSpPr txBox="1">
            <a:spLocks noChangeArrowheads="1"/>
          </p:cNvSpPr>
          <p:nvPr/>
        </p:nvSpPr>
        <p:spPr bwMode="auto">
          <a:xfrm>
            <a:off x="228600" y="762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We know that #(</a:t>
            </a:r>
            <a:r>
              <a:rPr lang="en-US" altLang="en-US" sz="2400">
                <a:hlinkClick r:id="rId2" action="ppaction://hlinksldjump"/>
              </a:rPr>
              <a:t>U</a:t>
            </a:r>
            <a:r>
              <a:rPr lang="en-US" altLang="en-US" sz="2400"/>
              <a:t>) = 30, #(</a:t>
            </a:r>
            <a:r>
              <a:rPr lang="en-US" altLang="en-US" sz="2400">
                <a:hlinkClick r:id="rId2" action="ppaction://hlinksldjump"/>
              </a:rPr>
              <a:t>M</a:t>
            </a:r>
            <a:r>
              <a:rPr lang="en-US" altLang="en-US" sz="2400"/>
              <a:t>) = 17, and #(</a:t>
            </a:r>
            <a:r>
              <a:rPr lang="en-US" altLang="en-US" sz="2400">
                <a:hlinkClick r:id="rId2" action="ppaction://hlinksldjump"/>
              </a:rPr>
              <a:t>G</a:t>
            </a:r>
            <a:r>
              <a:rPr lang="en-US" altLang="en-US" sz="2400"/>
              <a:t>) = 12.</a:t>
            </a:r>
          </a:p>
        </p:txBody>
      </p:sp>
      <p:sp>
        <p:nvSpPr>
          <p:cNvPr id="56339" name="Rectangle 19">
            <a:extLst>
              <a:ext uri="{FF2B5EF4-FFF2-40B4-BE49-F238E27FC236}">
                <a16:creationId xmlns:a16="http://schemas.microsoft.com/office/drawing/2014/main" id="{6667287A-213B-71B0-34B7-8FFBFAFB0185}"/>
              </a:ext>
            </a:extLst>
          </p:cNvPr>
          <p:cNvSpPr>
            <a:spLocks noChangeArrowheads="1"/>
          </p:cNvSpPr>
          <p:nvPr/>
        </p:nvSpPr>
        <p:spPr bwMode="auto">
          <a:xfrm>
            <a:off x="4495800" y="43434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5</a:t>
            </a:r>
          </a:p>
        </p:txBody>
      </p:sp>
      <p:sp>
        <p:nvSpPr>
          <p:cNvPr id="56346" name="Text Box 26">
            <a:extLst>
              <a:ext uri="{FF2B5EF4-FFF2-40B4-BE49-F238E27FC236}">
                <a16:creationId xmlns:a16="http://schemas.microsoft.com/office/drawing/2014/main" id="{37157FBD-4404-75C0-3A67-CD238072853A}"/>
              </a:ext>
            </a:extLst>
          </p:cNvPr>
          <p:cNvSpPr txBox="1">
            <a:spLocks noChangeArrowheads="1"/>
          </p:cNvSpPr>
          <p:nvPr/>
        </p:nvSpPr>
        <p:spPr bwMode="auto">
          <a:xfrm>
            <a:off x="304800" y="609600"/>
            <a:ext cx="7239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t>And remember that the </a:t>
            </a:r>
            <a:r>
              <a:rPr lang="en-US" altLang="en-US" sz="2000" b="1">
                <a:solidFill>
                  <a:srgbClr val="009900"/>
                </a:solidFill>
              </a:rPr>
              <a:t>green</a:t>
            </a:r>
            <a:r>
              <a:rPr lang="en-US" altLang="en-US" sz="2000"/>
              <a:t> region has 5 students in it, who watch MTV and play video games, which is  </a:t>
            </a:r>
            <a:r>
              <a:rPr lang="en-US" altLang="en-US" sz="2400">
                <a:cs typeface="Arial" panose="020B0604020202020204" pitchFamily="34" charset="0"/>
              </a:rPr>
              <a:t>#(M     G) = 5</a:t>
            </a:r>
          </a:p>
        </p:txBody>
      </p:sp>
      <p:sp>
        <p:nvSpPr>
          <p:cNvPr id="56347" name="Text Box 27">
            <a:extLst>
              <a:ext uri="{FF2B5EF4-FFF2-40B4-BE49-F238E27FC236}">
                <a16:creationId xmlns:a16="http://schemas.microsoft.com/office/drawing/2014/main" id="{23AABB4B-7B11-67FF-AD0B-1D1317A1923A}"/>
              </a:ext>
            </a:extLst>
          </p:cNvPr>
          <p:cNvSpPr txBox="1">
            <a:spLocks noChangeArrowheads="1"/>
          </p:cNvSpPr>
          <p:nvPr/>
        </p:nvSpPr>
        <p:spPr bwMode="auto">
          <a:xfrm>
            <a:off x="304800" y="1371600"/>
            <a:ext cx="6172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t>So if </a:t>
            </a:r>
            <a:r>
              <a:rPr lang="en-US" altLang="en-US" sz="2000" b="1"/>
              <a:t>circle M</a:t>
            </a:r>
            <a:r>
              <a:rPr lang="en-US" altLang="en-US" sz="2000"/>
              <a:t> has </a:t>
            </a:r>
            <a:r>
              <a:rPr lang="en-US" altLang="en-US" sz="2000" b="1"/>
              <a:t>17</a:t>
            </a:r>
            <a:r>
              <a:rPr lang="en-US" altLang="en-US" sz="2000"/>
              <a:t> in all, but </a:t>
            </a:r>
            <a:r>
              <a:rPr lang="en-US" altLang="en-US" sz="2000" b="1">
                <a:solidFill>
                  <a:srgbClr val="009900"/>
                </a:solidFill>
              </a:rPr>
              <a:t>5</a:t>
            </a:r>
            <a:r>
              <a:rPr lang="en-US" altLang="en-US" sz="2000"/>
              <a:t> of them are in the </a:t>
            </a:r>
            <a:r>
              <a:rPr lang="en-US" altLang="en-US" sz="2000" b="1">
                <a:solidFill>
                  <a:srgbClr val="009900"/>
                </a:solidFill>
              </a:rPr>
              <a:t>intersection</a:t>
            </a:r>
            <a:r>
              <a:rPr lang="en-US" altLang="en-US" sz="2000"/>
              <a:t> area, how many are in just the </a:t>
            </a:r>
            <a:r>
              <a:rPr lang="en-US" altLang="en-US" sz="2000" b="1">
                <a:solidFill>
                  <a:srgbClr val="0000FF"/>
                </a:solidFill>
              </a:rPr>
              <a:t>blue</a:t>
            </a:r>
            <a:r>
              <a:rPr lang="en-US" altLang="en-US" sz="2000"/>
              <a:t> area?</a:t>
            </a:r>
          </a:p>
        </p:txBody>
      </p:sp>
      <p:sp>
        <p:nvSpPr>
          <p:cNvPr id="56348" name="Text Box 28">
            <a:hlinkClick r:id="rId3" action="ppaction://hlinksldjump"/>
            <a:extLst>
              <a:ext uri="{FF2B5EF4-FFF2-40B4-BE49-F238E27FC236}">
                <a16:creationId xmlns:a16="http://schemas.microsoft.com/office/drawing/2014/main" id="{A8F892DD-5C91-B360-20CB-B63B89D347ED}"/>
              </a:ext>
            </a:extLst>
          </p:cNvPr>
          <p:cNvSpPr txBox="1">
            <a:spLocks noChangeArrowheads="1"/>
          </p:cNvSpPr>
          <p:nvPr/>
        </p:nvSpPr>
        <p:spPr bwMode="auto">
          <a:xfrm>
            <a:off x="7772400" y="21478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17</a:t>
            </a:r>
          </a:p>
        </p:txBody>
      </p:sp>
      <p:sp>
        <p:nvSpPr>
          <p:cNvPr id="56349" name="Text Box 29">
            <a:hlinkClick r:id="rId3" action="ppaction://hlinksldjump"/>
            <a:extLst>
              <a:ext uri="{FF2B5EF4-FFF2-40B4-BE49-F238E27FC236}">
                <a16:creationId xmlns:a16="http://schemas.microsoft.com/office/drawing/2014/main" id="{AD3A6301-373F-E932-B72B-07A5C6B63F45}"/>
              </a:ext>
            </a:extLst>
          </p:cNvPr>
          <p:cNvSpPr txBox="1">
            <a:spLocks noChangeArrowheads="1"/>
          </p:cNvSpPr>
          <p:nvPr/>
        </p:nvSpPr>
        <p:spPr bwMode="auto">
          <a:xfrm>
            <a:off x="7239000" y="17668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22</a:t>
            </a:r>
          </a:p>
        </p:txBody>
      </p:sp>
      <p:sp>
        <p:nvSpPr>
          <p:cNvPr id="56350" name="Text Box 30">
            <a:hlinkClick r:id="rId4" action="ppaction://hlinksldjump"/>
            <a:extLst>
              <a:ext uri="{FF2B5EF4-FFF2-40B4-BE49-F238E27FC236}">
                <a16:creationId xmlns:a16="http://schemas.microsoft.com/office/drawing/2014/main" id="{C868DCDC-C010-94BD-BE13-3E31B25C2A49}"/>
              </a:ext>
            </a:extLst>
          </p:cNvPr>
          <p:cNvSpPr txBox="1">
            <a:spLocks noChangeArrowheads="1"/>
          </p:cNvSpPr>
          <p:nvPr/>
        </p:nvSpPr>
        <p:spPr bwMode="auto">
          <a:xfrm>
            <a:off x="8229600" y="16144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12</a:t>
            </a:r>
          </a:p>
        </p:txBody>
      </p:sp>
      <p:sp>
        <p:nvSpPr>
          <p:cNvPr id="56351" name="Text Box 31">
            <a:hlinkClick r:id="rId3" action="ppaction://hlinksldjump"/>
            <a:extLst>
              <a:ext uri="{FF2B5EF4-FFF2-40B4-BE49-F238E27FC236}">
                <a16:creationId xmlns:a16="http://schemas.microsoft.com/office/drawing/2014/main" id="{65923573-FE9F-E8E6-21F8-D9D51499E71D}"/>
              </a:ext>
            </a:extLst>
          </p:cNvPr>
          <p:cNvSpPr txBox="1">
            <a:spLocks noChangeArrowheads="1"/>
          </p:cNvSpPr>
          <p:nvPr/>
        </p:nvSpPr>
        <p:spPr bwMode="auto">
          <a:xfrm>
            <a:off x="7620000" y="14620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27</a:t>
            </a:r>
          </a:p>
        </p:txBody>
      </p:sp>
      <p:graphicFrame>
        <p:nvGraphicFramePr>
          <p:cNvPr id="56352" name="Object 32">
            <a:extLst>
              <a:ext uri="{FF2B5EF4-FFF2-40B4-BE49-F238E27FC236}">
                <a16:creationId xmlns:a16="http://schemas.microsoft.com/office/drawing/2014/main" id="{BFF54F04-F6DE-0C8B-9D7F-19D3DB78F55C}"/>
              </a:ext>
            </a:extLst>
          </p:cNvPr>
          <p:cNvGraphicFramePr>
            <a:graphicFrameLocks noChangeAspect="1"/>
          </p:cNvGraphicFramePr>
          <p:nvPr/>
        </p:nvGraphicFramePr>
        <p:xfrm>
          <a:off x="5943600" y="928688"/>
          <a:ext cx="431800" cy="366712"/>
        </p:xfrm>
        <a:graphic>
          <a:graphicData uri="http://schemas.openxmlformats.org/presentationml/2006/ole">
            <mc:AlternateContent xmlns:mc="http://schemas.openxmlformats.org/markup-compatibility/2006">
              <mc:Choice xmlns:v="urn:schemas-microsoft-com:vml" Requires="v">
                <p:oleObj name="Equation" r:id="rId5" imgW="164880" imgH="126720" progId="Equation.3">
                  <p:embed/>
                </p:oleObj>
              </mc:Choice>
              <mc:Fallback>
                <p:oleObj name="Equation" r:id="rId5" imgW="164880" imgH="126720" progId="Equation.3">
                  <p:embed/>
                  <p:pic>
                    <p:nvPicPr>
                      <p:cNvPr id="0" name="Object 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3600" y="928688"/>
                        <a:ext cx="43180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56354" name="Picture 34">
            <a:hlinkClick r:id="rId7" action="ppaction://hlinksldjump"/>
            <a:extLst>
              <a:ext uri="{FF2B5EF4-FFF2-40B4-BE49-F238E27FC236}">
                <a16:creationId xmlns:a16="http://schemas.microsoft.com/office/drawing/2014/main" id="{11377E21-5CE1-80FD-8CDC-0FA2C682AFA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324600"/>
            <a:ext cx="531813"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8" presetClass="entr" presetSubtype="0" accel="50000" fill="hold" nodeType="afterEffect">
                                  <p:stCondLst>
                                    <p:cond delay="0"/>
                                  </p:stCondLst>
                                  <p:childTnLst>
                                    <p:set>
                                      <p:cBhvr>
                                        <p:cTn id="6" dur="1" fill="hold">
                                          <p:stCondLst>
                                            <p:cond delay="0"/>
                                          </p:stCondLst>
                                        </p:cTn>
                                        <p:tgtEl>
                                          <p:spTgt spid="56336"/>
                                        </p:tgtEl>
                                        <p:attrNameLst>
                                          <p:attrName>style.visibility</p:attrName>
                                        </p:attrNameLst>
                                      </p:cBhvr>
                                      <p:to>
                                        <p:strVal val="visible"/>
                                      </p:to>
                                    </p:set>
                                    <p:anim calcmode="lin" valueType="num">
                                      <p:cBhvr>
                                        <p:cTn id="7" dur="1000" fill="hold"/>
                                        <p:tgtEl>
                                          <p:spTgt spid="5633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56336"/>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56336"/>
                                        </p:tgtEl>
                                        <p:attrNameLst>
                                          <p:attrName>ppt_y</p:attrName>
                                        </p:attrNameLst>
                                      </p:cBhvr>
                                      <p:tavLst>
                                        <p:tav tm="0">
                                          <p:val>
                                            <p:strVal val="#ppt_y"/>
                                          </p:val>
                                        </p:tav>
                                        <p:tav tm="100000">
                                          <p:val>
                                            <p:strVal val="#ppt_y"/>
                                          </p:val>
                                        </p:tav>
                                      </p:tavLst>
                                    </p:anim>
                                    <p:animEffect transition="in" filter="fade">
                                      <p:cBhvr>
                                        <p:cTn id="10" dur="1000"/>
                                        <p:tgtEl>
                                          <p:spTgt spid="56336"/>
                                        </p:tgtEl>
                                      </p:cBhvr>
                                    </p:animEffect>
                                  </p:childTnLst>
                                </p:cTn>
                              </p:par>
                            </p:childTnLst>
                          </p:cTn>
                        </p:par>
                        <p:par>
                          <p:cTn id="11" fill="hold" nodeType="afterGroup">
                            <p:stCondLst>
                              <p:cond delay="1000"/>
                            </p:stCondLst>
                            <p:childTnLst>
                              <p:par>
                                <p:cTn id="12" presetID="48" presetClass="entr" presetSubtype="0" accel="50000" fill="hold" nodeType="afterEffect">
                                  <p:stCondLst>
                                    <p:cond delay="2000"/>
                                  </p:stCondLst>
                                  <p:childTnLst>
                                    <p:set>
                                      <p:cBhvr>
                                        <p:cTn id="13" dur="1" fill="hold">
                                          <p:stCondLst>
                                            <p:cond delay="0"/>
                                          </p:stCondLst>
                                        </p:cTn>
                                        <p:tgtEl>
                                          <p:spTgt spid="56346"/>
                                        </p:tgtEl>
                                        <p:attrNameLst>
                                          <p:attrName>style.visibility</p:attrName>
                                        </p:attrNameLst>
                                      </p:cBhvr>
                                      <p:to>
                                        <p:strVal val="visible"/>
                                      </p:to>
                                    </p:set>
                                    <p:anim calcmode="lin" valueType="num">
                                      <p:cBhvr>
                                        <p:cTn id="14" dur="1000" fill="hold"/>
                                        <p:tgtEl>
                                          <p:spTgt spid="5634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56346"/>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56346"/>
                                        </p:tgtEl>
                                        <p:attrNameLst>
                                          <p:attrName>ppt_y</p:attrName>
                                        </p:attrNameLst>
                                      </p:cBhvr>
                                      <p:tavLst>
                                        <p:tav tm="0">
                                          <p:val>
                                            <p:strVal val="#ppt_y"/>
                                          </p:val>
                                        </p:tav>
                                        <p:tav tm="100000">
                                          <p:val>
                                            <p:strVal val="#ppt_y"/>
                                          </p:val>
                                        </p:tav>
                                      </p:tavLst>
                                    </p:anim>
                                    <p:animEffect transition="in" filter="fade">
                                      <p:cBhvr>
                                        <p:cTn id="17" dur="1000"/>
                                        <p:tgtEl>
                                          <p:spTgt spid="56346"/>
                                        </p:tgtEl>
                                      </p:cBhvr>
                                    </p:animEffect>
                                  </p:childTnLst>
                                </p:cTn>
                              </p:par>
                              <p:par>
                                <p:cTn id="18" presetID="48" presetClass="entr" presetSubtype="0" accel="50000" fill="hold" nodeType="withEffect">
                                  <p:stCondLst>
                                    <p:cond delay="2000"/>
                                  </p:stCondLst>
                                  <p:childTnLst>
                                    <p:set>
                                      <p:cBhvr>
                                        <p:cTn id="19" dur="1" fill="hold">
                                          <p:stCondLst>
                                            <p:cond delay="0"/>
                                          </p:stCondLst>
                                        </p:cTn>
                                        <p:tgtEl>
                                          <p:spTgt spid="56339"/>
                                        </p:tgtEl>
                                        <p:attrNameLst>
                                          <p:attrName>style.visibility</p:attrName>
                                        </p:attrNameLst>
                                      </p:cBhvr>
                                      <p:to>
                                        <p:strVal val="visible"/>
                                      </p:to>
                                    </p:set>
                                    <p:anim calcmode="lin" valueType="num">
                                      <p:cBhvr>
                                        <p:cTn id="20" dur="1000" fill="hold"/>
                                        <p:tgtEl>
                                          <p:spTgt spid="5633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1" dur="1000" fill="hold"/>
                                        <p:tgtEl>
                                          <p:spTgt spid="56339"/>
                                        </p:tgtEl>
                                        <p:attrNameLst>
                                          <p:attrName>ppt_x</p:attrName>
                                        </p:attrNameLst>
                                      </p:cBhvr>
                                      <p:tavLst>
                                        <p:tav tm="0">
                                          <p:val>
                                            <p:fltVal val="-1"/>
                                          </p:val>
                                        </p:tav>
                                        <p:tav tm="50000">
                                          <p:val>
                                            <p:fltVal val="0.95"/>
                                          </p:val>
                                        </p:tav>
                                        <p:tav tm="100000">
                                          <p:val>
                                            <p:strVal val="#ppt_x"/>
                                          </p:val>
                                        </p:tav>
                                      </p:tavLst>
                                    </p:anim>
                                    <p:anim calcmode="lin" valueType="num">
                                      <p:cBhvr>
                                        <p:cTn id="22" dur="1000" fill="hold"/>
                                        <p:tgtEl>
                                          <p:spTgt spid="56339"/>
                                        </p:tgtEl>
                                        <p:attrNameLst>
                                          <p:attrName>ppt_y</p:attrName>
                                        </p:attrNameLst>
                                      </p:cBhvr>
                                      <p:tavLst>
                                        <p:tav tm="0">
                                          <p:val>
                                            <p:strVal val="#ppt_y"/>
                                          </p:val>
                                        </p:tav>
                                        <p:tav tm="100000">
                                          <p:val>
                                            <p:strVal val="#ppt_y"/>
                                          </p:val>
                                        </p:tav>
                                      </p:tavLst>
                                    </p:anim>
                                    <p:animEffect transition="in" filter="fade">
                                      <p:cBhvr>
                                        <p:cTn id="23" dur="1000"/>
                                        <p:tgtEl>
                                          <p:spTgt spid="56339"/>
                                        </p:tgtEl>
                                      </p:cBhvr>
                                    </p:animEffect>
                                  </p:childTnLst>
                                </p:cTn>
                              </p:par>
                            </p:childTnLst>
                          </p:cTn>
                        </p:par>
                        <p:par>
                          <p:cTn id="24" fill="hold" nodeType="afterGroup">
                            <p:stCondLst>
                              <p:cond delay="4000"/>
                            </p:stCondLst>
                            <p:childTnLst>
                              <p:par>
                                <p:cTn id="25" presetID="48" presetClass="entr" presetSubtype="0" accel="50000" fill="hold" nodeType="afterEffect">
                                  <p:stCondLst>
                                    <p:cond delay="0"/>
                                  </p:stCondLst>
                                  <p:childTnLst>
                                    <p:set>
                                      <p:cBhvr>
                                        <p:cTn id="26" dur="1" fill="hold">
                                          <p:stCondLst>
                                            <p:cond delay="0"/>
                                          </p:stCondLst>
                                        </p:cTn>
                                        <p:tgtEl>
                                          <p:spTgt spid="56352"/>
                                        </p:tgtEl>
                                        <p:attrNameLst>
                                          <p:attrName>style.visibility</p:attrName>
                                        </p:attrNameLst>
                                      </p:cBhvr>
                                      <p:to>
                                        <p:strVal val="visible"/>
                                      </p:to>
                                    </p:set>
                                    <p:anim calcmode="lin" valueType="num">
                                      <p:cBhvr>
                                        <p:cTn id="27" dur="1000" fill="hold"/>
                                        <p:tgtEl>
                                          <p:spTgt spid="5635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8" dur="1000" fill="hold"/>
                                        <p:tgtEl>
                                          <p:spTgt spid="56352"/>
                                        </p:tgtEl>
                                        <p:attrNameLst>
                                          <p:attrName>ppt_x</p:attrName>
                                        </p:attrNameLst>
                                      </p:cBhvr>
                                      <p:tavLst>
                                        <p:tav tm="0">
                                          <p:val>
                                            <p:fltVal val="-1"/>
                                          </p:val>
                                        </p:tav>
                                        <p:tav tm="50000">
                                          <p:val>
                                            <p:fltVal val="0.95"/>
                                          </p:val>
                                        </p:tav>
                                        <p:tav tm="100000">
                                          <p:val>
                                            <p:strVal val="#ppt_x"/>
                                          </p:val>
                                        </p:tav>
                                      </p:tavLst>
                                    </p:anim>
                                    <p:anim calcmode="lin" valueType="num">
                                      <p:cBhvr>
                                        <p:cTn id="29" dur="1000" fill="hold"/>
                                        <p:tgtEl>
                                          <p:spTgt spid="56352"/>
                                        </p:tgtEl>
                                        <p:attrNameLst>
                                          <p:attrName>ppt_y</p:attrName>
                                        </p:attrNameLst>
                                      </p:cBhvr>
                                      <p:tavLst>
                                        <p:tav tm="0">
                                          <p:val>
                                            <p:strVal val="#ppt_y"/>
                                          </p:val>
                                        </p:tav>
                                        <p:tav tm="100000">
                                          <p:val>
                                            <p:strVal val="#ppt_y"/>
                                          </p:val>
                                        </p:tav>
                                      </p:tavLst>
                                    </p:anim>
                                    <p:animEffect transition="in" filter="fade">
                                      <p:cBhvr>
                                        <p:cTn id="30" dur="1000"/>
                                        <p:tgtEl>
                                          <p:spTgt spid="56352"/>
                                        </p:tgtEl>
                                      </p:cBhvr>
                                    </p:animEffect>
                                  </p:childTnLst>
                                </p:cTn>
                              </p:par>
                            </p:childTnLst>
                          </p:cTn>
                        </p:par>
                        <p:par>
                          <p:cTn id="31" fill="hold" nodeType="afterGroup">
                            <p:stCondLst>
                              <p:cond delay="5000"/>
                            </p:stCondLst>
                            <p:childTnLst>
                              <p:par>
                                <p:cTn id="32" presetID="0" presetClass="path" presetSubtype="0" accel="50000" decel="50000" fill="hold" nodeType="afterEffect">
                                  <p:stCondLst>
                                    <p:cond delay="3000"/>
                                  </p:stCondLst>
                                  <p:childTnLst>
                                    <p:animMotion origin="layout" path="M 0 0 C -0.03594 0.01156 0.01267 -0.00347 -0.09358 0.00416 C -0.09809 0.00439 -0.10243 0.02034 -0.10643 0.02543 C -0.10695 0.02751 -0.10781 0.02959 -0.10799 0.03167 C -0.10886 0.05294 -0.10608 0.07445 -0.10955 0.09526 C -0.1099 0.09734 -0.13229 0.10335 -0.13334 0.10358 C -0.13906 0.10867 -0.13837 0.10659 -0.14132 0.1163 C -0.14254 0.12046 -0.14445 0.12901 -0.14445 0.12901 C -0.14393 0.14034 -0.14375 0.15144 -0.14288 0.16277 C -0.14236 0.16878 -0.13629 0.18705 -0.14288 0.19028 C -0.15643 0.19676 -0.17153 0.19167 -0.18577 0.19237 C -0.2033 0.20023 -0.19254 0.26196 -0.19358 0.27491 C -0.19375 0.27722 -0.1967 0.27676 -0.19844 0.27699 C -0.20573 0.27815 -0.2132 0.27838 -0.22066 0.27907 C -0.22986 0.29734 -0.22257 0.30358 -0.22691 0.33202 C -0.22726 0.33433 -0.23004 0.33387 -0.23177 0.3341 C -0.23802 0.33526 -0.24445 0.33549 -0.25087 0.33618 C -0.26337 0.36138 -0.24879 0.32948 -0.25556 0.40601 C -0.2559 0.4104 -0.2691 0.41988 -0.27309 0.42497 C -0.28021 0.45341 -0.29184 0.50312 -0.26511 0.50312 " pathEditMode="relative" ptsTypes="fffffffffffffffffffA">
                                      <p:cBhvr>
                                        <p:cTn id="33" dur="2000" fill="hold"/>
                                        <p:tgtEl>
                                          <p:spTgt spid="56339"/>
                                        </p:tgtEl>
                                        <p:attrNameLst>
                                          <p:attrName>ppt_x</p:attrName>
                                          <p:attrName>ppt_y</p:attrName>
                                        </p:attrNameLst>
                                      </p:cBhvr>
                                    </p:animMotion>
                                  </p:childTnLst>
                                </p:cTn>
                              </p:par>
                            </p:childTnLst>
                          </p:cTn>
                        </p:par>
                        <p:par>
                          <p:cTn id="34" fill="hold" nodeType="afterGroup">
                            <p:stCondLst>
                              <p:cond delay="10000"/>
                            </p:stCondLst>
                            <p:childTnLst>
                              <p:par>
                                <p:cTn id="35" presetID="10" presetClass="exit" presetSubtype="0" fill="hold" nodeType="afterEffect">
                                  <p:stCondLst>
                                    <p:cond delay="3000"/>
                                  </p:stCondLst>
                                  <p:childTnLst>
                                    <p:animEffect transition="out" filter="fade">
                                      <p:cBhvr>
                                        <p:cTn id="36" dur="3000"/>
                                        <p:tgtEl>
                                          <p:spTgt spid="56346"/>
                                        </p:tgtEl>
                                      </p:cBhvr>
                                    </p:animEffect>
                                    <p:set>
                                      <p:cBhvr>
                                        <p:cTn id="37" dur="1" fill="hold">
                                          <p:stCondLst>
                                            <p:cond delay="2999"/>
                                          </p:stCondLst>
                                        </p:cTn>
                                        <p:tgtEl>
                                          <p:spTgt spid="56346"/>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3000"/>
                                        <p:tgtEl>
                                          <p:spTgt spid="56352"/>
                                        </p:tgtEl>
                                      </p:cBhvr>
                                    </p:animEffect>
                                    <p:set>
                                      <p:cBhvr>
                                        <p:cTn id="40" dur="1" fill="hold">
                                          <p:stCondLst>
                                            <p:cond delay="2999"/>
                                          </p:stCondLst>
                                        </p:cTn>
                                        <p:tgtEl>
                                          <p:spTgt spid="56352"/>
                                        </p:tgtEl>
                                        <p:attrNameLst>
                                          <p:attrName>style.visibility</p:attrName>
                                        </p:attrNameLst>
                                      </p:cBhvr>
                                      <p:to>
                                        <p:strVal val="hidden"/>
                                      </p:to>
                                    </p:set>
                                  </p:childTnLst>
                                </p:cTn>
                              </p:par>
                            </p:childTnLst>
                          </p:cTn>
                        </p:par>
                        <p:par>
                          <p:cTn id="41" fill="hold" nodeType="afterGroup">
                            <p:stCondLst>
                              <p:cond delay="16000"/>
                            </p:stCondLst>
                            <p:childTnLst>
                              <p:par>
                                <p:cTn id="42" presetID="48" presetClass="entr" presetSubtype="0" accel="50000" fill="hold" nodeType="afterEffect">
                                  <p:stCondLst>
                                    <p:cond delay="1000"/>
                                  </p:stCondLst>
                                  <p:childTnLst>
                                    <p:set>
                                      <p:cBhvr>
                                        <p:cTn id="43" dur="1" fill="hold">
                                          <p:stCondLst>
                                            <p:cond delay="0"/>
                                          </p:stCondLst>
                                        </p:cTn>
                                        <p:tgtEl>
                                          <p:spTgt spid="56347"/>
                                        </p:tgtEl>
                                        <p:attrNameLst>
                                          <p:attrName>style.visibility</p:attrName>
                                        </p:attrNameLst>
                                      </p:cBhvr>
                                      <p:to>
                                        <p:strVal val="visible"/>
                                      </p:to>
                                    </p:set>
                                    <p:anim calcmode="lin" valueType="num">
                                      <p:cBhvr>
                                        <p:cTn id="44" dur="1000" fill="hold"/>
                                        <p:tgtEl>
                                          <p:spTgt spid="5634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5" dur="1000" fill="hold"/>
                                        <p:tgtEl>
                                          <p:spTgt spid="56347"/>
                                        </p:tgtEl>
                                        <p:attrNameLst>
                                          <p:attrName>ppt_x</p:attrName>
                                        </p:attrNameLst>
                                      </p:cBhvr>
                                      <p:tavLst>
                                        <p:tav tm="0">
                                          <p:val>
                                            <p:fltVal val="-1"/>
                                          </p:val>
                                        </p:tav>
                                        <p:tav tm="50000">
                                          <p:val>
                                            <p:fltVal val="0.95"/>
                                          </p:val>
                                        </p:tav>
                                        <p:tav tm="100000">
                                          <p:val>
                                            <p:strVal val="#ppt_x"/>
                                          </p:val>
                                        </p:tav>
                                      </p:tavLst>
                                    </p:anim>
                                    <p:anim calcmode="lin" valueType="num">
                                      <p:cBhvr>
                                        <p:cTn id="46" dur="1000" fill="hold"/>
                                        <p:tgtEl>
                                          <p:spTgt spid="56347"/>
                                        </p:tgtEl>
                                        <p:attrNameLst>
                                          <p:attrName>ppt_y</p:attrName>
                                        </p:attrNameLst>
                                      </p:cBhvr>
                                      <p:tavLst>
                                        <p:tav tm="0">
                                          <p:val>
                                            <p:strVal val="#ppt_y"/>
                                          </p:val>
                                        </p:tav>
                                        <p:tav tm="100000">
                                          <p:val>
                                            <p:strVal val="#ppt_y"/>
                                          </p:val>
                                        </p:tav>
                                      </p:tavLst>
                                    </p:anim>
                                    <p:animEffect transition="in" filter="fade">
                                      <p:cBhvr>
                                        <p:cTn id="47" dur="1000"/>
                                        <p:tgtEl>
                                          <p:spTgt spid="56347"/>
                                        </p:tgtEl>
                                      </p:cBhvr>
                                    </p:animEffect>
                                  </p:childTnLst>
                                </p:cTn>
                              </p:par>
                            </p:childTnLst>
                          </p:cTn>
                        </p:par>
                        <p:par>
                          <p:cTn id="48" fill="hold" nodeType="afterGroup">
                            <p:stCondLst>
                              <p:cond delay="18000"/>
                            </p:stCondLst>
                            <p:childTnLst>
                              <p:par>
                                <p:cTn id="49" presetID="2" presetClass="entr" presetSubtype="4" fill="hold" nodeType="afterEffect">
                                  <p:stCondLst>
                                    <p:cond delay="1000"/>
                                  </p:stCondLst>
                                  <p:childTnLst>
                                    <p:set>
                                      <p:cBhvr>
                                        <p:cTn id="50" dur="1" fill="hold">
                                          <p:stCondLst>
                                            <p:cond delay="0"/>
                                          </p:stCondLst>
                                        </p:cTn>
                                        <p:tgtEl>
                                          <p:spTgt spid="56351"/>
                                        </p:tgtEl>
                                        <p:attrNameLst>
                                          <p:attrName>style.visibility</p:attrName>
                                        </p:attrNameLst>
                                      </p:cBhvr>
                                      <p:to>
                                        <p:strVal val="visible"/>
                                      </p:to>
                                    </p:set>
                                    <p:anim calcmode="lin" valueType="num">
                                      <p:cBhvr additive="base">
                                        <p:cTn id="51" dur="500" fill="hold"/>
                                        <p:tgtEl>
                                          <p:spTgt spid="56351"/>
                                        </p:tgtEl>
                                        <p:attrNameLst>
                                          <p:attrName>ppt_x</p:attrName>
                                        </p:attrNameLst>
                                      </p:cBhvr>
                                      <p:tavLst>
                                        <p:tav tm="0">
                                          <p:val>
                                            <p:strVal val="#ppt_x"/>
                                          </p:val>
                                        </p:tav>
                                        <p:tav tm="100000">
                                          <p:val>
                                            <p:strVal val="#ppt_x"/>
                                          </p:val>
                                        </p:tav>
                                      </p:tavLst>
                                    </p:anim>
                                    <p:anim calcmode="lin" valueType="num">
                                      <p:cBhvr additive="base">
                                        <p:cTn id="52" dur="500" fill="hold"/>
                                        <p:tgtEl>
                                          <p:spTgt spid="56351"/>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56349"/>
                                        </p:tgtEl>
                                        <p:attrNameLst>
                                          <p:attrName>style.visibility</p:attrName>
                                        </p:attrNameLst>
                                      </p:cBhvr>
                                      <p:to>
                                        <p:strVal val="visible"/>
                                      </p:to>
                                    </p:set>
                                    <p:anim calcmode="lin" valueType="num">
                                      <p:cBhvr additive="base">
                                        <p:cTn id="55" dur="500" fill="hold"/>
                                        <p:tgtEl>
                                          <p:spTgt spid="56349"/>
                                        </p:tgtEl>
                                        <p:attrNameLst>
                                          <p:attrName>ppt_x</p:attrName>
                                        </p:attrNameLst>
                                      </p:cBhvr>
                                      <p:tavLst>
                                        <p:tav tm="0">
                                          <p:val>
                                            <p:strVal val="#ppt_x"/>
                                          </p:val>
                                        </p:tav>
                                        <p:tav tm="100000">
                                          <p:val>
                                            <p:strVal val="#ppt_x"/>
                                          </p:val>
                                        </p:tav>
                                      </p:tavLst>
                                    </p:anim>
                                    <p:anim calcmode="lin" valueType="num">
                                      <p:cBhvr additive="base">
                                        <p:cTn id="56" dur="500" fill="hold"/>
                                        <p:tgtEl>
                                          <p:spTgt spid="56349"/>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56348"/>
                                        </p:tgtEl>
                                        <p:attrNameLst>
                                          <p:attrName>style.visibility</p:attrName>
                                        </p:attrNameLst>
                                      </p:cBhvr>
                                      <p:to>
                                        <p:strVal val="visible"/>
                                      </p:to>
                                    </p:set>
                                    <p:anim calcmode="lin" valueType="num">
                                      <p:cBhvr additive="base">
                                        <p:cTn id="59" dur="500" fill="hold"/>
                                        <p:tgtEl>
                                          <p:spTgt spid="56348"/>
                                        </p:tgtEl>
                                        <p:attrNameLst>
                                          <p:attrName>ppt_x</p:attrName>
                                        </p:attrNameLst>
                                      </p:cBhvr>
                                      <p:tavLst>
                                        <p:tav tm="0">
                                          <p:val>
                                            <p:strVal val="#ppt_x"/>
                                          </p:val>
                                        </p:tav>
                                        <p:tav tm="100000">
                                          <p:val>
                                            <p:strVal val="#ppt_x"/>
                                          </p:val>
                                        </p:tav>
                                      </p:tavLst>
                                    </p:anim>
                                    <p:anim calcmode="lin" valueType="num">
                                      <p:cBhvr additive="base">
                                        <p:cTn id="60" dur="500" fill="hold"/>
                                        <p:tgtEl>
                                          <p:spTgt spid="56348"/>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56350"/>
                                        </p:tgtEl>
                                        <p:attrNameLst>
                                          <p:attrName>style.visibility</p:attrName>
                                        </p:attrNameLst>
                                      </p:cBhvr>
                                      <p:to>
                                        <p:strVal val="visible"/>
                                      </p:to>
                                    </p:set>
                                    <p:anim calcmode="lin" valueType="num">
                                      <p:cBhvr additive="base">
                                        <p:cTn id="63" dur="500" fill="hold"/>
                                        <p:tgtEl>
                                          <p:spTgt spid="56350"/>
                                        </p:tgtEl>
                                        <p:attrNameLst>
                                          <p:attrName>ppt_x</p:attrName>
                                        </p:attrNameLst>
                                      </p:cBhvr>
                                      <p:tavLst>
                                        <p:tav tm="0">
                                          <p:val>
                                            <p:strVal val="#ppt_x"/>
                                          </p:val>
                                        </p:tav>
                                        <p:tav tm="100000">
                                          <p:val>
                                            <p:strVal val="#ppt_x"/>
                                          </p:val>
                                        </p:tav>
                                      </p:tavLst>
                                    </p:anim>
                                    <p:anim calcmode="lin" valueType="num">
                                      <p:cBhvr additive="base">
                                        <p:cTn id="64" dur="500" fill="hold"/>
                                        <p:tgtEl>
                                          <p:spTgt spid="563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36" grpId="0"/>
      <p:bldP spid="56339" grpId="1"/>
      <p:bldP spid="56339" grpId="2"/>
      <p:bldP spid="56346" grpId="0"/>
      <p:bldP spid="56346" grpId="1"/>
      <p:bldP spid="56347" grpId="0"/>
      <p:bldP spid="56348" grpId="0"/>
      <p:bldP spid="56349" grpId="0"/>
      <p:bldP spid="56350" grpId="0"/>
      <p:bldP spid="5635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a:extLst>
              <a:ext uri="{FF2B5EF4-FFF2-40B4-BE49-F238E27FC236}">
                <a16:creationId xmlns:a16="http://schemas.microsoft.com/office/drawing/2014/main" id="{9EC0FB94-6AF4-10B9-8D8B-0036AE51E4B5}"/>
              </a:ext>
            </a:extLst>
          </p:cNvPr>
          <p:cNvSpPr>
            <a:spLocks noChangeArrowheads="1"/>
          </p:cNvSpPr>
          <p:nvPr/>
        </p:nvSpPr>
        <p:spPr bwMode="auto">
          <a:xfrm>
            <a:off x="2286000" y="2971800"/>
            <a:ext cx="4876800" cy="3200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59396" name="Text Box 4">
            <a:extLst>
              <a:ext uri="{FF2B5EF4-FFF2-40B4-BE49-F238E27FC236}">
                <a16:creationId xmlns:a16="http://schemas.microsoft.com/office/drawing/2014/main" id="{3B8AD290-45BA-2449-C469-7897A1333C92}"/>
              </a:ext>
            </a:extLst>
          </p:cNvPr>
          <p:cNvSpPr txBox="1">
            <a:spLocks noChangeArrowheads="1"/>
          </p:cNvSpPr>
          <p:nvPr/>
        </p:nvSpPr>
        <p:spPr bwMode="auto">
          <a:xfrm>
            <a:off x="1905000" y="25146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U</a:t>
            </a:r>
          </a:p>
        </p:txBody>
      </p:sp>
      <p:sp>
        <p:nvSpPr>
          <p:cNvPr id="59397" name="Oval 5">
            <a:extLst>
              <a:ext uri="{FF2B5EF4-FFF2-40B4-BE49-F238E27FC236}">
                <a16:creationId xmlns:a16="http://schemas.microsoft.com/office/drawing/2014/main" id="{99C21304-8E6B-196D-0214-B7C2DF410C1D}"/>
              </a:ext>
            </a:extLst>
          </p:cNvPr>
          <p:cNvSpPr>
            <a:spLocks noChangeArrowheads="1"/>
          </p:cNvSpPr>
          <p:nvPr/>
        </p:nvSpPr>
        <p:spPr bwMode="auto">
          <a:xfrm>
            <a:off x="3200400" y="3733800"/>
            <a:ext cx="1752600" cy="1752600"/>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9398" name="Oval 6">
            <a:extLst>
              <a:ext uri="{FF2B5EF4-FFF2-40B4-BE49-F238E27FC236}">
                <a16:creationId xmlns:a16="http://schemas.microsoft.com/office/drawing/2014/main" id="{7DF7D3F4-662A-08D9-DCED-342B21D985BB}"/>
              </a:ext>
            </a:extLst>
          </p:cNvPr>
          <p:cNvSpPr>
            <a:spLocks noChangeArrowheads="1"/>
          </p:cNvSpPr>
          <p:nvPr/>
        </p:nvSpPr>
        <p:spPr bwMode="auto">
          <a:xfrm>
            <a:off x="4419600" y="3733800"/>
            <a:ext cx="1752600" cy="1752600"/>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9399" name="Freeform 7">
            <a:extLst>
              <a:ext uri="{FF2B5EF4-FFF2-40B4-BE49-F238E27FC236}">
                <a16:creationId xmlns:a16="http://schemas.microsoft.com/office/drawing/2014/main" id="{40D46FEF-44D3-DDC2-8EAC-27D768D73482}"/>
              </a:ext>
            </a:extLst>
          </p:cNvPr>
          <p:cNvSpPr>
            <a:spLocks/>
          </p:cNvSpPr>
          <p:nvPr/>
        </p:nvSpPr>
        <p:spPr bwMode="auto">
          <a:xfrm>
            <a:off x="4465638" y="4117975"/>
            <a:ext cx="120650" cy="138113"/>
          </a:xfrm>
          <a:custGeom>
            <a:avLst/>
            <a:gdLst>
              <a:gd name="T0" fmla="*/ 61 w 76"/>
              <a:gd name="T1" fmla="*/ 0 h 87"/>
              <a:gd name="T2" fmla="*/ 48 w 76"/>
              <a:gd name="T3" fmla="*/ 12 h 87"/>
              <a:gd name="T4" fmla="*/ 36 w 76"/>
              <a:gd name="T5" fmla="*/ 37 h 87"/>
              <a:gd name="T6" fmla="*/ 24 w 76"/>
              <a:gd name="T7" fmla="*/ 61 h 87"/>
              <a:gd name="T8" fmla="*/ 48 w 76"/>
              <a:gd name="T9" fmla="*/ 37 h 87"/>
              <a:gd name="T10" fmla="*/ 36 w 76"/>
              <a:gd name="T11" fmla="*/ 61 h 87"/>
              <a:gd name="T12" fmla="*/ 30 w 76"/>
              <a:gd name="T13" fmla="*/ 80 h 87"/>
              <a:gd name="T14" fmla="*/ 55 w 76"/>
              <a:gd name="T15" fmla="*/ 24 h 87"/>
              <a:gd name="T16" fmla="*/ 67 w 76"/>
              <a:gd name="T17" fmla="*/ 6 h 87"/>
              <a:gd name="T18" fmla="*/ 55 w 76"/>
              <a:gd name="T19" fmla="*/ 24 h 87"/>
              <a:gd name="T20" fmla="*/ 17 w 76"/>
              <a:gd name="T21"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7">
                <a:moveTo>
                  <a:pt x="61" y="0"/>
                </a:moveTo>
                <a:cubicBezTo>
                  <a:pt x="57" y="4"/>
                  <a:pt x="49" y="6"/>
                  <a:pt x="48" y="12"/>
                </a:cubicBezTo>
                <a:cubicBezTo>
                  <a:pt x="42" y="42"/>
                  <a:pt x="76" y="24"/>
                  <a:pt x="36" y="37"/>
                </a:cubicBezTo>
                <a:cubicBezTo>
                  <a:pt x="8" y="79"/>
                  <a:pt x="0" y="85"/>
                  <a:pt x="24" y="61"/>
                </a:cubicBezTo>
                <a:cubicBezTo>
                  <a:pt x="38" y="18"/>
                  <a:pt x="27" y="14"/>
                  <a:pt x="48" y="37"/>
                </a:cubicBezTo>
                <a:cubicBezTo>
                  <a:pt x="44" y="45"/>
                  <a:pt x="39" y="53"/>
                  <a:pt x="36" y="61"/>
                </a:cubicBezTo>
                <a:cubicBezTo>
                  <a:pt x="33" y="67"/>
                  <a:pt x="30" y="87"/>
                  <a:pt x="30" y="80"/>
                </a:cubicBezTo>
                <a:cubicBezTo>
                  <a:pt x="30" y="27"/>
                  <a:pt x="23" y="36"/>
                  <a:pt x="55" y="24"/>
                </a:cubicBezTo>
                <a:cubicBezTo>
                  <a:pt x="59" y="18"/>
                  <a:pt x="71" y="0"/>
                  <a:pt x="67" y="6"/>
                </a:cubicBezTo>
                <a:cubicBezTo>
                  <a:pt x="63" y="12"/>
                  <a:pt x="60" y="18"/>
                  <a:pt x="55" y="24"/>
                </a:cubicBezTo>
                <a:cubicBezTo>
                  <a:pt x="38" y="45"/>
                  <a:pt x="17" y="59"/>
                  <a:pt x="17" y="86"/>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9400" name="Group 8">
            <a:extLst>
              <a:ext uri="{FF2B5EF4-FFF2-40B4-BE49-F238E27FC236}">
                <a16:creationId xmlns:a16="http://schemas.microsoft.com/office/drawing/2014/main" id="{520DC5DA-A5B3-7C62-0BFA-758FBDFE2233}"/>
              </a:ext>
            </a:extLst>
          </p:cNvPr>
          <p:cNvGrpSpPr>
            <a:grpSpLocks/>
          </p:cNvGrpSpPr>
          <p:nvPr/>
        </p:nvGrpSpPr>
        <p:grpSpPr bwMode="auto">
          <a:xfrm>
            <a:off x="4402138" y="3956050"/>
            <a:ext cx="588962" cy="1282700"/>
            <a:chOff x="2773" y="2492"/>
            <a:chExt cx="371" cy="808"/>
          </a:xfrm>
        </p:grpSpPr>
        <p:sp>
          <p:nvSpPr>
            <p:cNvPr id="59401" name="Freeform 9">
              <a:extLst>
                <a:ext uri="{FF2B5EF4-FFF2-40B4-BE49-F238E27FC236}">
                  <a16:creationId xmlns:a16="http://schemas.microsoft.com/office/drawing/2014/main" id="{A601601D-4AFF-0A5B-4C41-B311FC75B223}"/>
                </a:ext>
              </a:extLst>
            </p:cNvPr>
            <p:cNvSpPr>
              <a:spLocks/>
            </p:cNvSpPr>
            <p:nvPr/>
          </p:nvSpPr>
          <p:spPr bwMode="auto">
            <a:xfrm>
              <a:off x="2773" y="2492"/>
              <a:ext cx="371" cy="808"/>
            </a:xfrm>
            <a:custGeom>
              <a:avLst/>
              <a:gdLst>
                <a:gd name="T0" fmla="*/ 175 w 371"/>
                <a:gd name="T1" fmla="*/ 15 h 808"/>
                <a:gd name="T2" fmla="*/ 225 w 371"/>
                <a:gd name="T3" fmla="*/ 71 h 808"/>
                <a:gd name="T4" fmla="*/ 249 w 371"/>
                <a:gd name="T5" fmla="*/ 95 h 808"/>
                <a:gd name="T6" fmla="*/ 274 w 371"/>
                <a:gd name="T7" fmla="*/ 126 h 808"/>
                <a:gd name="T8" fmla="*/ 299 w 371"/>
                <a:gd name="T9" fmla="*/ 176 h 808"/>
                <a:gd name="T10" fmla="*/ 305 w 371"/>
                <a:gd name="T11" fmla="*/ 194 h 808"/>
                <a:gd name="T12" fmla="*/ 318 w 371"/>
                <a:gd name="T13" fmla="*/ 207 h 808"/>
                <a:gd name="T14" fmla="*/ 330 w 371"/>
                <a:gd name="T15" fmla="*/ 244 h 808"/>
                <a:gd name="T16" fmla="*/ 342 w 371"/>
                <a:gd name="T17" fmla="*/ 263 h 808"/>
                <a:gd name="T18" fmla="*/ 330 w 371"/>
                <a:gd name="T19" fmla="*/ 430 h 808"/>
                <a:gd name="T20" fmla="*/ 318 w 371"/>
                <a:gd name="T21" fmla="*/ 603 h 808"/>
                <a:gd name="T22" fmla="*/ 293 w 371"/>
                <a:gd name="T23" fmla="*/ 634 h 808"/>
                <a:gd name="T24" fmla="*/ 225 w 371"/>
                <a:gd name="T25" fmla="*/ 752 h 808"/>
                <a:gd name="T26" fmla="*/ 175 w 371"/>
                <a:gd name="T27" fmla="*/ 808 h 808"/>
                <a:gd name="T28" fmla="*/ 119 w 371"/>
                <a:gd name="T29" fmla="*/ 758 h 808"/>
                <a:gd name="T30" fmla="*/ 82 w 371"/>
                <a:gd name="T31" fmla="*/ 702 h 808"/>
                <a:gd name="T32" fmla="*/ 8 w 371"/>
                <a:gd name="T33" fmla="*/ 566 h 808"/>
                <a:gd name="T34" fmla="*/ 14 w 371"/>
                <a:gd name="T35" fmla="*/ 448 h 808"/>
                <a:gd name="T36" fmla="*/ 82 w 371"/>
                <a:gd name="T37" fmla="*/ 176 h 808"/>
                <a:gd name="T38" fmla="*/ 163 w 371"/>
                <a:gd name="T39" fmla="*/ 21 h 808"/>
                <a:gd name="T40" fmla="*/ 175 w 371"/>
                <a:gd name="T41" fmla="*/ 2 h 808"/>
                <a:gd name="T42" fmla="*/ 175 w 371"/>
                <a:gd name="T43" fmla="*/ 15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1" h="808">
                  <a:moveTo>
                    <a:pt x="175" y="15"/>
                  </a:moveTo>
                  <a:cubicBezTo>
                    <a:pt x="194" y="32"/>
                    <a:pt x="207" y="53"/>
                    <a:pt x="225" y="71"/>
                  </a:cubicBezTo>
                  <a:cubicBezTo>
                    <a:pt x="236" y="103"/>
                    <a:pt x="222" y="79"/>
                    <a:pt x="249" y="95"/>
                  </a:cubicBezTo>
                  <a:cubicBezTo>
                    <a:pt x="259" y="101"/>
                    <a:pt x="268" y="117"/>
                    <a:pt x="274" y="126"/>
                  </a:cubicBezTo>
                  <a:cubicBezTo>
                    <a:pt x="280" y="146"/>
                    <a:pt x="284" y="160"/>
                    <a:pt x="299" y="176"/>
                  </a:cubicBezTo>
                  <a:cubicBezTo>
                    <a:pt x="301" y="182"/>
                    <a:pt x="302" y="189"/>
                    <a:pt x="305" y="194"/>
                  </a:cubicBezTo>
                  <a:cubicBezTo>
                    <a:pt x="308" y="199"/>
                    <a:pt x="315" y="202"/>
                    <a:pt x="318" y="207"/>
                  </a:cubicBezTo>
                  <a:cubicBezTo>
                    <a:pt x="324" y="219"/>
                    <a:pt x="323" y="233"/>
                    <a:pt x="330" y="244"/>
                  </a:cubicBezTo>
                  <a:cubicBezTo>
                    <a:pt x="334" y="250"/>
                    <a:pt x="338" y="257"/>
                    <a:pt x="342" y="263"/>
                  </a:cubicBezTo>
                  <a:cubicBezTo>
                    <a:pt x="348" y="316"/>
                    <a:pt x="371" y="385"/>
                    <a:pt x="330" y="430"/>
                  </a:cubicBezTo>
                  <a:cubicBezTo>
                    <a:pt x="326" y="488"/>
                    <a:pt x="326" y="546"/>
                    <a:pt x="318" y="603"/>
                  </a:cubicBezTo>
                  <a:cubicBezTo>
                    <a:pt x="316" y="616"/>
                    <a:pt x="300" y="623"/>
                    <a:pt x="293" y="634"/>
                  </a:cubicBezTo>
                  <a:cubicBezTo>
                    <a:pt x="270" y="673"/>
                    <a:pt x="262" y="725"/>
                    <a:pt x="225" y="752"/>
                  </a:cubicBezTo>
                  <a:cubicBezTo>
                    <a:pt x="212" y="783"/>
                    <a:pt x="206" y="796"/>
                    <a:pt x="175" y="808"/>
                  </a:cubicBezTo>
                  <a:cubicBezTo>
                    <a:pt x="147" y="797"/>
                    <a:pt x="140" y="778"/>
                    <a:pt x="119" y="758"/>
                  </a:cubicBezTo>
                  <a:cubicBezTo>
                    <a:pt x="108" y="736"/>
                    <a:pt x="94" y="722"/>
                    <a:pt x="82" y="702"/>
                  </a:cubicBezTo>
                  <a:cubicBezTo>
                    <a:pt x="55" y="658"/>
                    <a:pt x="36" y="610"/>
                    <a:pt x="8" y="566"/>
                  </a:cubicBezTo>
                  <a:cubicBezTo>
                    <a:pt x="10" y="527"/>
                    <a:pt x="12" y="487"/>
                    <a:pt x="14" y="448"/>
                  </a:cubicBezTo>
                  <a:cubicBezTo>
                    <a:pt x="18" y="369"/>
                    <a:pt x="0" y="231"/>
                    <a:pt x="82" y="176"/>
                  </a:cubicBezTo>
                  <a:cubicBezTo>
                    <a:pt x="99" y="121"/>
                    <a:pt x="127" y="65"/>
                    <a:pt x="163" y="21"/>
                  </a:cubicBezTo>
                  <a:cubicBezTo>
                    <a:pt x="168" y="15"/>
                    <a:pt x="168" y="5"/>
                    <a:pt x="175" y="2"/>
                  </a:cubicBezTo>
                  <a:cubicBezTo>
                    <a:pt x="179" y="0"/>
                    <a:pt x="175" y="11"/>
                    <a:pt x="175" y="15"/>
                  </a:cubicBezTo>
                  <a:close/>
                </a:path>
              </a:pathLst>
            </a:custGeom>
            <a:solidFill>
              <a:srgbClr val="00BE00"/>
            </a:solidFill>
            <a:ln w="0">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9402" name="Freeform 10">
              <a:extLst>
                <a:ext uri="{FF2B5EF4-FFF2-40B4-BE49-F238E27FC236}">
                  <a16:creationId xmlns:a16="http://schemas.microsoft.com/office/drawing/2014/main" id="{41B0855F-FC8E-6B7F-8FAA-C571688BE489}"/>
                </a:ext>
              </a:extLst>
            </p:cNvPr>
            <p:cNvSpPr>
              <a:spLocks/>
            </p:cNvSpPr>
            <p:nvPr/>
          </p:nvSpPr>
          <p:spPr bwMode="auto">
            <a:xfrm>
              <a:off x="2813" y="2610"/>
              <a:ext cx="88" cy="93"/>
            </a:xfrm>
            <a:custGeom>
              <a:avLst/>
              <a:gdLst>
                <a:gd name="T0" fmla="*/ 30 w 88"/>
                <a:gd name="T1" fmla="*/ 70 h 93"/>
                <a:gd name="T2" fmla="*/ 36 w 88"/>
                <a:gd name="T3" fmla="*/ 89 h 93"/>
                <a:gd name="T4" fmla="*/ 24 w 88"/>
                <a:gd name="T5" fmla="*/ 76 h 93"/>
                <a:gd name="T6" fmla="*/ 30 w 88"/>
                <a:gd name="T7" fmla="*/ 58 h 93"/>
                <a:gd name="T8" fmla="*/ 42 w 88"/>
                <a:gd name="T9" fmla="*/ 45 h 93"/>
                <a:gd name="T10" fmla="*/ 24 w 88"/>
                <a:gd name="T11" fmla="*/ 52 h 93"/>
                <a:gd name="T12" fmla="*/ 11 w 88"/>
                <a:gd name="T13" fmla="*/ 64 h 93"/>
                <a:gd name="T14" fmla="*/ 17 w 88"/>
                <a:gd name="T15" fmla="*/ 83 h 93"/>
                <a:gd name="T16" fmla="*/ 24 w 88"/>
                <a:gd name="T17" fmla="*/ 64 h 93"/>
                <a:gd name="T18" fmla="*/ 42 w 88"/>
                <a:gd name="T19" fmla="*/ 39 h 93"/>
                <a:gd name="T20" fmla="*/ 11 w 88"/>
                <a:gd name="T21" fmla="*/ 58 h 93"/>
                <a:gd name="T22" fmla="*/ 42 w 88"/>
                <a:gd name="T23" fmla="*/ 33 h 93"/>
                <a:gd name="T24" fmla="*/ 48 w 88"/>
                <a:gd name="T25" fmla="*/ 45 h 93"/>
                <a:gd name="T26" fmla="*/ 48 w 88"/>
                <a:gd name="T27" fmla="*/ 15 h 93"/>
                <a:gd name="T28" fmla="*/ 30 w 88"/>
                <a:gd name="T29" fmla="*/ 7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93">
                  <a:moveTo>
                    <a:pt x="30" y="70"/>
                  </a:moveTo>
                  <a:cubicBezTo>
                    <a:pt x="32" y="76"/>
                    <a:pt x="41" y="84"/>
                    <a:pt x="36" y="89"/>
                  </a:cubicBezTo>
                  <a:cubicBezTo>
                    <a:pt x="32" y="93"/>
                    <a:pt x="25" y="82"/>
                    <a:pt x="24" y="76"/>
                  </a:cubicBezTo>
                  <a:cubicBezTo>
                    <a:pt x="23" y="70"/>
                    <a:pt x="27" y="63"/>
                    <a:pt x="30" y="58"/>
                  </a:cubicBezTo>
                  <a:cubicBezTo>
                    <a:pt x="33" y="53"/>
                    <a:pt x="46" y="49"/>
                    <a:pt x="42" y="45"/>
                  </a:cubicBezTo>
                  <a:cubicBezTo>
                    <a:pt x="37" y="40"/>
                    <a:pt x="30" y="50"/>
                    <a:pt x="24" y="52"/>
                  </a:cubicBezTo>
                  <a:cubicBezTo>
                    <a:pt x="20" y="56"/>
                    <a:pt x="12" y="58"/>
                    <a:pt x="11" y="64"/>
                  </a:cubicBezTo>
                  <a:cubicBezTo>
                    <a:pt x="10" y="70"/>
                    <a:pt x="10" y="83"/>
                    <a:pt x="17" y="83"/>
                  </a:cubicBezTo>
                  <a:cubicBezTo>
                    <a:pt x="24" y="83"/>
                    <a:pt x="21" y="70"/>
                    <a:pt x="24" y="64"/>
                  </a:cubicBezTo>
                  <a:cubicBezTo>
                    <a:pt x="29" y="55"/>
                    <a:pt x="49" y="31"/>
                    <a:pt x="42" y="39"/>
                  </a:cubicBezTo>
                  <a:cubicBezTo>
                    <a:pt x="25" y="57"/>
                    <a:pt x="36" y="50"/>
                    <a:pt x="11" y="58"/>
                  </a:cubicBezTo>
                  <a:cubicBezTo>
                    <a:pt x="12" y="57"/>
                    <a:pt x="38" y="29"/>
                    <a:pt x="42" y="33"/>
                  </a:cubicBezTo>
                  <a:cubicBezTo>
                    <a:pt x="54" y="47"/>
                    <a:pt x="0" y="64"/>
                    <a:pt x="48" y="45"/>
                  </a:cubicBezTo>
                  <a:cubicBezTo>
                    <a:pt x="57" y="22"/>
                    <a:pt x="88" y="0"/>
                    <a:pt x="48" y="15"/>
                  </a:cubicBezTo>
                  <a:cubicBezTo>
                    <a:pt x="31" y="48"/>
                    <a:pt x="38" y="30"/>
                    <a:pt x="30" y="7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9403" name="Freeform 11">
              <a:extLst>
                <a:ext uri="{FF2B5EF4-FFF2-40B4-BE49-F238E27FC236}">
                  <a16:creationId xmlns:a16="http://schemas.microsoft.com/office/drawing/2014/main" id="{DF108789-8E45-AA55-58E1-57903259AC31}"/>
                </a:ext>
              </a:extLst>
            </p:cNvPr>
            <p:cNvSpPr>
              <a:spLocks/>
            </p:cNvSpPr>
            <p:nvPr/>
          </p:nvSpPr>
          <p:spPr bwMode="auto">
            <a:xfrm>
              <a:off x="3043" y="2897"/>
              <a:ext cx="80" cy="180"/>
            </a:xfrm>
            <a:custGeom>
              <a:avLst/>
              <a:gdLst>
                <a:gd name="T0" fmla="*/ 41 w 80"/>
                <a:gd name="T1" fmla="*/ 180 h 180"/>
                <a:gd name="T2" fmla="*/ 66 w 80"/>
                <a:gd name="T3" fmla="*/ 118 h 180"/>
                <a:gd name="T4" fmla="*/ 66 w 80"/>
                <a:gd name="T5" fmla="*/ 0 h 180"/>
                <a:gd name="T6" fmla="*/ 41 w 80"/>
                <a:gd name="T7" fmla="*/ 180 h 180"/>
              </a:gdLst>
              <a:ahLst/>
              <a:cxnLst>
                <a:cxn ang="0">
                  <a:pos x="T0" y="T1"/>
                </a:cxn>
                <a:cxn ang="0">
                  <a:pos x="T2" y="T3"/>
                </a:cxn>
                <a:cxn ang="0">
                  <a:pos x="T4" y="T5"/>
                </a:cxn>
                <a:cxn ang="0">
                  <a:pos x="T6" y="T7"/>
                </a:cxn>
              </a:cxnLst>
              <a:rect l="0" t="0" r="r" b="b"/>
              <a:pathLst>
                <a:path w="80" h="180">
                  <a:moveTo>
                    <a:pt x="41" y="180"/>
                  </a:moveTo>
                  <a:cubicBezTo>
                    <a:pt x="49" y="159"/>
                    <a:pt x="59" y="139"/>
                    <a:pt x="66" y="118"/>
                  </a:cubicBezTo>
                  <a:cubicBezTo>
                    <a:pt x="75" y="60"/>
                    <a:pt x="80" y="66"/>
                    <a:pt x="66" y="0"/>
                  </a:cubicBezTo>
                  <a:cubicBezTo>
                    <a:pt x="0" y="31"/>
                    <a:pt x="52" y="111"/>
                    <a:pt x="41" y="18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9404" name="Freeform 12">
            <a:extLst>
              <a:ext uri="{FF2B5EF4-FFF2-40B4-BE49-F238E27FC236}">
                <a16:creationId xmlns:a16="http://schemas.microsoft.com/office/drawing/2014/main" id="{73178258-D527-3D6A-0862-C0DEA10367E7}"/>
              </a:ext>
            </a:extLst>
          </p:cNvPr>
          <p:cNvSpPr>
            <a:spLocks/>
          </p:cNvSpPr>
          <p:nvPr/>
        </p:nvSpPr>
        <p:spPr bwMode="auto">
          <a:xfrm>
            <a:off x="4926013" y="4568825"/>
            <a:ext cx="30162" cy="79375"/>
          </a:xfrm>
          <a:custGeom>
            <a:avLst/>
            <a:gdLst>
              <a:gd name="T0" fmla="*/ 19 w 19"/>
              <a:gd name="T1" fmla="*/ 0 h 50"/>
              <a:gd name="T2" fmla="*/ 6 w 19"/>
              <a:gd name="T3" fmla="*/ 13 h 50"/>
              <a:gd name="T4" fmla="*/ 19 w 19"/>
              <a:gd name="T5" fmla="*/ 25 h 50"/>
              <a:gd name="T6" fmla="*/ 6 w 19"/>
              <a:gd name="T7" fmla="*/ 7 h 50"/>
              <a:gd name="T8" fmla="*/ 0 w 19"/>
              <a:gd name="T9" fmla="*/ 50 h 50"/>
            </a:gdLst>
            <a:ahLst/>
            <a:cxnLst>
              <a:cxn ang="0">
                <a:pos x="T0" y="T1"/>
              </a:cxn>
              <a:cxn ang="0">
                <a:pos x="T2" y="T3"/>
              </a:cxn>
              <a:cxn ang="0">
                <a:pos x="T4" y="T5"/>
              </a:cxn>
              <a:cxn ang="0">
                <a:pos x="T6" y="T7"/>
              </a:cxn>
              <a:cxn ang="0">
                <a:pos x="T8" y="T9"/>
              </a:cxn>
            </a:cxnLst>
            <a:rect l="0" t="0" r="r" b="b"/>
            <a:pathLst>
              <a:path w="19" h="50">
                <a:moveTo>
                  <a:pt x="19" y="0"/>
                </a:moveTo>
                <a:cubicBezTo>
                  <a:pt x="15" y="4"/>
                  <a:pt x="6" y="7"/>
                  <a:pt x="6" y="13"/>
                </a:cubicBezTo>
                <a:cubicBezTo>
                  <a:pt x="6" y="19"/>
                  <a:pt x="19" y="31"/>
                  <a:pt x="19" y="25"/>
                </a:cubicBezTo>
                <a:cubicBezTo>
                  <a:pt x="19" y="18"/>
                  <a:pt x="10" y="13"/>
                  <a:pt x="6" y="7"/>
                </a:cubicBezTo>
                <a:cubicBezTo>
                  <a:pt x="13" y="44"/>
                  <a:pt x="19" y="31"/>
                  <a:pt x="0" y="50"/>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9405" name="Text Box 13">
            <a:extLst>
              <a:ext uri="{FF2B5EF4-FFF2-40B4-BE49-F238E27FC236}">
                <a16:creationId xmlns:a16="http://schemas.microsoft.com/office/drawing/2014/main" id="{7E7DC4B8-BA2C-F366-93AE-6311908A0D5D}"/>
              </a:ext>
            </a:extLst>
          </p:cNvPr>
          <p:cNvSpPr txBox="1">
            <a:spLocks noChangeArrowheads="1"/>
          </p:cNvSpPr>
          <p:nvPr/>
        </p:nvSpPr>
        <p:spPr bwMode="auto">
          <a:xfrm>
            <a:off x="2971800" y="35814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M</a:t>
            </a:r>
          </a:p>
        </p:txBody>
      </p:sp>
      <p:sp>
        <p:nvSpPr>
          <p:cNvPr id="59406" name="Text Box 14">
            <a:extLst>
              <a:ext uri="{FF2B5EF4-FFF2-40B4-BE49-F238E27FC236}">
                <a16:creationId xmlns:a16="http://schemas.microsoft.com/office/drawing/2014/main" id="{1D687379-6210-E420-AF1A-97BE1DD9B3DF}"/>
              </a:ext>
            </a:extLst>
          </p:cNvPr>
          <p:cNvSpPr txBox="1">
            <a:spLocks noChangeArrowheads="1"/>
          </p:cNvSpPr>
          <p:nvPr/>
        </p:nvSpPr>
        <p:spPr bwMode="auto">
          <a:xfrm>
            <a:off x="5943600" y="3595688"/>
            <a:ext cx="45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G</a:t>
            </a:r>
          </a:p>
        </p:txBody>
      </p:sp>
      <p:sp>
        <p:nvSpPr>
          <p:cNvPr id="59407" name="Text Box 15">
            <a:extLst>
              <a:ext uri="{FF2B5EF4-FFF2-40B4-BE49-F238E27FC236}">
                <a16:creationId xmlns:a16="http://schemas.microsoft.com/office/drawing/2014/main" id="{DFCF8B8B-6DF8-6C74-E4A8-109C7FC8B022}"/>
              </a:ext>
            </a:extLst>
          </p:cNvPr>
          <p:cNvSpPr txBox="1">
            <a:spLocks noChangeArrowheads="1"/>
          </p:cNvSpPr>
          <p:nvPr/>
        </p:nvSpPr>
        <p:spPr bwMode="auto">
          <a:xfrm>
            <a:off x="228600" y="762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We know that #(</a:t>
            </a:r>
            <a:r>
              <a:rPr lang="en-US" altLang="en-US" sz="2400">
                <a:hlinkClick r:id="rId2" action="ppaction://hlinksldjump"/>
              </a:rPr>
              <a:t>U</a:t>
            </a:r>
            <a:r>
              <a:rPr lang="en-US" altLang="en-US" sz="2400"/>
              <a:t>) = 30, #(</a:t>
            </a:r>
            <a:r>
              <a:rPr lang="en-US" altLang="en-US" sz="2400">
                <a:hlinkClick r:id="rId2" action="ppaction://hlinksldjump"/>
              </a:rPr>
              <a:t>M</a:t>
            </a:r>
            <a:r>
              <a:rPr lang="en-US" altLang="en-US" sz="2400"/>
              <a:t>) = 17, and #(</a:t>
            </a:r>
            <a:r>
              <a:rPr lang="en-US" altLang="en-US" sz="2400">
                <a:hlinkClick r:id="rId2" action="ppaction://hlinksldjump"/>
              </a:rPr>
              <a:t>G</a:t>
            </a:r>
            <a:r>
              <a:rPr lang="en-US" altLang="en-US" sz="2400"/>
              <a:t>) = 12.</a:t>
            </a:r>
          </a:p>
        </p:txBody>
      </p:sp>
      <p:sp>
        <p:nvSpPr>
          <p:cNvPr id="59408" name="Rectangle 16">
            <a:extLst>
              <a:ext uri="{FF2B5EF4-FFF2-40B4-BE49-F238E27FC236}">
                <a16:creationId xmlns:a16="http://schemas.microsoft.com/office/drawing/2014/main" id="{0E8B9BCD-967C-DE50-0DAA-E9C3E2AF0EEE}"/>
              </a:ext>
            </a:extLst>
          </p:cNvPr>
          <p:cNvSpPr>
            <a:spLocks noChangeArrowheads="1"/>
          </p:cNvSpPr>
          <p:nvPr/>
        </p:nvSpPr>
        <p:spPr bwMode="auto">
          <a:xfrm>
            <a:off x="4489450" y="428466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5</a:t>
            </a:r>
          </a:p>
        </p:txBody>
      </p:sp>
      <p:sp>
        <p:nvSpPr>
          <p:cNvPr id="59410" name="Text Box 18">
            <a:extLst>
              <a:ext uri="{FF2B5EF4-FFF2-40B4-BE49-F238E27FC236}">
                <a16:creationId xmlns:a16="http://schemas.microsoft.com/office/drawing/2014/main" id="{585ED5B6-C12D-4042-0E6F-62360AD7206C}"/>
              </a:ext>
            </a:extLst>
          </p:cNvPr>
          <p:cNvSpPr txBox="1">
            <a:spLocks noChangeArrowheads="1"/>
          </p:cNvSpPr>
          <p:nvPr/>
        </p:nvSpPr>
        <p:spPr bwMode="auto">
          <a:xfrm>
            <a:off x="304800" y="1143000"/>
            <a:ext cx="6553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t>What about the </a:t>
            </a:r>
            <a:r>
              <a:rPr lang="en-US" altLang="en-US" sz="2000" b="1"/>
              <a:t>yellow</a:t>
            </a:r>
            <a:r>
              <a:rPr lang="en-US" altLang="en-US" sz="2000"/>
              <a:t> area?</a:t>
            </a:r>
          </a:p>
          <a:p>
            <a:pPr>
              <a:spcBef>
                <a:spcPct val="50000"/>
              </a:spcBef>
            </a:pPr>
            <a:r>
              <a:rPr lang="en-US" altLang="en-US" sz="2000"/>
              <a:t>If circle G has 12 total, how many are in just </a:t>
            </a:r>
          </a:p>
          <a:p>
            <a:pPr>
              <a:spcBef>
                <a:spcPct val="50000"/>
              </a:spcBef>
            </a:pPr>
            <a:r>
              <a:rPr lang="en-US" altLang="en-US" sz="2000"/>
              <a:t>the </a:t>
            </a:r>
            <a:r>
              <a:rPr lang="en-US" altLang="en-US" sz="2000" b="1"/>
              <a:t>yellow</a:t>
            </a:r>
            <a:r>
              <a:rPr lang="en-US" altLang="en-US" sz="2000"/>
              <a:t> area?</a:t>
            </a:r>
          </a:p>
        </p:txBody>
      </p:sp>
      <p:sp>
        <p:nvSpPr>
          <p:cNvPr id="59411" name="Text Box 19">
            <a:hlinkClick r:id="rId3" action="ppaction://hlinksldjump"/>
            <a:extLst>
              <a:ext uri="{FF2B5EF4-FFF2-40B4-BE49-F238E27FC236}">
                <a16:creationId xmlns:a16="http://schemas.microsoft.com/office/drawing/2014/main" id="{D5BCBFB6-3D5E-27FA-109C-3CECF052B2A1}"/>
              </a:ext>
            </a:extLst>
          </p:cNvPr>
          <p:cNvSpPr txBox="1">
            <a:spLocks noChangeArrowheads="1"/>
          </p:cNvSpPr>
          <p:nvPr/>
        </p:nvSpPr>
        <p:spPr bwMode="auto">
          <a:xfrm>
            <a:off x="7848600" y="19050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7</a:t>
            </a:r>
          </a:p>
        </p:txBody>
      </p:sp>
      <p:sp>
        <p:nvSpPr>
          <p:cNvPr id="59412" name="Text Box 20">
            <a:hlinkClick r:id="rId4" action="ppaction://hlinksldjump"/>
            <a:extLst>
              <a:ext uri="{FF2B5EF4-FFF2-40B4-BE49-F238E27FC236}">
                <a16:creationId xmlns:a16="http://schemas.microsoft.com/office/drawing/2014/main" id="{9E103A74-FFA9-0014-FF50-E50D55302EA3}"/>
              </a:ext>
            </a:extLst>
          </p:cNvPr>
          <p:cNvSpPr txBox="1">
            <a:spLocks noChangeArrowheads="1"/>
          </p:cNvSpPr>
          <p:nvPr/>
        </p:nvSpPr>
        <p:spPr bwMode="auto">
          <a:xfrm>
            <a:off x="7315200" y="15240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12</a:t>
            </a:r>
          </a:p>
        </p:txBody>
      </p:sp>
      <p:sp>
        <p:nvSpPr>
          <p:cNvPr id="59413" name="Text Box 21">
            <a:hlinkClick r:id="rId4" action="ppaction://hlinksldjump"/>
            <a:extLst>
              <a:ext uri="{FF2B5EF4-FFF2-40B4-BE49-F238E27FC236}">
                <a16:creationId xmlns:a16="http://schemas.microsoft.com/office/drawing/2014/main" id="{F7EE0886-55E3-99DD-A9BC-FB9D97EB68EA}"/>
              </a:ext>
            </a:extLst>
          </p:cNvPr>
          <p:cNvSpPr txBox="1">
            <a:spLocks noChangeArrowheads="1"/>
          </p:cNvSpPr>
          <p:nvPr/>
        </p:nvSpPr>
        <p:spPr bwMode="auto">
          <a:xfrm>
            <a:off x="8305800" y="13716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24</a:t>
            </a:r>
          </a:p>
        </p:txBody>
      </p:sp>
      <p:sp>
        <p:nvSpPr>
          <p:cNvPr id="59414" name="Text Box 22">
            <a:hlinkClick r:id="rId4" action="ppaction://hlinksldjump"/>
            <a:extLst>
              <a:ext uri="{FF2B5EF4-FFF2-40B4-BE49-F238E27FC236}">
                <a16:creationId xmlns:a16="http://schemas.microsoft.com/office/drawing/2014/main" id="{7BBA1A47-F5E4-CED6-3C55-BDBB68ED838D}"/>
              </a:ext>
            </a:extLst>
          </p:cNvPr>
          <p:cNvSpPr txBox="1">
            <a:spLocks noChangeArrowheads="1"/>
          </p:cNvSpPr>
          <p:nvPr/>
        </p:nvSpPr>
        <p:spPr bwMode="auto">
          <a:xfrm>
            <a:off x="7696200" y="1219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17</a:t>
            </a:r>
          </a:p>
        </p:txBody>
      </p:sp>
      <p:graphicFrame>
        <p:nvGraphicFramePr>
          <p:cNvPr id="59415" name="Object 23">
            <a:extLst>
              <a:ext uri="{FF2B5EF4-FFF2-40B4-BE49-F238E27FC236}">
                <a16:creationId xmlns:a16="http://schemas.microsoft.com/office/drawing/2014/main" id="{A5416C40-1166-FBBE-BED6-232E3839BEA5}"/>
              </a:ext>
            </a:extLst>
          </p:cNvPr>
          <p:cNvGraphicFramePr>
            <a:graphicFrameLocks noChangeAspect="1"/>
          </p:cNvGraphicFramePr>
          <p:nvPr/>
        </p:nvGraphicFramePr>
        <p:xfrm>
          <a:off x="3581400" y="533400"/>
          <a:ext cx="431800" cy="366713"/>
        </p:xfrm>
        <a:graphic>
          <a:graphicData uri="http://schemas.openxmlformats.org/presentationml/2006/ole">
            <mc:AlternateContent xmlns:mc="http://schemas.openxmlformats.org/markup-compatibility/2006">
              <mc:Choice xmlns:v="urn:schemas-microsoft-com:vml" Requires="v">
                <p:oleObj name="Equation" r:id="rId5" imgW="164880" imgH="126720" progId="Equation.3">
                  <p:embed/>
                </p:oleObj>
              </mc:Choice>
              <mc:Fallback>
                <p:oleObj name="Equation" r:id="rId5" imgW="164880" imgH="126720" progId="Equation.3">
                  <p:embed/>
                  <p:pic>
                    <p:nvPicPr>
                      <p:cNvPr id="0" name="Object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533400"/>
                        <a:ext cx="4318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9416" name="Rectangle 24">
            <a:extLst>
              <a:ext uri="{FF2B5EF4-FFF2-40B4-BE49-F238E27FC236}">
                <a16:creationId xmlns:a16="http://schemas.microsoft.com/office/drawing/2014/main" id="{335093C9-C191-7F17-2CD4-CBEA13793A58}"/>
              </a:ext>
            </a:extLst>
          </p:cNvPr>
          <p:cNvSpPr>
            <a:spLocks noChangeArrowheads="1"/>
          </p:cNvSpPr>
          <p:nvPr/>
        </p:nvSpPr>
        <p:spPr bwMode="auto">
          <a:xfrm>
            <a:off x="381000" y="533400"/>
            <a:ext cx="670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a:cs typeface="Arial" panose="020B0604020202020204" pitchFamily="34" charset="0"/>
              </a:rPr>
              <a:t>We also know that #(M     G) = 5</a:t>
            </a:r>
            <a:endParaRPr lang="en-US" altLang="en-US" sz="2400">
              <a:latin typeface="Times New Roman" panose="02020603050405020304" pitchFamily="18" charset="0"/>
            </a:endParaRPr>
          </a:p>
        </p:txBody>
      </p:sp>
      <p:sp>
        <p:nvSpPr>
          <p:cNvPr id="59417" name="Text Box 25">
            <a:hlinkClick r:id="rId4" action="ppaction://hlinksldjump"/>
            <a:extLst>
              <a:ext uri="{FF2B5EF4-FFF2-40B4-BE49-F238E27FC236}">
                <a16:creationId xmlns:a16="http://schemas.microsoft.com/office/drawing/2014/main" id="{0C956A2D-E7A7-833E-F65B-663DD94D013D}"/>
              </a:ext>
            </a:extLst>
          </p:cNvPr>
          <p:cNvSpPr txBox="1">
            <a:spLocks noChangeArrowheads="1"/>
          </p:cNvSpPr>
          <p:nvPr/>
        </p:nvSpPr>
        <p:spPr bwMode="auto">
          <a:xfrm>
            <a:off x="36576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chemeClr val="bg1"/>
                </a:solidFill>
                <a:effectLst>
                  <a:outerShdw blurRad="38100" dist="38100" dir="2700000" algn="tl">
                    <a:srgbClr val="C0C0C0"/>
                  </a:outerShdw>
                </a:effectLst>
              </a:rPr>
              <a:t>12</a:t>
            </a:r>
          </a:p>
        </p:txBody>
      </p:sp>
      <p:pic>
        <p:nvPicPr>
          <p:cNvPr id="59418" name="Picture 26">
            <a:hlinkClick r:id="rId7" action="ppaction://hlinksldjump"/>
            <a:extLst>
              <a:ext uri="{FF2B5EF4-FFF2-40B4-BE49-F238E27FC236}">
                <a16:creationId xmlns:a16="http://schemas.microsoft.com/office/drawing/2014/main" id="{B5175F87-DF26-B00C-E1B8-96461EAA31F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324600"/>
            <a:ext cx="5334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59407"/>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59408"/>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1000"/>
                                  </p:stCondLst>
                                  <p:childTnLst>
                                    <p:set>
                                      <p:cBhvr>
                                        <p:cTn id="12" dur="1" fill="hold">
                                          <p:stCondLst>
                                            <p:cond delay="499"/>
                                          </p:stCondLst>
                                        </p:cTn>
                                        <p:tgtEl>
                                          <p:spTgt spid="594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7" grpId="0" autoUpdateAnimBg="0"/>
      <p:bldP spid="59408" grpId="0" autoUpdateAnimBg="0"/>
      <p:bldP spid="59410"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D84D8D78-553F-72CF-68EA-81F48FB12014}"/>
              </a:ext>
            </a:extLst>
          </p:cNvPr>
          <p:cNvSpPr>
            <a:spLocks noChangeArrowheads="1"/>
          </p:cNvSpPr>
          <p:nvPr/>
        </p:nvSpPr>
        <p:spPr bwMode="auto">
          <a:xfrm>
            <a:off x="2286000" y="2971800"/>
            <a:ext cx="4876800" cy="3200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90115" name="Text Box 3">
            <a:extLst>
              <a:ext uri="{FF2B5EF4-FFF2-40B4-BE49-F238E27FC236}">
                <a16:creationId xmlns:a16="http://schemas.microsoft.com/office/drawing/2014/main" id="{8076ED78-7157-3ACC-CC91-D9A1BED7610D}"/>
              </a:ext>
            </a:extLst>
          </p:cNvPr>
          <p:cNvSpPr txBox="1">
            <a:spLocks noChangeArrowheads="1"/>
          </p:cNvSpPr>
          <p:nvPr/>
        </p:nvSpPr>
        <p:spPr bwMode="auto">
          <a:xfrm>
            <a:off x="1905000" y="25146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U</a:t>
            </a:r>
          </a:p>
        </p:txBody>
      </p:sp>
      <p:sp>
        <p:nvSpPr>
          <p:cNvPr id="90116" name="Oval 4">
            <a:extLst>
              <a:ext uri="{FF2B5EF4-FFF2-40B4-BE49-F238E27FC236}">
                <a16:creationId xmlns:a16="http://schemas.microsoft.com/office/drawing/2014/main" id="{3D013F3A-911D-CDA3-1395-8F429AEFDB01}"/>
              </a:ext>
            </a:extLst>
          </p:cNvPr>
          <p:cNvSpPr>
            <a:spLocks noChangeArrowheads="1"/>
          </p:cNvSpPr>
          <p:nvPr/>
        </p:nvSpPr>
        <p:spPr bwMode="auto">
          <a:xfrm>
            <a:off x="3200400" y="3733800"/>
            <a:ext cx="1752600" cy="1752600"/>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0117" name="Oval 5">
            <a:extLst>
              <a:ext uri="{FF2B5EF4-FFF2-40B4-BE49-F238E27FC236}">
                <a16:creationId xmlns:a16="http://schemas.microsoft.com/office/drawing/2014/main" id="{CE1C7508-128A-0C77-0C4E-A5C0C0AF96B9}"/>
              </a:ext>
            </a:extLst>
          </p:cNvPr>
          <p:cNvSpPr>
            <a:spLocks noChangeArrowheads="1"/>
          </p:cNvSpPr>
          <p:nvPr/>
        </p:nvSpPr>
        <p:spPr bwMode="auto">
          <a:xfrm>
            <a:off x="4419600" y="3733800"/>
            <a:ext cx="1752600" cy="1752600"/>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0118" name="Freeform 6">
            <a:extLst>
              <a:ext uri="{FF2B5EF4-FFF2-40B4-BE49-F238E27FC236}">
                <a16:creationId xmlns:a16="http://schemas.microsoft.com/office/drawing/2014/main" id="{E459EE7B-0115-D918-8CA6-925BC3B204E0}"/>
              </a:ext>
            </a:extLst>
          </p:cNvPr>
          <p:cNvSpPr>
            <a:spLocks/>
          </p:cNvSpPr>
          <p:nvPr/>
        </p:nvSpPr>
        <p:spPr bwMode="auto">
          <a:xfrm>
            <a:off x="4465638" y="4117975"/>
            <a:ext cx="120650" cy="138113"/>
          </a:xfrm>
          <a:custGeom>
            <a:avLst/>
            <a:gdLst>
              <a:gd name="T0" fmla="*/ 61 w 76"/>
              <a:gd name="T1" fmla="*/ 0 h 87"/>
              <a:gd name="T2" fmla="*/ 48 w 76"/>
              <a:gd name="T3" fmla="*/ 12 h 87"/>
              <a:gd name="T4" fmla="*/ 36 w 76"/>
              <a:gd name="T5" fmla="*/ 37 h 87"/>
              <a:gd name="T6" fmla="*/ 24 w 76"/>
              <a:gd name="T7" fmla="*/ 61 h 87"/>
              <a:gd name="T8" fmla="*/ 48 w 76"/>
              <a:gd name="T9" fmla="*/ 37 h 87"/>
              <a:gd name="T10" fmla="*/ 36 w 76"/>
              <a:gd name="T11" fmla="*/ 61 h 87"/>
              <a:gd name="T12" fmla="*/ 30 w 76"/>
              <a:gd name="T13" fmla="*/ 80 h 87"/>
              <a:gd name="T14" fmla="*/ 55 w 76"/>
              <a:gd name="T15" fmla="*/ 24 h 87"/>
              <a:gd name="T16" fmla="*/ 67 w 76"/>
              <a:gd name="T17" fmla="*/ 6 h 87"/>
              <a:gd name="T18" fmla="*/ 55 w 76"/>
              <a:gd name="T19" fmla="*/ 24 h 87"/>
              <a:gd name="T20" fmla="*/ 17 w 76"/>
              <a:gd name="T21"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7">
                <a:moveTo>
                  <a:pt x="61" y="0"/>
                </a:moveTo>
                <a:cubicBezTo>
                  <a:pt x="57" y="4"/>
                  <a:pt x="49" y="6"/>
                  <a:pt x="48" y="12"/>
                </a:cubicBezTo>
                <a:cubicBezTo>
                  <a:pt x="42" y="42"/>
                  <a:pt x="76" y="24"/>
                  <a:pt x="36" y="37"/>
                </a:cubicBezTo>
                <a:cubicBezTo>
                  <a:pt x="8" y="79"/>
                  <a:pt x="0" y="85"/>
                  <a:pt x="24" y="61"/>
                </a:cubicBezTo>
                <a:cubicBezTo>
                  <a:pt x="38" y="18"/>
                  <a:pt x="27" y="14"/>
                  <a:pt x="48" y="37"/>
                </a:cubicBezTo>
                <a:cubicBezTo>
                  <a:pt x="44" y="45"/>
                  <a:pt x="39" y="53"/>
                  <a:pt x="36" y="61"/>
                </a:cubicBezTo>
                <a:cubicBezTo>
                  <a:pt x="33" y="67"/>
                  <a:pt x="30" y="87"/>
                  <a:pt x="30" y="80"/>
                </a:cubicBezTo>
                <a:cubicBezTo>
                  <a:pt x="30" y="27"/>
                  <a:pt x="23" y="36"/>
                  <a:pt x="55" y="24"/>
                </a:cubicBezTo>
                <a:cubicBezTo>
                  <a:pt x="59" y="18"/>
                  <a:pt x="71" y="0"/>
                  <a:pt x="67" y="6"/>
                </a:cubicBezTo>
                <a:cubicBezTo>
                  <a:pt x="63" y="12"/>
                  <a:pt x="60" y="18"/>
                  <a:pt x="55" y="24"/>
                </a:cubicBezTo>
                <a:cubicBezTo>
                  <a:pt x="38" y="45"/>
                  <a:pt x="17" y="59"/>
                  <a:pt x="17" y="86"/>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90119" name="Group 7">
            <a:extLst>
              <a:ext uri="{FF2B5EF4-FFF2-40B4-BE49-F238E27FC236}">
                <a16:creationId xmlns:a16="http://schemas.microsoft.com/office/drawing/2014/main" id="{8FFF0FE1-97C3-6DB2-8CD7-EDCC565C51AE}"/>
              </a:ext>
            </a:extLst>
          </p:cNvPr>
          <p:cNvGrpSpPr>
            <a:grpSpLocks/>
          </p:cNvGrpSpPr>
          <p:nvPr/>
        </p:nvGrpSpPr>
        <p:grpSpPr bwMode="auto">
          <a:xfrm>
            <a:off x="4402138" y="3956050"/>
            <a:ext cx="588962" cy="1282700"/>
            <a:chOff x="2773" y="2492"/>
            <a:chExt cx="371" cy="808"/>
          </a:xfrm>
        </p:grpSpPr>
        <p:sp>
          <p:nvSpPr>
            <p:cNvPr id="90120" name="Freeform 8">
              <a:extLst>
                <a:ext uri="{FF2B5EF4-FFF2-40B4-BE49-F238E27FC236}">
                  <a16:creationId xmlns:a16="http://schemas.microsoft.com/office/drawing/2014/main" id="{9AF59F4C-63A6-50B6-2B78-4758C3562FC8}"/>
                </a:ext>
              </a:extLst>
            </p:cNvPr>
            <p:cNvSpPr>
              <a:spLocks/>
            </p:cNvSpPr>
            <p:nvPr/>
          </p:nvSpPr>
          <p:spPr bwMode="auto">
            <a:xfrm>
              <a:off x="2773" y="2492"/>
              <a:ext cx="371" cy="808"/>
            </a:xfrm>
            <a:custGeom>
              <a:avLst/>
              <a:gdLst>
                <a:gd name="T0" fmla="*/ 175 w 371"/>
                <a:gd name="T1" fmla="*/ 15 h 808"/>
                <a:gd name="T2" fmla="*/ 225 w 371"/>
                <a:gd name="T3" fmla="*/ 71 h 808"/>
                <a:gd name="T4" fmla="*/ 249 w 371"/>
                <a:gd name="T5" fmla="*/ 95 h 808"/>
                <a:gd name="T6" fmla="*/ 274 w 371"/>
                <a:gd name="T7" fmla="*/ 126 h 808"/>
                <a:gd name="T8" fmla="*/ 299 w 371"/>
                <a:gd name="T9" fmla="*/ 176 h 808"/>
                <a:gd name="T10" fmla="*/ 305 w 371"/>
                <a:gd name="T11" fmla="*/ 194 h 808"/>
                <a:gd name="T12" fmla="*/ 318 w 371"/>
                <a:gd name="T13" fmla="*/ 207 h 808"/>
                <a:gd name="T14" fmla="*/ 330 w 371"/>
                <a:gd name="T15" fmla="*/ 244 h 808"/>
                <a:gd name="T16" fmla="*/ 342 w 371"/>
                <a:gd name="T17" fmla="*/ 263 h 808"/>
                <a:gd name="T18" fmla="*/ 330 w 371"/>
                <a:gd name="T19" fmla="*/ 430 h 808"/>
                <a:gd name="T20" fmla="*/ 318 w 371"/>
                <a:gd name="T21" fmla="*/ 603 h 808"/>
                <a:gd name="T22" fmla="*/ 293 w 371"/>
                <a:gd name="T23" fmla="*/ 634 h 808"/>
                <a:gd name="T24" fmla="*/ 225 w 371"/>
                <a:gd name="T25" fmla="*/ 752 h 808"/>
                <a:gd name="T26" fmla="*/ 175 w 371"/>
                <a:gd name="T27" fmla="*/ 808 h 808"/>
                <a:gd name="T28" fmla="*/ 119 w 371"/>
                <a:gd name="T29" fmla="*/ 758 h 808"/>
                <a:gd name="T30" fmla="*/ 82 w 371"/>
                <a:gd name="T31" fmla="*/ 702 h 808"/>
                <a:gd name="T32" fmla="*/ 8 w 371"/>
                <a:gd name="T33" fmla="*/ 566 h 808"/>
                <a:gd name="T34" fmla="*/ 14 w 371"/>
                <a:gd name="T35" fmla="*/ 448 h 808"/>
                <a:gd name="T36" fmla="*/ 82 w 371"/>
                <a:gd name="T37" fmla="*/ 176 h 808"/>
                <a:gd name="T38" fmla="*/ 163 w 371"/>
                <a:gd name="T39" fmla="*/ 21 h 808"/>
                <a:gd name="T40" fmla="*/ 175 w 371"/>
                <a:gd name="T41" fmla="*/ 2 h 808"/>
                <a:gd name="T42" fmla="*/ 175 w 371"/>
                <a:gd name="T43" fmla="*/ 15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1" h="808">
                  <a:moveTo>
                    <a:pt x="175" y="15"/>
                  </a:moveTo>
                  <a:cubicBezTo>
                    <a:pt x="194" y="32"/>
                    <a:pt x="207" y="53"/>
                    <a:pt x="225" y="71"/>
                  </a:cubicBezTo>
                  <a:cubicBezTo>
                    <a:pt x="236" y="103"/>
                    <a:pt x="222" y="79"/>
                    <a:pt x="249" y="95"/>
                  </a:cubicBezTo>
                  <a:cubicBezTo>
                    <a:pt x="259" y="101"/>
                    <a:pt x="268" y="117"/>
                    <a:pt x="274" y="126"/>
                  </a:cubicBezTo>
                  <a:cubicBezTo>
                    <a:pt x="280" y="146"/>
                    <a:pt x="284" y="160"/>
                    <a:pt x="299" y="176"/>
                  </a:cubicBezTo>
                  <a:cubicBezTo>
                    <a:pt x="301" y="182"/>
                    <a:pt x="302" y="189"/>
                    <a:pt x="305" y="194"/>
                  </a:cubicBezTo>
                  <a:cubicBezTo>
                    <a:pt x="308" y="199"/>
                    <a:pt x="315" y="202"/>
                    <a:pt x="318" y="207"/>
                  </a:cubicBezTo>
                  <a:cubicBezTo>
                    <a:pt x="324" y="219"/>
                    <a:pt x="323" y="233"/>
                    <a:pt x="330" y="244"/>
                  </a:cubicBezTo>
                  <a:cubicBezTo>
                    <a:pt x="334" y="250"/>
                    <a:pt x="338" y="257"/>
                    <a:pt x="342" y="263"/>
                  </a:cubicBezTo>
                  <a:cubicBezTo>
                    <a:pt x="348" y="316"/>
                    <a:pt x="371" y="385"/>
                    <a:pt x="330" y="430"/>
                  </a:cubicBezTo>
                  <a:cubicBezTo>
                    <a:pt x="326" y="488"/>
                    <a:pt x="326" y="546"/>
                    <a:pt x="318" y="603"/>
                  </a:cubicBezTo>
                  <a:cubicBezTo>
                    <a:pt x="316" y="616"/>
                    <a:pt x="300" y="623"/>
                    <a:pt x="293" y="634"/>
                  </a:cubicBezTo>
                  <a:cubicBezTo>
                    <a:pt x="270" y="673"/>
                    <a:pt x="262" y="725"/>
                    <a:pt x="225" y="752"/>
                  </a:cubicBezTo>
                  <a:cubicBezTo>
                    <a:pt x="212" y="783"/>
                    <a:pt x="206" y="796"/>
                    <a:pt x="175" y="808"/>
                  </a:cubicBezTo>
                  <a:cubicBezTo>
                    <a:pt x="147" y="797"/>
                    <a:pt x="140" y="778"/>
                    <a:pt x="119" y="758"/>
                  </a:cubicBezTo>
                  <a:cubicBezTo>
                    <a:pt x="108" y="736"/>
                    <a:pt x="94" y="722"/>
                    <a:pt x="82" y="702"/>
                  </a:cubicBezTo>
                  <a:cubicBezTo>
                    <a:pt x="55" y="658"/>
                    <a:pt x="36" y="610"/>
                    <a:pt x="8" y="566"/>
                  </a:cubicBezTo>
                  <a:cubicBezTo>
                    <a:pt x="10" y="527"/>
                    <a:pt x="12" y="487"/>
                    <a:pt x="14" y="448"/>
                  </a:cubicBezTo>
                  <a:cubicBezTo>
                    <a:pt x="18" y="369"/>
                    <a:pt x="0" y="231"/>
                    <a:pt x="82" y="176"/>
                  </a:cubicBezTo>
                  <a:cubicBezTo>
                    <a:pt x="99" y="121"/>
                    <a:pt x="127" y="65"/>
                    <a:pt x="163" y="21"/>
                  </a:cubicBezTo>
                  <a:cubicBezTo>
                    <a:pt x="168" y="15"/>
                    <a:pt x="168" y="5"/>
                    <a:pt x="175" y="2"/>
                  </a:cubicBezTo>
                  <a:cubicBezTo>
                    <a:pt x="179" y="0"/>
                    <a:pt x="175" y="11"/>
                    <a:pt x="175" y="15"/>
                  </a:cubicBezTo>
                  <a:close/>
                </a:path>
              </a:pathLst>
            </a:custGeom>
            <a:solidFill>
              <a:srgbClr val="00BE00"/>
            </a:solidFill>
            <a:ln w="0">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0121" name="Freeform 9">
              <a:extLst>
                <a:ext uri="{FF2B5EF4-FFF2-40B4-BE49-F238E27FC236}">
                  <a16:creationId xmlns:a16="http://schemas.microsoft.com/office/drawing/2014/main" id="{63728BA8-B304-67C4-2456-A0A79354D446}"/>
                </a:ext>
              </a:extLst>
            </p:cNvPr>
            <p:cNvSpPr>
              <a:spLocks/>
            </p:cNvSpPr>
            <p:nvPr/>
          </p:nvSpPr>
          <p:spPr bwMode="auto">
            <a:xfrm>
              <a:off x="2813" y="2610"/>
              <a:ext cx="88" cy="93"/>
            </a:xfrm>
            <a:custGeom>
              <a:avLst/>
              <a:gdLst>
                <a:gd name="T0" fmla="*/ 30 w 88"/>
                <a:gd name="T1" fmla="*/ 70 h 93"/>
                <a:gd name="T2" fmla="*/ 36 w 88"/>
                <a:gd name="T3" fmla="*/ 89 h 93"/>
                <a:gd name="T4" fmla="*/ 24 w 88"/>
                <a:gd name="T5" fmla="*/ 76 h 93"/>
                <a:gd name="T6" fmla="*/ 30 w 88"/>
                <a:gd name="T7" fmla="*/ 58 h 93"/>
                <a:gd name="T8" fmla="*/ 42 w 88"/>
                <a:gd name="T9" fmla="*/ 45 h 93"/>
                <a:gd name="T10" fmla="*/ 24 w 88"/>
                <a:gd name="T11" fmla="*/ 52 h 93"/>
                <a:gd name="T12" fmla="*/ 11 w 88"/>
                <a:gd name="T13" fmla="*/ 64 h 93"/>
                <a:gd name="T14" fmla="*/ 17 w 88"/>
                <a:gd name="T15" fmla="*/ 83 h 93"/>
                <a:gd name="T16" fmla="*/ 24 w 88"/>
                <a:gd name="T17" fmla="*/ 64 h 93"/>
                <a:gd name="T18" fmla="*/ 42 w 88"/>
                <a:gd name="T19" fmla="*/ 39 h 93"/>
                <a:gd name="T20" fmla="*/ 11 w 88"/>
                <a:gd name="T21" fmla="*/ 58 h 93"/>
                <a:gd name="T22" fmla="*/ 42 w 88"/>
                <a:gd name="T23" fmla="*/ 33 h 93"/>
                <a:gd name="T24" fmla="*/ 48 w 88"/>
                <a:gd name="T25" fmla="*/ 45 h 93"/>
                <a:gd name="T26" fmla="*/ 48 w 88"/>
                <a:gd name="T27" fmla="*/ 15 h 93"/>
                <a:gd name="T28" fmla="*/ 30 w 88"/>
                <a:gd name="T29" fmla="*/ 7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93">
                  <a:moveTo>
                    <a:pt x="30" y="70"/>
                  </a:moveTo>
                  <a:cubicBezTo>
                    <a:pt x="32" y="76"/>
                    <a:pt x="41" y="84"/>
                    <a:pt x="36" y="89"/>
                  </a:cubicBezTo>
                  <a:cubicBezTo>
                    <a:pt x="32" y="93"/>
                    <a:pt x="25" y="82"/>
                    <a:pt x="24" y="76"/>
                  </a:cubicBezTo>
                  <a:cubicBezTo>
                    <a:pt x="23" y="70"/>
                    <a:pt x="27" y="63"/>
                    <a:pt x="30" y="58"/>
                  </a:cubicBezTo>
                  <a:cubicBezTo>
                    <a:pt x="33" y="53"/>
                    <a:pt x="46" y="49"/>
                    <a:pt x="42" y="45"/>
                  </a:cubicBezTo>
                  <a:cubicBezTo>
                    <a:pt x="37" y="40"/>
                    <a:pt x="30" y="50"/>
                    <a:pt x="24" y="52"/>
                  </a:cubicBezTo>
                  <a:cubicBezTo>
                    <a:pt x="20" y="56"/>
                    <a:pt x="12" y="58"/>
                    <a:pt x="11" y="64"/>
                  </a:cubicBezTo>
                  <a:cubicBezTo>
                    <a:pt x="10" y="70"/>
                    <a:pt x="10" y="83"/>
                    <a:pt x="17" y="83"/>
                  </a:cubicBezTo>
                  <a:cubicBezTo>
                    <a:pt x="24" y="83"/>
                    <a:pt x="21" y="70"/>
                    <a:pt x="24" y="64"/>
                  </a:cubicBezTo>
                  <a:cubicBezTo>
                    <a:pt x="29" y="55"/>
                    <a:pt x="49" y="31"/>
                    <a:pt x="42" y="39"/>
                  </a:cubicBezTo>
                  <a:cubicBezTo>
                    <a:pt x="25" y="57"/>
                    <a:pt x="36" y="50"/>
                    <a:pt x="11" y="58"/>
                  </a:cubicBezTo>
                  <a:cubicBezTo>
                    <a:pt x="12" y="57"/>
                    <a:pt x="38" y="29"/>
                    <a:pt x="42" y="33"/>
                  </a:cubicBezTo>
                  <a:cubicBezTo>
                    <a:pt x="54" y="47"/>
                    <a:pt x="0" y="64"/>
                    <a:pt x="48" y="45"/>
                  </a:cubicBezTo>
                  <a:cubicBezTo>
                    <a:pt x="57" y="22"/>
                    <a:pt x="88" y="0"/>
                    <a:pt x="48" y="15"/>
                  </a:cubicBezTo>
                  <a:cubicBezTo>
                    <a:pt x="31" y="48"/>
                    <a:pt x="38" y="30"/>
                    <a:pt x="30" y="7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0122" name="Freeform 10">
              <a:extLst>
                <a:ext uri="{FF2B5EF4-FFF2-40B4-BE49-F238E27FC236}">
                  <a16:creationId xmlns:a16="http://schemas.microsoft.com/office/drawing/2014/main" id="{D6BEF056-3A6E-3240-53FC-89B409B90DCB}"/>
                </a:ext>
              </a:extLst>
            </p:cNvPr>
            <p:cNvSpPr>
              <a:spLocks/>
            </p:cNvSpPr>
            <p:nvPr/>
          </p:nvSpPr>
          <p:spPr bwMode="auto">
            <a:xfrm>
              <a:off x="3043" y="2897"/>
              <a:ext cx="80" cy="180"/>
            </a:xfrm>
            <a:custGeom>
              <a:avLst/>
              <a:gdLst>
                <a:gd name="T0" fmla="*/ 41 w 80"/>
                <a:gd name="T1" fmla="*/ 180 h 180"/>
                <a:gd name="T2" fmla="*/ 66 w 80"/>
                <a:gd name="T3" fmla="*/ 118 h 180"/>
                <a:gd name="T4" fmla="*/ 66 w 80"/>
                <a:gd name="T5" fmla="*/ 0 h 180"/>
                <a:gd name="T6" fmla="*/ 41 w 80"/>
                <a:gd name="T7" fmla="*/ 180 h 180"/>
              </a:gdLst>
              <a:ahLst/>
              <a:cxnLst>
                <a:cxn ang="0">
                  <a:pos x="T0" y="T1"/>
                </a:cxn>
                <a:cxn ang="0">
                  <a:pos x="T2" y="T3"/>
                </a:cxn>
                <a:cxn ang="0">
                  <a:pos x="T4" y="T5"/>
                </a:cxn>
                <a:cxn ang="0">
                  <a:pos x="T6" y="T7"/>
                </a:cxn>
              </a:cxnLst>
              <a:rect l="0" t="0" r="r" b="b"/>
              <a:pathLst>
                <a:path w="80" h="180">
                  <a:moveTo>
                    <a:pt x="41" y="180"/>
                  </a:moveTo>
                  <a:cubicBezTo>
                    <a:pt x="49" y="159"/>
                    <a:pt x="59" y="139"/>
                    <a:pt x="66" y="118"/>
                  </a:cubicBezTo>
                  <a:cubicBezTo>
                    <a:pt x="75" y="60"/>
                    <a:pt x="80" y="66"/>
                    <a:pt x="66" y="0"/>
                  </a:cubicBezTo>
                  <a:cubicBezTo>
                    <a:pt x="0" y="31"/>
                    <a:pt x="52" y="111"/>
                    <a:pt x="41" y="18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90123" name="Freeform 11">
            <a:extLst>
              <a:ext uri="{FF2B5EF4-FFF2-40B4-BE49-F238E27FC236}">
                <a16:creationId xmlns:a16="http://schemas.microsoft.com/office/drawing/2014/main" id="{5B010016-5D20-2B1D-700E-789F5AA93B61}"/>
              </a:ext>
            </a:extLst>
          </p:cNvPr>
          <p:cNvSpPr>
            <a:spLocks/>
          </p:cNvSpPr>
          <p:nvPr/>
        </p:nvSpPr>
        <p:spPr bwMode="auto">
          <a:xfrm>
            <a:off x="4926013" y="4568825"/>
            <a:ext cx="30162" cy="79375"/>
          </a:xfrm>
          <a:custGeom>
            <a:avLst/>
            <a:gdLst>
              <a:gd name="T0" fmla="*/ 19 w 19"/>
              <a:gd name="T1" fmla="*/ 0 h 50"/>
              <a:gd name="T2" fmla="*/ 6 w 19"/>
              <a:gd name="T3" fmla="*/ 13 h 50"/>
              <a:gd name="T4" fmla="*/ 19 w 19"/>
              <a:gd name="T5" fmla="*/ 25 h 50"/>
              <a:gd name="T6" fmla="*/ 6 w 19"/>
              <a:gd name="T7" fmla="*/ 7 h 50"/>
              <a:gd name="T8" fmla="*/ 0 w 19"/>
              <a:gd name="T9" fmla="*/ 50 h 50"/>
            </a:gdLst>
            <a:ahLst/>
            <a:cxnLst>
              <a:cxn ang="0">
                <a:pos x="T0" y="T1"/>
              </a:cxn>
              <a:cxn ang="0">
                <a:pos x="T2" y="T3"/>
              </a:cxn>
              <a:cxn ang="0">
                <a:pos x="T4" y="T5"/>
              </a:cxn>
              <a:cxn ang="0">
                <a:pos x="T6" y="T7"/>
              </a:cxn>
              <a:cxn ang="0">
                <a:pos x="T8" y="T9"/>
              </a:cxn>
            </a:cxnLst>
            <a:rect l="0" t="0" r="r" b="b"/>
            <a:pathLst>
              <a:path w="19" h="50">
                <a:moveTo>
                  <a:pt x="19" y="0"/>
                </a:moveTo>
                <a:cubicBezTo>
                  <a:pt x="15" y="4"/>
                  <a:pt x="6" y="7"/>
                  <a:pt x="6" y="13"/>
                </a:cubicBezTo>
                <a:cubicBezTo>
                  <a:pt x="6" y="19"/>
                  <a:pt x="19" y="31"/>
                  <a:pt x="19" y="25"/>
                </a:cubicBezTo>
                <a:cubicBezTo>
                  <a:pt x="19" y="18"/>
                  <a:pt x="10" y="13"/>
                  <a:pt x="6" y="7"/>
                </a:cubicBezTo>
                <a:cubicBezTo>
                  <a:pt x="13" y="44"/>
                  <a:pt x="19" y="31"/>
                  <a:pt x="0" y="50"/>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0124" name="Text Box 12">
            <a:extLst>
              <a:ext uri="{FF2B5EF4-FFF2-40B4-BE49-F238E27FC236}">
                <a16:creationId xmlns:a16="http://schemas.microsoft.com/office/drawing/2014/main" id="{67473042-AC72-854C-FD1A-2D1F204B4D1F}"/>
              </a:ext>
            </a:extLst>
          </p:cNvPr>
          <p:cNvSpPr txBox="1">
            <a:spLocks noChangeArrowheads="1"/>
          </p:cNvSpPr>
          <p:nvPr/>
        </p:nvSpPr>
        <p:spPr bwMode="auto">
          <a:xfrm>
            <a:off x="2971800" y="35814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M</a:t>
            </a:r>
          </a:p>
        </p:txBody>
      </p:sp>
      <p:sp>
        <p:nvSpPr>
          <p:cNvPr id="90125" name="Text Box 13">
            <a:extLst>
              <a:ext uri="{FF2B5EF4-FFF2-40B4-BE49-F238E27FC236}">
                <a16:creationId xmlns:a16="http://schemas.microsoft.com/office/drawing/2014/main" id="{72C8ACEC-404A-856D-FE4E-58BB150C21F6}"/>
              </a:ext>
            </a:extLst>
          </p:cNvPr>
          <p:cNvSpPr txBox="1">
            <a:spLocks noChangeArrowheads="1"/>
          </p:cNvSpPr>
          <p:nvPr/>
        </p:nvSpPr>
        <p:spPr bwMode="auto">
          <a:xfrm>
            <a:off x="5943600" y="3595688"/>
            <a:ext cx="45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G</a:t>
            </a:r>
          </a:p>
        </p:txBody>
      </p:sp>
      <p:sp>
        <p:nvSpPr>
          <p:cNvPr id="90126" name="Rectangle 14">
            <a:extLst>
              <a:ext uri="{FF2B5EF4-FFF2-40B4-BE49-F238E27FC236}">
                <a16:creationId xmlns:a16="http://schemas.microsoft.com/office/drawing/2014/main" id="{04F430E9-3B12-F473-C81C-E39D1D73F3CF}"/>
              </a:ext>
            </a:extLst>
          </p:cNvPr>
          <p:cNvSpPr>
            <a:spLocks noChangeArrowheads="1"/>
          </p:cNvSpPr>
          <p:nvPr/>
        </p:nvSpPr>
        <p:spPr bwMode="auto">
          <a:xfrm>
            <a:off x="4489450" y="428466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5</a:t>
            </a:r>
          </a:p>
        </p:txBody>
      </p:sp>
      <p:sp>
        <p:nvSpPr>
          <p:cNvPr id="90127" name="Text Box 15">
            <a:extLst>
              <a:ext uri="{FF2B5EF4-FFF2-40B4-BE49-F238E27FC236}">
                <a16:creationId xmlns:a16="http://schemas.microsoft.com/office/drawing/2014/main" id="{3C45A02A-903C-7AA1-EA48-699B1B624A66}"/>
              </a:ext>
            </a:extLst>
          </p:cNvPr>
          <p:cNvSpPr txBox="1">
            <a:spLocks noChangeArrowheads="1"/>
          </p:cNvSpPr>
          <p:nvPr/>
        </p:nvSpPr>
        <p:spPr bwMode="auto">
          <a:xfrm>
            <a:off x="381000" y="2286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a:t>So now we have all three areas filled in!</a:t>
            </a:r>
            <a:endParaRPr lang="en-US" altLang="en-US" sz="2800"/>
          </a:p>
        </p:txBody>
      </p:sp>
      <p:sp>
        <p:nvSpPr>
          <p:cNvPr id="90128" name="Text Box 16">
            <a:hlinkClick r:id="rId2" action="ppaction://hlinksldjump"/>
            <a:extLst>
              <a:ext uri="{FF2B5EF4-FFF2-40B4-BE49-F238E27FC236}">
                <a16:creationId xmlns:a16="http://schemas.microsoft.com/office/drawing/2014/main" id="{7E425E0F-5EB7-14A7-30F6-1CEB6FB7A03A}"/>
              </a:ext>
            </a:extLst>
          </p:cNvPr>
          <p:cNvSpPr txBox="1">
            <a:spLocks noChangeArrowheads="1"/>
          </p:cNvSpPr>
          <p:nvPr/>
        </p:nvSpPr>
        <p:spPr bwMode="auto">
          <a:xfrm>
            <a:off x="36576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chemeClr val="bg1"/>
                </a:solidFill>
                <a:effectLst>
                  <a:outerShdw blurRad="38100" dist="38100" dir="2700000" algn="tl">
                    <a:srgbClr val="C0C0C0"/>
                  </a:outerShdw>
                </a:effectLst>
              </a:rPr>
              <a:t>12</a:t>
            </a:r>
          </a:p>
        </p:txBody>
      </p:sp>
      <p:sp>
        <p:nvSpPr>
          <p:cNvPr id="90129" name="Text Box 17">
            <a:hlinkClick r:id="rId2" action="ppaction://hlinksldjump"/>
            <a:extLst>
              <a:ext uri="{FF2B5EF4-FFF2-40B4-BE49-F238E27FC236}">
                <a16:creationId xmlns:a16="http://schemas.microsoft.com/office/drawing/2014/main" id="{D6374B50-6EDE-57B3-EF54-9917F117CDBD}"/>
              </a:ext>
            </a:extLst>
          </p:cNvPr>
          <p:cNvSpPr txBox="1">
            <a:spLocks noChangeArrowheads="1"/>
          </p:cNvSpPr>
          <p:nvPr/>
        </p:nvSpPr>
        <p:spPr bwMode="auto">
          <a:xfrm>
            <a:off x="53340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effectLst>
                  <a:outerShdw blurRad="38100" dist="38100" dir="2700000" algn="tl">
                    <a:srgbClr val="C0C0C0"/>
                  </a:outerShdw>
                </a:effectLst>
              </a:rPr>
              <a:t>7</a:t>
            </a:r>
          </a:p>
        </p:txBody>
      </p:sp>
      <p:sp>
        <p:nvSpPr>
          <p:cNvPr id="90136" name="Text Box 24">
            <a:extLst>
              <a:ext uri="{FF2B5EF4-FFF2-40B4-BE49-F238E27FC236}">
                <a16:creationId xmlns:a16="http://schemas.microsoft.com/office/drawing/2014/main" id="{6F2D90CD-C835-4885-18EA-B83776EDB6D5}"/>
              </a:ext>
            </a:extLst>
          </p:cNvPr>
          <p:cNvSpPr txBox="1">
            <a:spLocks noChangeArrowheads="1"/>
          </p:cNvSpPr>
          <p:nvPr/>
        </p:nvSpPr>
        <p:spPr bwMode="auto">
          <a:xfrm>
            <a:off x="381000" y="838200"/>
            <a:ext cx="8229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a:t>Let’s try those questions from the start of the investigation one more time...  </a:t>
            </a:r>
          </a:p>
        </p:txBody>
      </p:sp>
      <p:pic>
        <p:nvPicPr>
          <p:cNvPr id="90138" name="Picture 26">
            <a:hlinkClick r:id="rId3" action="ppaction://hlinksldjump"/>
            <a:extLst>
              <a:ext uri="{FF2B5EF4-FFF2-40B4-BE49-F238E27FC236}">
                <a16:creationId xmlns:a16="http://schemas.microsoft.com/office/drawing/2014/main" id="{BA803D85-3757-6751-31D5-7DBE9FB392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24600"/>
            <a:ext cx="531813" cy="533400"/>
          </a:xfrm>
          <a:prstGeom prst="rect">
            <a:avLst/>
          </a:prstGeom>
          <a:noFill/>
          <a:extLst>
            <a:ext uri="{909E8E84-426E-40DD-AFC4-6F175D3DCCD1}">
              <a14:hiddenFill xmlns:a14="http://schemas.microsoft.com/office/drawing/2010/main">
                <a:solidFill>
                  <a:srgbClr val="FFFFFF"/>
                </a:solidFill>
              </a14:hiddenFill>
            </a:ext>
          </a:extLst>
        </p:spPr>
      </p:pic>
      <p:pic>
        <p:nvPicPr>
          <p:cNvPr id="90140" name="Picture 28">
            <a:hlinkClick r:id="" action="ppaction://hlinkshowjump?jump=nextslide"/>
            <a:extLst>
              <a:ext uri="{FF2B5EF4-FFF2-40B4-BE49-F238E27FC236}">
                <a16:creationId xmlns:a16="http://schemas.microsoft.com/office/drawing/2014/main" id="{99BA3162-B206-D067-AF30-747DFDC3A439}"/>
              </a:ext>
            </a:extLst>
          </p:cNvPr>
          <p:cNvPicPr>
            <a:picLocks noChangeAspect="1" noChangeArrowheads="1"/>
          </p:cNvPicPr>
          <p:nvPr>
            <p:ph/>
          </p:nvPr>
        </p:nvPicPr>
        <p:blipFill>
          <a:blip r:embed="rId5">
            <a:extLst>
              <a:ext uri="{28A0092B-C50C-407E-A947-70E740481C1C}">
                <a14:useLocalDpi xmlns:a14="http://schemas.microsoft.com/office/drawing/2010/main" val="0"/>
              </a:ext>
            </a:extLst>
          </a:blip>
          <a:srcRect/>
          <a:stretch>
            <a:fillRect/>
          </a:stretch>
        </p:blipFill>
        <p:spPr>
          <a:xfrm>
            <a:off x="8372475" y="5505450"/>
            <a:ext cx="695325" cy="1276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nodeType="withEffect">
                                  <p:stCondLst>
                                    <p:cond delay="0"/>
                                  </p:stCondLst>
                                  <p:childTnLst>
                                    <p:set>
                                      <p:cBhvr>
                                        <p:cTn id="6" dur="1" fill="hold">
                                          <p:stCondLst>
                                            <p:cond delay="0"/>
                                          </p:stCondLst>
                                        </p:cTn>
                                        <p:tgtEl>
                                          <p:spTgt spid="90136"/>
                                        </p:tgtEl>
                                        <p:attrNameLst>
                                          <p:attrName>style.visibility</p:attrName>
                                        </p:attrNameLst>
                                      </p:cBhvr>
                                      <p:to>
                                        <p:strVal val="visible"/>
                                      </p:to>
                                    </p:set>
                                    <p:animEffect transition="in" filter="fade">
                                      <p:cBhvr>
                                        <p:cTn id="7" dur="2000"/>
                                        <p:tgtEl>
                                          <p:spTgt spid="90136"/>
                                        </p:tgtEl>
                                      </p:cBhvr>
                                    </p:animEffect>
                                    <p:anim calcmode="lin" valueType="num">
                                      <p:cBhvr>
                                        <p:cTn id="8" dur="2000" fill="hold"/>
                                        <p:tgtEl>
                                          <p:spTgt spid="90136"/>
                                        </p:tgtEl>
                                        <p:attrNameLst>
                                          <p:attrName>style.rotation</p:attrName>
                                        </p:attrNameLst>
                                      </p:cBhvr>
                                      <p:tavLst>
                                        <p:tav tm="0">
                                          <p:val>
                                            <p:fltVal val="720"/>
                                          </p:val>
                                        </p:tav>
                                        <p:tav tm="100000">
                                          <p:val>
                                            <p:fltVal val="0"/>
                                          </p:val>
                                        </p:tav>
                                      </p:tavLst>
                                    </p:anim>
                                    <p:anim calcmode="lin" valueType="num">
                                      <p:cBhvr>
                                        <p:cTn id="9" dur="2000" fill="hold"/>
                                        <p:tgtEl>
                                          <p:spTgt spid="90136"/>
                                        </p:tgtEl>
                                        <p:attrNameLst>
                                          <p:attrName>ppt_h</p:attrName>
                                        </p:attrNameLst>
                                      </p:cBhvr>
                                      <p:tavLst>
                                        <p:tav tm="0">
                                          <p:val>
                                            <p:fltVal val="0"/>
                                          </p:val>
                                        </p:tav>
                                        <p:tav tm="100000">
                                          <p:val>
                                            <p:strVal val="#ppt_h"/>
                                          </p:val>
                                        </p:tav>
                                      </p:tavLst>
                                    </p:anim>
                                    <p:anim calcmode="lin" valueType="num">
                                      <p:cBhvr>
                                        <p:cTn id="10" dur="2000" fill="hold"/>
                                        <p:tgtEl>
                                          <p:spTgt spid="9013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3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8F069139-FE37-8E4F-444D-C3FC2B618FB2}"/>
              </a:ext>
            </a:extLst>
          </p:cNvPr>
          <p:cNvSpPr>
            <a:spLocks noChangeArrowheads="1"/>
          </p:cNvSpPr>
          <p:nvPr/>
        </p:nvSpPr>
        <p:spPr bwMode="auto">
          <a:xfrm>
            <a:off x="2286000" y="2971800"/>
            <a:ext cx="4876800" cy="3200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96259" name="Text Box 3">
            <a:extLst>
              <a:ext uri="{FF2B5EF4-FFF2-40B4-BE49-F238E27FC236}">
                <a16:creationId xmlns:a16="http://schemas.microsoft.com/office/drawing/2014/main" id="{5440D12E-7262-975D-DB50-C295A2327C6F}"/>
              </a:ext>
            </a:extLst>
          </p:cNvPr>
          <p:cNvSpPr txBox="1">
            <a:spLocks noChangeArrowheads="1"/>
          </p:cNvSpPr>
          <p:nvPr/>
        </p:nvSpPr>
        <p:spPr bwMode="auto">
          <a:xfrm>
            <a:off x="1905000" y="25146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U</a:t>
            </a:r>
          </a:p>
        </p:txBody>
      </p:sp>
      <p:sp>
        <p:nvSpPr>
          <p:cNvPr id="96260" name="Oval 4">
            <a:extLst>
              <a:ext uri="{FF2B5EF4-FFF2-40B4-BE49-F238E27FC236}">
                <a16:creationId xmlns:a16="http://schemas.microsoft.com/office/drawing/2014/main" id="{98CD92D5-AED8-8412-93CC-5328FD9F9F64}"/>
              </a:ext>
            </a:extLst>
          </p:cNvPr>
          <p:cNvSpPr>
            <a:spLocks noChangeArrowheads="1"/>
          </p:cNvSpPr>
          <p:nvPr/>
        </p:nvSpPr>
        <p:spPr bwMode="auto">
          <a:xfrm>
            <a:off x="3200400" y="3733800"/>
            <a:ext cx="1752600" cy="1752600"/>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6261" name="Oval 5">
            <a:extLst>
              <a:ext uri="{FF2B5EF4-FFF2-40B4-BE49-F238E27FC236}">
                <a16:creationId xmlns:a16="http://schemas.microsoft.com/office/drawing/2014/main" id="{3A75A714-D9D5-2161-2688-66B13A37A53B}"/>
              </a:ext>
            </a:extLst>
          </p:cNvPr>
          <p:cNvSpPr>
            <a:spLocks noChangeArrowheads="1"/>
          </p:cNvSpPr>
          <p:nvPr/>
        </p:nvSpPr>
        <p:spPr bwMode="auto">
          <a:xfrm>
            <a:off x="4419600" y="3733800"/>
            <a:ext cx="1752600" cy="1752600"/>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6262" name="Freeform 6">
            <a:extLst>
              <a:ext uri="{FF2B5EF4-FFF2-40B4-BE49-F238E27FC236}">
                <a16:creationId xmlns:a16="http://schemas.microsoft.com/office/drawing/2014/main" id="{836737D3-7606-4E44-862F-3FFC69AF7BE1}"/>
              </a:ext>
            </a:extLst>
          </p:cNvPr>
          <p:cNvSpPr>
            <a:spLocks/>
          </p:cNvSpPr>
          <p:nvPr/>
        </p:nvSpPr>
        <p:spPr bwMode="auto">
          <a:xfrm>
            <a:off x="4465638" y="4117975"/>
            <a:ext cx="120650" cy="138113"/>
          </a:xfrm>
          <a:custGeom>
            <a:avLst/>
            <a:gdLst>
              <a:gd name="T0" fmla="*/ 61 w 76"/>
              <a:gd name="T1" fmla="*/ 0 h 87"/>
              <a:gd name="T2" fmla="*/ 48 w 76"/>
              <a:gd name="T3" fmla="*/ 12 h 87"/>
              <a:gd name="T4" fmla="*/ 36 w 76"/>
              <a:gd name="T5" fmla="*/ 37 h 87"/>
              <a:gd name="T6" fmla="*/ 24 w 76"/>
              <a:gd name="T7" fmla="*/ 61 h 87"/>
              <a:gd name="T8" fmla="*/ 48 w 76"/>
              <a:gd name="T9" fmla="*/ 37 h 87"/>
              <a:gd name="T10" fmla="*/ 36 w 76"/>
              <a:gd name="T11" fmla="*/ 61 h 87"/>
              <a:gd name="T12" fmla="*/ 30 w 76"/>
              <a:gd name="T13" fmla="*/ 80 h 87"/>
              <a:gd name="T14" fmla="*/ 55 w 76"/>
              <a:gd name="T15" fmla="*/ 24 h 87"/>
              <a:gd name="T16" fmla="*/ 67 w 76"/>
              <a:gd name="T17" fmla="*/ 6 h 87"/>
              <a:gd name="T18" fmla="*/ 55 w 76"/>
              <a:gd name="T19" fmla="*/ 24 h 87"/>
              <a:gd name="T20" fmla="*/ 17 w 76"/>
              <a:gd name="T21"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7">
                <a:moveTo>
                  <a:pt x="61" y="0"/>
                </a:moveTo>
                <a:cubicBezTo>
                  <a:pt x="57" y="4"/>
                  <a:pt x="49" y="6"/>
                  <a:pt x="48" y="12"/>
                </a:cubicBezTo>
                <a:cubicBezTo>
                  <a:pt x="42" y="42"/>
                  <a:pt x="76" y="24"/>
                  <a:pt x="36" y="37"/>
                </a:cubicBezTo>
                <a:cubicBezTo>
                  <a:pt x="8" y="79"/>
                  <a:pt x="0" y="85"/>
                  <a:pt x="24" y="61"/>
                </a:cubicBezTo>
                <a:cubicBezTo>
                  <a:pt x="38" y="18"/>
                  <a:pt x="27" y="14"/>
                  <a:pt x="48" y="37"/>
                </a:cubicBezTo>
                <a:cubicBezTo>
                  <a:pt x="44" y="45"/>
                  <a:pt x="39" y="53"/>
                  <a:pt x="36" y="61"/>
                </a:cubicBezTo>
                <a:cubicBezTo>
                  <a:pt x="33" y="67"/>
                  <a:pt x="30" y="87"/>
                  <a:pt x="30" y="80"/>
                </a:cubicBezTo>
                <a:cubicBezTo>
                  <a:pt x="30" y="27"/>
                  <a:pt x="23" y="36"/>
                  <a:pt x="55" y="24"/>
                </a:cubicBezTo>
                <a:cubicBezTo>
                  <a:pt x="59" y="18"/>
                  <a:pt x="71" y="0"/>
                  <a:pt x="67" y="6"/>
                </a:cubicBezTo>
                <a:cubicBezTo>
                  <a:pt x="63" y="12"/>
                  <a:pt x="60" y="18"/>
                  <a:pt x="55" y="24"/>
                </a:cubicBezTo>
                <a:cubicBezTo>
                  <a:pt x="38" y="45"/>
                  <a:pt x="17" y="59"/>
                  <a:pt x="17" y="86"/>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96263" name="Group 7">
            <a:extLst>
              <a:ext uri="{FF2B5EF4-FFF2-40B4-BE49-F238E27FC236}">
                <a16:creationId xmlns:a16="http://schemas.microsoft.com/office/drawing/2014/main" id="{FB4E7D59-162C-4FDD-2A6A-87C939B03676}"/>
              </a:ext>
            </a:extLst>
          </p:cNvPr>
          <p:cNvGrpSpPr>
            <a:grpSpLocks/>
          </p:cNvGrpSpPr>
          <p:nvPr/>
        </p:nvGrpSpPr>
        <p:grpSpPr bwMode="auto">
          <a:xfrm>
            <a:off x="4402138" y="3956050"/>
            <a:ext cx="588962" cy="1282700"/>
            <a:chOff x="2773" y="2492"/>
            <a:chExt cx="371" cy="808"/>
          </a:xfrm>
        </p:grpSpPr>
        <p:sp>
          <p:nvSpPr>
            <p:cNvPr id="96264" name="Freeform 8">
              <a:extLst>
                <a:ext uri="{FF2B5EF4-FFF2-40B4-BE49-F238E27FC236}">
                  <a16:creationId xmlns:a16="http://schemas.microsoft.com/office/drawing/2014/main" id="{6823F798-362A-E00A-870F-9636481E397B}"/>
                </a:ext>
              </a:extLst>
            </p:cNvPr>
            <p:cNvSpPr>
              <a:spLocks/>
            </p:cNvSpPr>
            <p:nvPr/>
          </p:nvSpPr>
          <p:spPr bwMode="auto">
            <a:xfrm>
              <a:off x="2773" y="2492"/>
              <a:ext cx="371" cy="808"/>
            </a:xfrm>
            <a:custGeom>
              <a:avLst/>
              <a:gdLst>
                <a:gd name="T0" fmla="*/ 175 w 371"/>
                <a:gd name="T1" fmla="*/ 15 h 808"/>
                <a:gd name="T2" fmla="*/ 225 w 371"/>
                <a:gd name="T3" fmla="*/ 71 h 808"/>
                <a:gd name="T4" fmla="*/ 249 w 371"/>
                <a:gd name="T5" fmla="*/ 95 h 808"/>
                <a:gd name="T6" fmla="*/ 274 w 371"/>
                <a:gd name="T7" fmla="*/ 126 h 808"/>
                <a:gd name="T8" fmla="*/ 299 w 371"/>
                <a:gd name="T9" fmla="*/ 176 h 808"/>
                <a:gd name="T10" fmla="*/ 305 w 371"/>
                <a:gd name="T11" fmla="*/ 194 h 808"/>
                <a:gd name="T12" fmla="*/ 318 w 371"/>
                <a:gd name="T13" fmla="*/ 207 h 808"/>
                <a:gd name="T14" fmla="*/ 330 w 371"/>
                <a:gd name="T15" fmla="*/ 244 h 808"/>
                <a:gd name="T16" fmla="*/ 342 w 371"/>
                <a:gd name="T17" fmla="*/ 263 h 808"/>
                <a:gd name="T18" fmla="*/ 330 w 371"/>
                <a:gd name="T19" fmla="*/ 430 h 808"/>
                <a:gd name="T20" fmla="*/ 318 w 371"/>
                <a:gd name="T21" fmla="*/ 603 h 808"/>
                <a:gd name="T22" fmla="*/ 293 w 371"/>
                <a:gd name="T23" fmla="*/ 634 h 808"/>
                <a:gd name="T24" fmla="*/ 225 w 371"/>
                <a:gd name="T25" fmla="*/ 752 h 808"/>
                <a:gd name="T26" fmla="*/ 175 w 371"/>
                <a:gd name="T27" fmla="*/ 808 h 808"/>
                <a:gd name="T28" fmla="*/ 119 w 371"/>
                <a:gd name="T29" fmla="*/ 758 h 808"/>
                <a:gd name="T30" fmla="*/ 82 w 371"/>
                <a:gd name="T31" fmla="*/ 702 h 808"/>
                <a:gd name="T32" fmla="*/ 8 w 371"/>
                <a:gd name="T33" fmla="*/ 566 h 808"/>
                <a:gd name="T34" fmla="*/ 14 w 371"/>
                <a:gd name="T35" fmla="*/ 448 h 808"/>
                <a:gd name="T36" fmla="*/ 82 w 371"/>
                <a:gd name="T37" fmla="*/ 176 h 808"/>
                <a:gd name="T38" fmla="*/ 163 w 371"/>
                <a:gd name="T39" fmla="*/ 21 h 808"/>
                <a:gd name="T40" fmla="*/ 175 w 371"/>
                <a:gd name="T41" fmla="*/ 2 h 808"/>
                <a:gd name="T42" fmla="*/ 175 w 371"/>
                <a:gd name="T43" fmla="*/ 15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1" h="808">
                  <a:moveTo>
                    <a:pt x="175" y="15"/>
                  </a:moveTo>
                  <a:cubicBezTo>
                    <a:pt x="194" y="32"/>
                    <a:pt x="207" y="53"/>
                    <a:pt x="225" y="71"/>
                  </a:cubicBezTo>
                  <a:cubicBezTo>
                    <a:pt x="236" y="103"/>
                    <a:pt x="222" y="79"/>
                    <a:pt x="249" y="95"/>
                  </a:cubicBezTo>
                  <a:cubicBezTo>
                    <a:pt x="259" y="101"/>
                    <a:pt x="268" y="117"/>
                    <a:pt x="274" y="126"/>
                  </a:cubicBezTo>
                  <a:cubicBezTo>
                    <a:pt x="280" y="146"/>
                    <a:pt x="284" y="160"/>
                    <a:pt x="299" y="176"/>
                  </a:cubicBezTo>
                  <a:cubicBezTo>
                    <a:pt x="301" y="182"/>
                    <a:pt x="302" y="189"/>
                    <a:pt x="305" y="194"/>
                  </a:cubicBezTo>
                  <a:cubicBezTo>
                    <a:pt x="308" y="199"/>
                    <a:pt x="315" y="202"/>
                    <a:pt x="318" y="207"/>
                  </a:cubicBezTo>
                  <a:cubicBezTo>
                    <a:pt x="324" y="219"/>
                    <a:pt x="323" y="233"/>
                    <a:pt x="330" y="244"/>
                  </a:cubicBezTo>
                  <a:cubicBezTo>
                    <a:pt x="334" y="250"/>
                    <a:pt x="338" y="257"/>
                    <a:pt x="342" y="263"/>
                  </a:cubicBezTo>
                  <a:cubicBezTo>
                    <a:pt x="348" y="316"/>
                    <a:pt x="371" y="385"/>
                    <a:pt x="330" y="430"/>
                  </a:cubicBezTo>
                  <a:cubicBezTo>
                    <a:pt x="326" y="488"/>
                    <a:pt x="326" y="546"/>
                    <a:pt x="318" y="603"/>
                  </a:cubicBezTo>
                  <a:cubicBezTo>
                    <a:pt x="316" y="616"/>
                    <a:pt x="300" y="623"/>
                    <a:pt x="293" y="634"/>
                  </a:cubicBezTo>
                  <a:cubicBezTo>
                    <a:pt x="270" y="673"/>
                    <a:pt x="262" y="725"/>
                    <a:pt x="225" y="752"/>
                  </a:cubicBezTo>
                  <a:cubicBezTo>
                    <a:pt x="212" y="783"/>
                    <a:pt x="206" y="796"/>
                    <a:pt x="175" y="808"/>
                  </a:cubicBezTo>
                  <a:cubicBezTo>
                    <a:pt x="147" y="797"/>
                    <a:pt x="140" y="778"/>
                    <a:pt x="119" y="758"/>
                  </a:cubicBezTo>
                  <a:cubicBezTo>
                    <a:pt x="108" y="736"/>
                    <a:pt x="94" y="722"/>
                    <a:pt x="82" y="702"/>
                  </a:cubicBezTo>
                  <a:cubicBezTo>
                    <a:pt x="55" y="658"/>
                    <a:pt x="36" y="610"/>
                    <a:pt x="8" y="566"/>
                  </a:cubicBezTo>
                  <a:cubicBezTo>
                    <a:pt x="10" y="527"/>
                    <a:pt x="12" y="487"/>
                    <a:pt x="14" y="448"/>
                  </a:cubicBezTo>
                  <a:cubicBezTo>
                    <a:pt x="18" y="369"/>
                    <a:pt x="0" y="231"/>
                    <a:pt x="82" y="176"/>
                  </a:cubicBezTo>
                  <a:cubicBezTo>
                    <a:pt x="99" y="121"/>
                    <a:pt x="127" y="65"/>
                    <a:pt x="163" y="21"/>
                  </a:cubicBezTo>
                  <a:cubicBezTo>
                    <a:pt x="168" y="15"/>
                    <a:pt x="168" y="5"/>
                    <a:pt x="175" y="2"/>
                  </a:cubicBezTo>
                  <a:cubicBezTo>
                    <a:pt x="179" y="0"/>
                    <a:pt x="175" y="11"/>
                    <a:pt x="175" y="15"/>
                  </a:cubicBezTo>
                  <a:close/>
                </a:path>
              </a:pathLst>
            </a:custGeom>
            <a:solidFill>
              <a:srgbClr val="00BE00"/>
            </a:solidFill>
            <a:ln w="0">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6265" name="Freeform 9">
              <a:extLst>
                <a:ext uri="{FF2B5EF4-FFF2-40B4-BE49-F238E27FC236}">
                  <a16:creationId xmlns:a16="http://schemas.microsoft.com/office/drawing/2014/main" id="{4BACEA6D-0698-E828-ACD0-DE66FA7C0BEB}"/>
                </a:ext>
              </a:extLst>
            </p:cNvPr>
            <p:cNvSpPr>
              <a:spLocks/>
            </p:cNvSpPr>
            <p:nvPr/>
          </p:nvSpPr>
          <p:spPr bwMode="auto">
            <a:xfrm>
              <a:off x="2813" y="2610"/>
              <a:ext cx="88" cy="93"/>
            </a:xfrm>
            <a:custGeom>
              <a:avLst/>
              <a:gdLst>
                <a:gd name="T0" fmla="*/ 30 w 88"/>
                <a:gd name="T1" fmla="*/ 70 h 93"/>
                <a:gd name="T2" fmla="*/ 36 w 88"/>
                <a:gd name="T3" fmla="*/ 89 h 93"/>
                <a:gd name="T4" fmla="*/ 24 w 88"/>
                <a:gd name="T5" fmla="*/ 76 h 93"/>
                <a:gd name="T6" fmla="*/ 30 w 88"/>
                <a:gd name="T7" fmla="*/ 58 h 93"/>
                <a:gd name="T8" fmla="*/ 42 w 88"/>
                <a:gd name="T9" fmla="*/ 45 h 93"/>
                <a:gd name="T10" fmla="*/ 24 w 88"/>
                <a:gd name="T11" fmla="*/ 52 h 93"/>
                <a:gd name="T12" fmla="*/ 11 w 88"/>
                <a:gd name="T13" fmla="*/ 64 h 93"/>
                <a:gd name="T14" fmla="*/ 17 w 88"/>
                <a:gd name="T15" fmla="*/ 83 h 93"/>
                <a:gd name="T16" fmla="*/ 24 w 88"/>
                <a:gd name="T17" fmla="*/ 64 h 93"/>
                <a:gd name="T18" fmla="*/ 42 w 88"/>
                <a:gd name="T19" fmla="*/ 39 h 93"/>
                <a:gd name="T20" fmla="*/ 11 w 88"/>
                <a:gd name="T21" fmla="*/ 58 h 93"/>
                <a:gd name="T22" fmla="*/ 42 w 88"/>
                <a:gd name="T23" fmla="*/ 33 h 93"/>
                <a:gd name="T24" fmla="*/ 48 w 88"/>
                <a:gd name="T25" fmla="*/ 45 h 93"/>
                <a:gd name="T26" fmla="*/ 48 w 88"/>
                <a:gd name="T27" fmla="*/ 15 h 93"/>
                <a:gd name="T28" fmla="*/ 30 w 88"/>
                <a:gd name="T29" fmla="*/ 7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93">
                  <a:moveTo>
                    <a:pt x="30" y="70"/>
                  </a:moveTo>
                  <a:cubicBezTo>
                    <a:pt x="32" y="76"/>
                    <a:pt x="41" y="84"/>
                    <a:pt x="36" y="89"/>
                  </a:cubicBezTo>
                  <a:cubicBezTo>
                    <a:pt x="32" y="93"/>
                    <a:pt x="25" y="82"/>
                    <a:pt x="24" y="76"/>
                  </a:cubicBezTo>
                  <a:cubicBezTo>
                    <a:pt x="23" y="70"/>
                    <a:pt x="27" y="63"/>
                    <a:pt x="30" y="58"/>
                  </a:cubicBezTo>
                  <a:cubicBezTo>
                    <a:pt x="33" y="53"/>
                    <a:pt x="46" y="49"/>
                    <a:pt x="42" y="45"/>
                  </a:cubicBezTo>
                  <a:cubicBezTo>
                    <a:pt x="37" y="40"/>
                    <a:pt x="30" y="50"/>
                    <a:pt x="24" y="52"/>
                  </a:cubicBezTo>
                  <a:cubicBezTo>
                    <a:pt x="20" y="56"/>
                    <a:pt x="12" y="58"/>
                    <a:pt x="11" y="64"/>
                  </a:cubicBezTo>
                  <a:cubicBezTo>
                    <a:pt x="10" y="70"/>
                    <a:pt x="10" y="83"/>
                    <a:pt x="17" y="83"/>
                  </a:cubicBezTo>
                  <a:cubicBezTo>
                    <a:pt x="24" y="83"/>
                    <a:pt x="21" y="70"/>
                    <a:pt x="24" y="64"/>
                  </a:cubicBezTo>
                  <a:cubicBezTo>
                    <a:pt x="29" y="55"/>
                    <a:pt x="49" y="31"/>
                    <a:pt x="42" y="39"/>
                  </a:cubicBezTo>
                  <a:cubicBezTo>
                    <a:pt x="25" y="57"/>
                    <a:pt x="36" y="50"/>
                    <a:pt x="11" y="58"/>
                  </a:cubicBezTo>
                  <a:cubicBezTo>
                    <a:pt x="12" y="57"/>
                    <a:pt x="38" y="29"/>
                    <a:pt x="42" y="33"/>
                  </a:cubicBezTo>
                  <a:cubicBezTo>
                    <a:pt x="54" y="47"/>
                    <a:pt x="0" y="64"/>
                    <a:pt x="48" y="45"/>
                  </a:cubicBezTo>
                  <a:cubicBezTo>
                    <a:pt x="57" y="22"/>
                    <a:pt x="88" y="0"/>
                    <a:pt x="48" y="15"/>
                  </a:cubicBezTo>
                  <a:cubicBezTo>
                    <a:pt x="31" y="48"/>
                    <a:pt x="38" y="30"/>
                    <a:pt x="30" y="7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6266" name="Freeform 10">
              <a:extLst>
                <a:ext uri="{FF2B5EF4-FFF2-40B4-BE49-F238E27FC236}">
                  <a16:creationId xmlns:a16="http://schemas.microsoft.com/office/drawing/2014/main" id="{C8AF2E50-F281-CEAC-705B-D14FC5CD63BF}"/>
                </a:ext>
              </a:extLst>
            </p:cNvPr>
            <p:cNvSpPr>
              <a:spLocks/>
            </p:cNvSpPr>
            <p:nvPr/>
          </p:nvSpPr>
          <p:spPr bwMode="auto">
            <a:xfrm>
              <a:off x="3043" y="2897"/>
              <a:ext cx="80" cy="180"/>
            </a:xfrm>
            <a:custGeom>
              <a:avLst/>
              <a:gdLst>
                <a:gd name="T0" fmla="*/ 41 w 80"/>
                <a:gd name="T1" fmla="*/ 180 h 180"/>
                <a:gd name="T2" fmla="*/ 66 w 80"/>
                <a:gd name="T3" fmla="*/ 118 h 180"/>
                <a:gd name="T4" fmla="*/ 66 w 80"/>
                <a:gd name="T5" fmla="*/ 0 h 180"/>
                <a:gd name="T6" fmla="*/ 41 w 80"/>
                <a:gd name="T7" fmla="*/ 180 h 180"/>
              </a:gdLst>
              <a:ahLst/>
              <a:cxnLst>
                <a:cxn ang="0">
                  <a:pos x="T0" y="T1"/>
                </a:cxn>
                <a:cxn ang="0">
                  <a:pos x="T2" y="T3"/>
                </a:cxn>
                <a:cxn ang="0">
                  <a:pos x="T4" y="T5"/>
                </a:cxn>
                <a:cxn ang="0">
                  <a:pos x="T6" y="T7"/>
                </a:cxn>
              </a:cxnLst>
              <a:rect l="0" t="0" r="r" b="b"/>
              <a:pathLst>
                <a:path w="80" h="180">
                  <a:moveTo>
                    <a:pt x="41" y="180"/>
                  </a:moveTo>
                  <a:cubicBezTo>
                    <a:pt x="49" y="159"/>
                    <a:pt x="59" y="139"/>
                    <a:pt x="66" y="118"/>
                  </a:cubicBezTo>
                  <a:cubicBezTo>
                    <a:pt x="75" y="60"/>
                    <a:pt x="80" y="66"/>
                    <a:pt x="66" y="0"/>
                  </a:cubicBezTo>
                  <a:cubicBezTo>
                    <a:pt x="0" y="31"/>
                    <a:pt x="52" y="111"/>
                    <a:pt x="41" y="18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96267" name="Freeform 11">
            <a:extLst>
              <a:ext uri="{FF2B5EF4-FFF2-40B4-BE49-F238E27FC236}">
                <a16:creationId xmlns:a16="http://schemas.microsoft.com/office/drawing/2014/main" id="{B795E58B-DC00-A246-1536-6836144ADA91}"/>
              </a:ext>
            </a:extLst>
          </p:cNvPr>
          <p:cNvSpPr>
            <a:spLocks/>
          </p:cNvSpPr>
          <p:nvPr/>
        </p:nvSpPr>
        <p:spPr bwMode="auto">
          <a:xfrm>
            <a:off x="4926013" y="4568825"/>
            <a:ext cx="30162" cy="79375"/>
          </a:xfrm>
          <a:custGeom>
            <a:avLst/>
            <a:gdLst>
              <a:gd name="T0" fmla="*/ 19 w 19"/>
              <a:gd name="T1" fmla="*/ 0 h 50"/>
              <a:gd name="T2" fmla="*/ 6 w 19"/>
              <a:gd name="T3" fmla="*/ 13 h 50"/>
              <a:gd name="T4" fmla="*/ 19 w 19"/>
              <a:gd name="T5" fmla="*/ 25 h 50"/>
              <a:gd name="T6" fmla="*/ 6 w 19"/>
              <a:gd name="T7" fmla="*/ 7 h 50"/>
              <a:gd name="T8" fmla="*/ 0 w 19"/>
              <a:gd name="T9" fmla="*/ 50 h 50"/>
            </a:gdLst>
            <a:ahLst/>
            <a:cxnLst>
              <a:cxn ang="0">
                <a:pos x="T0" y="T1"/>
              </a:cxn>
              <a:cxn ang="0">
                <a:pos x="T2" y="T3"/>
              </a:cxn>
              <a:cxn ang="0">
                <a:pos x="T4" y="T5"/>
              </a:cxn>
              <a:cxn ang="0">
                <a:pos x="T6" y="T7"/>
              </a:cxn>
              <a:cxn ang="0">
                <a:pos x="T8" y="T9"/>
              </a:cxn>
            </a:cxnLst>
            <a:rect l="0" t="0" r="r" b="b"/>
            <a:pathLst>
              <a:path w="19" h="50">
                <a:moveTo>
                  <a:pt x="19" y="0"/>
                </a:moveTo>
                <a:cubicBezTo>
                  <a:pt x="15" y="4"/>
                  <a:pt x="6" y="7"/>
                  <a:pt x="6" y="13"/>
                </a:cubicBezTo>
                <a:cubicBezTo>
                  <a:pt x="6" y="19"/>
                  <a:pt x="19" y="31"/>
                  <a:pt x="19" y="25"/>
                </a:cubicBezTo>
                <a:cubicBezTo>
                  <a:pt x="19" y="18"/>
                  <a:pt x="10" y="13"/>
                  <a:pt x="6" y="7"/>
                </a:cubicBezTo>
                <a:cubicBezTo>
                  <a:pt x="13" y="44"/>
                  <a:pt x="19" y="31"/>
                  <a:pt x="0" y="50"/>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6268" name="Text Box 12">
            <a:extLst>
              <a:ext uri="{FF2B5EF4-FFF2-40B4-BE49-F238E27FC236}">
                <a16:creationId xmlns:a16="http://schemas.microsoft.com/office/drawing/2014/main" id="{A994858D-831F-5489-39E6-3C573A54F121}"/>
              </a:ext>
            </a:extLst>
          </p:cNvPr>
          <p:cNvSpPr txBox="1">
            <a:spLocks noChangeArrowheads="1"/>
          </p:cNvSpPr>
          <p:nvPr/>
        </p:nvSpPr>
        <p:spPr bwMode="auto">
          <a:xfrm>
            <a:off x="2971800" y="35814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M</a:t>
            </a:r>
          </a:p>
        </p:txBody>
      </p:sp>
      <p:sp>
        <p:nvSpPr>
          <p:cNvPr id="96269" name="Text Box 13">
            <a:extLst>
              <a:ext uri="{FF2B5EF4-FFF2-40B4-BE49-F238E27FC236}">
                <a16:creationId xmlns:a16="http://schemas.microsoft.com/office/drawing/2014/main" id="{430DA116-3205-2D8D-AE9E-77C0700DD4AC}"/>
              </a:ext>
            </a:extLst>
          </p:cNvPr>
          <p:cNvSpPr txBox="1">
            <a:spLocks noChangeArrowheads="1"/>
          </p:cNvSpPr>
          <p:nvPr/>
        </p:nvSpPr>
        <p:spPr bwMode="auto">
          <a:xfrm>
            <a:off x="5943600" y="3595688"/>
            <a:ext cx="45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G</a:t>
            </a:r>
          </a:p>
        </p:txBody>
      </p:sp>
      <p:sp>
        <p:nvSpPr>
          <p:cNvPr id="96270" name="Rectangle 14">
            <a:extLst>
              <a:ext uri="{FF2B5EF4-FFF2-40B4-BE49-F238E27FC236}">
                <a16:creationId xmlns:a16="http://schemas.microsoft.com/office/drawing/2014/main" id="{406BE751-F943-8948-F90C-93B02301DD7A}"/>
              </a:ext>
            </a:extLst>
          </p:cNvPr>
          <p:cNvSpPr>
            <a:spLocks noChangeArrowheads="1"/>
          </p:cNvSpPr>
          <p:nvPr/>
        </p:nvSpPr>
        <p:spPr bwMode="auto">
          <a:xfrm>
            <a:off x="4489450" y="428466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5</a:t>
            </a:r>
          </a:p>
        </p:txBody>
      </p:sp>
      <p:sp>
        <p:nvSpPr>
          <p:cNvPr id="96271" name="Text Box 15">
            <a:extLst>
              <a:ext uri="{FF2B5EF4-FFF2-40B4-BE49-F238E27FC236}">
                <a16:creationId xmlns:a16="http://schemas.microsoft.com/office/drawing/2014/main" id="{3A6BFBB0-26D1-B47B-EFDA-DA37A9E41BC0}"/>
              </a:ext>
            </a:extLst>
          </p:cNvPr>
          <p:cNvSpPr txBox="1">
            <a:spLocks noChangeArrowheads="1"/>
          </p:cNvSpPr>
          <p:nvPr/>
        </p:nvSpPr>
        <p:spPr bwMode="auto">
          <a:xfrm>
            <a:off x="381000" y="2286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a:t>How many students watch MTV only, no video games?  </a:t>
            </a:r>
          </a:p>
        </p:txBody>
      </p:sp>
      <p:sp>
        <p:nvSpPr>
          <p:cNvPr id="96272" name="Text Box 16">
            <a:hlinkClick r:id="rId2" action="ppaction://hlinksldjump"/>
            <a:extLst>
              <a:ext uri="{FF2B5EF4-FFF2-40B4-BE49-F238E27FC236}">
                <a16:creationId xmlns:a16="http://schemas.microsoft.com/office/drawing/2014/main" id="{9A6C02A1-931B-61C2-7B0F-11B801185DED}"/>
              </a:ext>
            </a:extLst>
          </p:cNvPr>
          <p:cNvSpPr txBox="1">
            <a:spLocks noChangeArrowheads="1"/>
          </p:cNvSpPr>
          <p:nvPr/>
        </p:nvSpPr>
        <p:spPr bwMode="auto">
          <a:xfrm>
            <a:off x="36576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chemeClr val="bg1"/>
                </a:solidFill>
                <a:effectLst>
                  <a:outerShdw blurRad="38100" dist="38100" dir="2700000" algn="tl">
                    <a:srgbClr val="C0C0C0"/>
                  </a:outerShdw>
                </a:effectLst>
              </a:rPr>
              <a:t>12</a:t>
            </a:r>
          </a:p>
        </p:txBody>
      </p:sp>
      <p:sp>
        <p:nvSpPr>
          <p:cNvPr id="96273" name="Text Box 17">
            <a:hlinkClick r:id="rId2" action="ppaction://hlinksldjump"/>
            <a:extLst>
              <a:ext uri="{FF2B5EF4-FFF2-40B4-BE49-F238E27FC236}">
                <a16:creationId xmlns:a16="http://schemas.microsoft.com/office/drawing/2014/main" id="{A72960C9-86B4-307D-2B5C-DF0DF153C2E7}"/>
              </a:ext>
            </a:extLst>
          </p:cNvPr>
          <p:cNvSpPr txBox="1">
            <a:spLocks noChangeArrowheads="1"/>
          </p:cNvSpPr>
          <p:nvPr/>
        </p:nvSpPr>
        <p:spPr bwMode="auto">
          <a:xfrm>
            <a:off x="53340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effectLst>
                  <a:outerShdw blurRad="38100" dist="38100" dir="2700000" algn="tl">
                    <a:srgbClr val="C0C0C0"/>
                  </a:outerShdw>
                </a:effectLst>
              </a:rPr>
              <a:t>7</a:t>
            </a:r>
          </a:p>
        </p:txBody>
      </p:sp>
      <p:pic>
        <p:nvPicPr>
          <p:cNvPr id="96278" name="Picture 22">
            <a:extLst>
              <a:ext uri="{FF2B5EF4-FFF2-40B4-BE49-F238E27FC236}">
                <a16:creationId xmlns:a16="http://schemas.microsoft.com/office/drawing/2014/main" id="{7A1FC404-DD7D-032E-D179-69FF195B7B10}"/>
              </a:ext>
            </a:extLst>
          </p:cNvPr>
          <p:cNvPicPr>
            <a:picLocks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7334250" y="762000"/>
            <a:ext cx="1123950" cy="904875"/>
          </a:xfrm>
          <a:noFill/>
          <a:ln/>
        </p:spPr>
      </p:pic>
      <p:sp>
        <p:nvSpPr>
          <p:cNvPr id="96286" name="Text Box 30">
            <a:hlinkClick r:id="rId4" action="ppaction://hlinksldjump"/>
            <a:extLst>
              <a:ext uri="{FF2B5EF4-FFF2-40B4-BE49-F238E27FC236}">
                <a16:creationId xmlns:a16="http://schemas.microsoft.com/office/drawing/2014/main" id="{EDC7D116-AA43-4C51-0C0C-E96B21283C90}"/>
              </a:ext>
            </a:extLst>
          </p:cNvPr>
          <p:cNvSpPr txBox="1">
            <a:spLocks noChangeArrowheads="1"/>
          </p:cNvSpPr>
          <p:nvPr/>
        </p:nvSpPr>
        <p:spPr bwMode="auto">
          <a:xfrm>
            <a:off x="6248400" y="1600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5</a:t>
            </a:r>
          </a:p>
        </p:txBody>
      </p:sp>
      <p:sp>
        <p:nvSpPr>
          <p:cNvPr id="96287" name="Text Box 31">
            <a:hlinkClick r:id="rId5" action="ppaction://hlinksldjump"/>
            <a:extLst>
              <a:ext uri="{FF2B5EF4-FFF2-40B4-BE49-F238E27FC236}">
                <a16:creationId xmlns:a16="http://schemas.microsoft.com/office/drawing/2014/main" id="{A0694378-941F-74FF-D66E-105B48DCED3D}"/>
              </a:ext>
            </a:extLst>
          </p:cNvPr>
          <p:cNvSpPr txBox="1">
            <a:spLocks noChangeArrowheads="1"/>
          </p:cNvSpPr>
          <p:nvPr/>
        </p:nvSpPr>
        <p:spPr bwMode="auto">
          <a:xfrm>
            <a:off x="2819400" y="1600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12</a:t>
            </a:r>
          </a:p>
        </p:txBody>
      </p:sp>
      <p:sp>
        <p:nvSpPr>
          <p:cNvPr id="96288" name="Text Box 32">
            <a:hlinkClick r:id="rId4" action="ppaction://hlinksldjump"/>
            <a:extLst>
              <a:ext uri="{FF2B5EF4-FFF2-40B4-BE49-F238E27FC236}">
                <a16:creationId xmlns:a16="http://schemas.microsoft.com/office/drawing/2014/main" id="{9C968BED-465B-4F67-7D0F-28548C0B8C97}"/>
              </a:ext>
            </a:extLst>
          </p:cNvPr>
          <p:cNvSpPr txBox="1">
            <a:spLocks noChangeArrowheads="1"/>
          </p:cNvSpPr>
          <p:nvPr/>
        </p:nvSpPr>
        <p:spPr bwMode="auto">
          <a:xfrm>
            <a:off x="4495800" y="1600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17</a:t>
            </a:r>
          </a:p>
        </p:txBody>
      </p:sp>
      <p:sp>
        <p:nvSpPr>
          <p:cNvPr id="96289" name="Text Box 33">
            <a:hlinkClick r:id="rId4" action="ppaction://hlinksldjump"/>
            <a:extLst>
              <a:ext uri="{FF2B5EF4-FFF2-40B4-BE49-F238E27FC236}">
                <a16:creationId xmlns:a16="http://schemas.microsoft.com/office/drawing/2014/main" id="{CC809127-51F6-38BD-CBBD-5B28DDE7557E}"/>
              </a:ext>
            </a:extLst>
          </p:cNvPr>
          <p:cNvSpPr txBox="1">
            <a:spLocks noChangeArrowheads="1"/>
          </p:cNvSpPr>
          <p:nvPr/>
        </p:nvSpPr>
        <p:spPr bwMode="auto">
          <a:xfrm>
            <a:off x="3733800" y="16144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7</a:t>
            </a:r>
          </a:p>
        </p:txBody>
      </p:sp>
      <p:sp>
        <p:nvSpPr>
          <p:cNvPr id="96290" name="Text Box 34">
            <a:hlinkClick r:id="rId4" action="ppaction://hlinksldjump"/>
            <a:extLst>
              <a:ext uri="{FF2B5EF4-FFF2-40B4-BE49-F238E27FC236}">
                <a16:creationId xmlns:a16="http://schemas.microsoft.com/office/drawing/2014/main" id="{B9894BA3-7A11-8E8E-E44E-65BAB283EEB8}"/>
              </a:ext>
            </a:extLst>
          </p:cNvPr>
          <p:cNvSpPr txBox="1">
            <a:spLocks noChangeArrowheads="1"/>
          </p:cNvSpPr>
          <p:nvPr/>
        </p:nvSpPr>
        <p:spPr bwMode="auto">
          <a:xfrm>
            <a:off x="1905000" y="1600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24</a:t>
            </a:r>
          </a:p>
        </p:txBody>
      </p:sp>
      <p:sp>
        <p:nvSpPr>
          <p:cNvPr id="96291" name="Text Box 35">
            <a:hlinkClick r:id="rId4" action="ppaction://hlinksldjump"/>
            <a:extLst>
              <a:ext uri="{FF2B5EF4-FFF2-40B4-BE49-F238E27FC236}">
                <a16:creationId xmlns:a16="http://schemas.microsoft.com/office/drawing/2014/main" id="{59830A68-5749-F9EC-27F7-3FC5DD0754A5}"/>
              </a:ext>
            </a:extLst>
          </p:cNvPr>
          <p:cNvSpPr txBox="1">
            <a:spLocks noChangeArrowheads="1"/>
          </p:cNvSpPr>
          <p:nvPr/>
        </p:nvSpPr>
        <p:spPr bwMode="auto">
          <a:xfrm>
            <a:off x="5410200" y="1600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6</a:t>
            </a:r>
          </a:p>
        </p:txBody>
      </p:sp>
      <p:pic>
        <p:nvPicPr>
          <p:cNvPr id="96292" name="Picture 36">
            <a:hlinkClick r:id="rId6" action="ppaction://hlinksldjump"/>
            <a:extLst>
              <a:ext uri="{FF2B5EF4-FFF2-40B4-BE49-F238E27FC236}">
                <a16:creationId xmlns:a16="http://schemas.microsoft.com/office/drawing/2014/main" id="{E37D2ED8-EFD5-5BB7-300D-8249C684F29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324600"/>
            <a:ext cx="531813"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nodeType="withEffect">
                                  <p:stCondLst>
                                    <p:cond delay="0"/>
                                  </p:stCondLst>
                                  <p:childTnLst>
                                    <p:set>
                                      <p:cBhvr>
                                        <p:cTn id="6" dur="1" fill="hold">
                                          <p:stCondLst>
                                            <p:cond delay="0"/>
                                          </p:stCondLst>
                                        </p:cTn>
                                        <p:tgtEl>
                                          <p:spTgt spid="96271"/>
                                        </p:tgtEl>
                                        <p:attrNameLst>
                                          <p:attrName>style.visibility</p:attrName>
                                        </p:attrNameLst>
                                      </p:cBhvr>
                                      <p:to>
                                        <p:strVal val="visible"/>
                                      </p:to>
                                    </p:set>
                                    <p:anim from="(-#ppt_w/2)" to="(#ppt_x)" calcmode="lin" valueType="num">
                                      <p:cBhvr>
                                        <p:cTn id="7" dur="600" fill="hold">
                                          <p:stCondLst>
                                            <p:cond delay="0"/>
                                          </p:stCondLst>
                                        </p:cTn>
                                        <p:tgtEl>
                                          <p:spTgt spid="96271"/>
                                        </p:tgtEl>
                                        <p:attrNameLst>
                                          <p:attrName>ppt_x</p:attrName>
                                        </p:attrNameLst>
                                      </p:cBhvr>
                                    </p:anim>
                                    <p:anim from="0" to="-1.0" calcmode="lin" valueType="num">
                                      <p:cBhvr>
                                        <p:cTn id="8" dur="200" decel="50000" autoRev="1" fill="hold">
                                          <p:stCondLst>
                                            <p:cond delay="600"/>
                                          </p:stCondLst>
                                        </p:cTn>
                                        <p:tgtEl>
                                          <p:spTgt spid="96271"/>
                                        </p:tgtEl>
                                        <p:attrNameLst>
                                          <p:attrName>xshear</p:attrName>
                                        </p:attrNameLst>
                                      </p:cBhvr>
                                    </p:anim>
                                    <p:animScale>
                                      <p:cBhvr>
                                        <p:cTn id="9" dur="200" decel="100000" autoRev="1" fill="hold">
                                          <p:stCondLst>
                                            <p:cond delay="600"/>
                                          </p:stCondLst>
                                        </p:cTn>
                                        <p:tgtEl>
                                          <p:spTgt spid="96271"/>
                                        </p:tgtEl>
                                      </p:cBhvr>
                                      <p:from x="100000" y="100000"/>
                                      <p:to x="80000" y="100000"/>
                                    </p:animScale>
                                    <p:anim by="(#ppt_h/3+#ppt_w*0.1)" calcmode="lin" valueType="num">
                                      <p:cBhvr additive="sum">
                                        <p:cTn id="10" dur="200" decel="100000" autoRev="1" fill="hold">
                                          <p:stCondLst>
                                            <p:cond delay="600"/>
                                          </p:stCondLst>
                                        </p:cTn>
                                        <p:tgtEl>
                                          <p:spTgt spid="96271"/>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7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7C1B3C28-DEAC-E350-BA86-809BEBEFB6CD}"/>
              </a:ext>
            </a:extLst>
          </p:cNvPr>
          <p:cNvSpPr>
            <a:spLocks noChangeArrowheads="1"/>
          </p:cNvSpPr>
          <p:nvPr/>
        </p:nvSpPr>
        <p:spPr bwMode="auto">
          <a:xfrm>
            <a:off x="2286000" y="2971800"/>
            <a:ext cx="4876800" cy="3200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97283" name="Text Box 3">
            <a:extLst>
              <a:ext uri="{FF2B5EF4-FFF2-40B4-BE49-F238E27FC236}">
                <a16:creationId xmlns:a16="http://schemas.microsoft.com/office/drawing/2014/main" id="{FB1AC3A6-4394-5B82-39CF-066550796908}"/>
              </a:ext>
            </a:extLst>
          </p:cNvPr>
          <p:cNvSpPr txBox="1">
            <a:spLocks noChangeArrowheads="1"/>
          </p:cNvSpPr>
          <p:nvPr/>
        </p:nvSpPr>
        <p:spPr bwMode="auto">
          <a:xfrm>
            <a:off x="1905000" y="25146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U</a:t>
            </a:r>
          </a:p>
        </p:txBody>
      </p:sp>
      <p:sp>
        <p:nvSpPr>
          <p:cNvPr id="97284" name="Oval 4">
            <a:extLst>
              <a:ext uri="{FF2B5EF4-FFF2-40B4-BE49-F238E27FC236}">
                <a16:creationId xmlns:a16="http://schemas.microsoft.com/office/drawing/2014/main" id="{8D3B6E09-0EDD-8124-A1B7-5B0963D70812}"/>
              </a:ext>
            </a:extLst>
          </p:cNvPr>
          <p:cNvSpPr>
            <a:spLocks noChangeArrowheads="1"/>
          </p:cNvSpPr>
          <p:nvPr/>
        </p:nvSpPr>
        <p:spPr bwMode="auto">
          <a:xfrm>
            <a:off x="3200400" y="3733800"/>
            <a:ext cx="1752600" cy="1752600"/>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7285" name="Oval 5">
            <a:extLst>
              <a:ext uri="{FF2B5EF4-FFF2-40B4-BE49-F238E27FC236}">
                <a16:creationId xmlns:a16="http://schemas.microsoft.com/office/drawing/2014/main" id="{9BCD23CD-2B49-7AA7-70A3-BB4982F9A874}"/>
              </a:ext>
            </a:extLst>
          </p:cNvPr>
          <p:cNvSpPr>
            <a:spLocks noChangeArrowheads="1"/>
          </p:cNvSpPr>
          <p:nvPr/>
        </p:nvSpPr>
        <p:spPr bwMode="auto">
          <a:xfrm>
            <a:off x="4419600" y="3733800"/>
            <a:ext cx="1752600" cy="1752600"/>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7286" name="Freeform 6">
            <a:extLst>
              <a:ext uri="{FF2B5EF4-FFF2-40B4-BE49-F238E27FC236}">
                <a16:creationId xmlns:a16="http://schemas.microsoft.com/office/drawing/2014/main" id="{419984B3-6022-14D3-6C6C-E07FE0CEEF31}"/>
              </a:ext>
            </a:extLst>
          </p:cNvPr>
          <p:cNvSpPr>
            <a:spLocks/>
          </p:cNvSpPr>
          <p:nvPr/>
        </p:nvSpPr>
        <p:spPr bwMode="auto">
          <a:xfrm>
            <a:off x="4465638" y="4117975"/>
            <a:ext cx="120650" cy="138113"/>
          </a:xfrm>
          <a:custGeom>
            <a:avLst/>
            <a:gdLst>
              <a:gd name="T0" fmla="*/ 61 w 76"/>
              <a:gd name="T1" fmla="*/ 0 h 87"/>
              <a:gd name="T2" fmla="*/ 48 w 76"/>
              <a:gd name="T3" fmla="*/ 12 h 87"/>
              <a:gd name="T4" fmla="*/ 36 w 76"/>
              <a:gd name="T5" fmla="*/ 37 h 87"/>
              <a:gd name="T6" fmla="*/ 24 w 76"/>
              <a:gd name="T7" fmla="*/ 61 h 87"/>
              <a:gd name="T8" fmla="*/ 48 w 76"/>
              <a:gd name="T9" fmla="*/ 37 h 87"/>
              <a:gd name="T10" fmla="*/ 36 w 76"/>
              <a:gd name="T11" fmla="*/ 61 h 87"/>
              <a:gd name="T12" fmla="*/ 30 w 76"/>
              <a:gd name="T13" fmla="*/ 80 h 87"/>
              <a:gd name="T14" fmla="*/ 55 w 76"/>
              <a:gd name="T15" fmla="*/ 24 h 87"/>
              <a:gd name="T16" fmla="*/ 67 w 76"/>
              <a:gd name="T17" fmla="*/ 6 h 87"/>
              <a:gd name="T18" fmla="*/ 55 w 76"/>
              <a:gd name="T19" fmla="*/ 24 h 87"/>
              <a:gd name="T20" fmla="*/ 17 w 76"/>
              <a:gd name="T21"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7">
                <a:moveTo>
                  <a:pt x="61" y="0"/>
                </a:moveTo>
                <a:cubicBezTo>
                  <a:pt x="57" y="4"/>
                  <a:pt x="49" y="6"/>
                  <a:pt x="48" y="12"/>
                </a:cubicBezTo>
                <a:cubicBezTo>
                  <a:pt x="42" y="42"/>
                  <a:pt x="76" y="24"/>
                  <a:pt x="36" y="37"/>
                </a:cubicBezTo>
                <a:cubicBezTo>
                  <a:pt x="8" y="79"/>
                  <a:pt x="0" y="85"/>
                  <a:pt x="24" y="61"/>
                </a:cubicBezTo>
                <a:cubicBezTo>
                  <a:pt x="38" y="18"/>
                  <a:pt x="27" y="14"/>
                  <a:pt x="48" y="37"/>
                </a:cubicBezTo>
                <a:cubicBezTo>
                  <a:pt x="44" y="45"/>
                  <a:pt x="39" y="53"/>
                  <a:pt x="36" y="61"/>
                </a:cubicBezTo>
                <a:cubicBezTo>
                  <a:pt x="33" y="67"/>
                  <a:pt x="30" y="87"/>
                  <a:pt x="30" y="80"/>
                </a:cubicBezTo>
                <a:cubicBezTo>
                  <a:pt x="30" y="27"/>
                  <a:pt x="23" y="36"/>
                  <a:pt x="55" y="24"/>
                </a:cubicBezTo>
                <a:cubicBezTo>
                  <a:pt x="59" y="18"/>
                  <a:pt x="71" y="0"/>
                  <a:pt x="67" y="6"/>
                </a:cubicBezTo>
                <a:cubicBezTo>
                  <a:pt x="63" y="12"/>
                  <a:pt x="60" y="18"/>
                  <a:pt x="55" y="24"/>
                </a:cubicBezTo>
                <a:cubicBezTo>
                  <a:pt x="38" y="45"/>
                  <a:pt x="17" y="59"/>
                  <a:pt x="17" y="86"/>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97287" name="Group 7">
            <a:extLst>
              <a:ext uri="{FF2B5EF4-FFF2-40B4-BE49-F238E27FC236}">
                <a16:creationId xmlns:a16="http://schemas.microsoft.com/office/drawing/2014/main" id="{9339ED1A-DF09-90E3-8761-BBB7FB5D1B32}"/>
              </a:ext>
            </a:extLst>
          </p:cNvPr>
          <p:cNvGrpSpPr>
            <a:grpSpLocks/>
          </p:cNvGrpSpPr>
          <p:nvPr/>
        </p:nvGrpSpPr>
        <p:grpSpPr bwMode="auto">
          <a:xfrm>
            <a:off x="4402138" y="3956050"/>
            <a:ext cx="588962" cy="1282700"/>
            <a:chOff x="2773" y="2492"/>
            <a:chExt cx="371" cy="808"/>
          </a:xfrm>
        </p:grpSpPr>
        <p:sp>
          <p:nvSpPr>
            <p:cNvPr id="97288" name="Freeform 8">
              <a:extLst>
                <a:ext uri="{FF2B5EF4-FFF2-40B4-BE49-F238E27FC236}">
                  <a16:creationId xmlns:a16="http://schemas.microsoft.com/office/drawing/2014/main" id="{3187E424-D69D-DDEE-DA75-9342661AA400}"/>
                </a:ext>
              </a:extLst>
            </p:cNvPr>
            <p:cNvSpPr>
              <a:spLocks/>
            </p:cNvSpPr>
            <p:nvPr/>
          </p:nvSpPr>
          <p:spPr bwMode="auto">
            <a:xfrm>
              <a:off x="2773" y="2492"/>
              <a:ext cx="371" cy="808"/>
            </a:xfrm>
            <a:custGeom>
              <a:avLst/>
              <a:gdLst>
                <a:gd name="T0" fmla="*/ 175 w 371"/>
                <a:gd name="T1" fmla="*/ 15 h 808"/>
                <a:gd name="T2" fmla="*/ 225 w 371"/>
                <a:gd name="T3" fmla="*/ 71 h 808"/>
                <a:gd name="T4" fmla="*/ 249 w 371"/>
                <a:gd name="T5" fmla="*/ 95 h 808"/>
                <a:gd name="T6" fmla="*/ 274 w 371"/>
                <a:gd name="T7" fmla="*/ 126 h 808"/>
                <a:gd name="T8" fmla="*/ 299 w 371"/>
                <a:gd name="T9" fmla="*/ 176 h 808"/>
                <a:gd name="T10" fmla="*/ 305 w 371"/>
                <a:gd name="T11" fmla="*/ 194 h 808"/>
                <a:gd name="T12" fmla="*/ 318 w 371"/>
                <a:gd name="T13" fmla="*/ 207 h 808"/>
                <a:gd name="T14" fmla="*/ 330 w 371"/>
                <a:gd name="T15" fmla="*/ 244 h 808"/>
                <a:gd name="T16" fmla="*/ 342 w 371"/>
                <a:gd name="T17" fmla="*/ 263 h 808"/>
                <a:gd name="T18" fmla="*/ 330 w 371"/>
                <a:gd name="T19" fmla="*/ 430 h 808"/>
                <a:gd name="T20" fmla="*/ 318 w 371"/>
                <a:gd name="T21" fmla="*/ 603 h 808"/>
                <a:gd name="T22" fmla="*/ 293 w 371"/>
                <a:gd name="T23" fmla="*/ 634 h 808"/>
                <a:gd name="T24" fmla="*/ 225 w 371"/>
                <a:gd name="T25" fmla="*/ 752 h 808"/>
                <a:gd name="T26" fmla="*/ 175 w 371"/>
                <a:gd name="T27" fmla="*/ 808 h 808"/>
                <a:gd name="T28" fmla="*/ 119 w 371"/>
                <a:gd name="T29" fmla="*/ 758 h 808"/>
                <a:gd name="T30" fmla="*/ 82 w 371"/>
                <a:gd name="T31" fmla="*/ 702 h 808"/>
                <a:gd name="T32" fmla="*/ 8 w 371"/>
                <a:gd name="T33" fmla="*/ 566 h 808"/>
                <a:gd name="T34" fmla="*/ 14 w 371"/>
                <a:gd name="T35" fmla="*/ 448 h 808"/>
                <a:gd name="T36" fmla="*/ 82 w 371"/>
                <a:gd name="T37" fmla="*/ 176 h 808"/>
                <a:gd name="T38" fmla="*/ 163 w 371"/>
                <a:gd name="T39" fmla="*/ 21 h 808"/>
                <a:gd name="T40" fmla="*/ 175 w 371"/>
                <a:gd name="T41" fmla="*/ 2 h 808"/>
                <a:gd name="T42" fmla="*/ 175 w 371"/>
                <a:gd name="T43" fmla="*/ 15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1" h="808">
                  <a:moveTo>
                    <a:pt x="175" y="15"/>
                  </a:moveTo>
                  <a:cubicBezTo>
                    <a:pt x="194" y="32"/>
                    <a:pt x="207" y="53"/>
                    <a:pt x="225" y="71"/>
                  </a:cubicBezTo>
                  <a:cubicBezTo>
                    <a:pt x="236" y="103"/>
                    <a:pt x="222" y="79"/>
                    <a:pt x="249" y="95"/>
                  </a:cubicBezTo>
                  <a:cubicBezTo>
                    <a:pt x="259" y="101"/>
                    <a:pt x="268" y="117"/>
                    <a:pt x="274" y="126"/>
                  </a:cubicBezTo>
                  <a:cubicBezTo>
                    <a:pt x="280" y="146"/>
                    <a:pt x="284" y="160"/>
                    <a:pt x="299" y="176"/>
                  </a:cubicBezTo>
                  <a:cubicBezTo>
                    <a:pt x="301" y="182"/>
                    <a:pt x="302" y="189"/>
                    <a:pt x="305" y="194"/>
                  </a:cubicBezTo>
                  <a:cubicBezTo>
                    <a:pt x="308" y="199"/>
                    <a:pt x="315" y="202"/>
                    <a:pt x="318" y="207"/>
                  </a:cubicBezTo>
                  <a:cubicBezTo>
                    <a:pt x="324" y="219"/>
                    <a:pt x="323" y="233"/>
                    <a:pt x="330" y="244"/>
                  </a:cubicBezTo>
                  <a:cubicBezTo>
                    <a:pt x="334" y="250"/>
                    <a:pt x="338" y="257"/>
                    <a:pt x="342" y="263"/>
                  </a:cubicBezTo>
                  <a:cubicBezTo>
                    <a:pt x="348" y="316"/>
                    <a:pt x="371" y="385"/>
                    <a:pt x="330" y="430"/>
                  </a:cubicBezTo>
                  <a:cubicBezTo>
                    <a:pt x="326" y="488"/>
                    <a:pt x="326" y="546"/>
                    <a:pt x="318" y="603"/>
                  </a:cubicBezTo>
                  <a:cubicBezTo>
                    <a:pt x="316" y="616"/>
                    <a:pt x="300" y="623"/>
                    <a:pt x="293" y="634"/>
                  </a:cubicBezTo>
                  <a:cubicBezTo>
                    <a:pt x="270" y="673"/>
                    <a:pt x="262" y="725"/>
                    <a:pt x="225" y="752"/>
                  </a:cubicBezTo>
                  <a:cubicBezTo>
                    <a:pt x="212" y="783"/>
                    <a:pt x="206" y="796"/>
                    <a:pt x="175" y="808"/>
                  </a:cubicBezTo>
                  <a:cubicBezTo>
                    <a:pt x="147" y="797"/>
                    <a:pt x="140" y="778"/>
                    <a:pt x="119" y="758"/>
                  </a:cubicBezTo>
                  <a:cubicBezTo>
                    <a:pt x="108" y="736"/>
                    <a:pt x="94" y="722"/>
                    <a:pt x="82" y="702"/>
                  </a:cubicBezTo>
                  <a:cubicBezTo>
                    <a:pt x="55" y="658"/>
                    <a:pt x="36" y="610"/>
                    <a:pt x="8" y="566"/>
                  </a:cubicBezTo>
                  <a:cubicBezTo>
                    <a:pt x="10" y="527"/>
                    <a:pt x="12" y="487"/>
                    <a:pt x="14" y="448"/>
                  </a:cubicBezTo>
                  <a:cubicBezTo>
                    <a:pt x="18" y="369"/>
                    <a:pt x="0" y="231"/>
                    <a:pt x="82" y="176"/>
                  </a:cubicBezTo>
                  <a:cubicBezTo>
                    <a:pt x="99" y="121"/>
                    <a:pt x="127" y="65"/>
                    <a:pt x="163" y="21"/>
                  </a:cubicBezTo>
                  <a:cubicBezTo>
                    <a:pt x="168" y="15"/>
                    <a:pt x="168" y="5"/>
                    <a:pt x="175" y="2"/>
                  </a:cubicBezTo>
                  <a:cubicBezTo>
                    <a:pt x="179" y="0"/>
                    <a:pt x="175" y="11"/>
                    <a:pt x="175" y="15"/>
                  </a:cubicBezTo>
                  <a:close/>
                </a:path>
              </a:pathLst>
            </a:custGeom>
            <a:solidFill>
              <a:srgbClr val="00BE00"/>
            </a:solidFill>
            <a:ln w="0">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289" name="Freeform 9">
              <a:extLst>
                <a:ext uri="{FF2B5EF4-FFF2-40B4-BE49-F238E27FC236}">
                  <a16:creationId xmlns:a16="http://schemas.microsoft.com/office/drawing/2014/main" id="{122CFFFC-A960-ACAD-D27B-DE7964EC50A4}"/>
                </a:ext>
              </a:extLst>
            </p:cNvPr>
            <p:cNvSpPr>
              <a:spLocks/>
            </p:cNvSpPr>
            <p:nvPr/>
          </p:nvSpPr>
          <p:spPr bwMode="auto">
            <a:xfrm>
              <a:off x="2813" y="2610"/>
              <a:ext cx="88" cy="93"/>
            </a:xfrm>
            <a:custGeom>
              <a:avLst/>
              <a:gdLst>
                <a:gd name="T0" fmla="*/ 30 w 88"/>
                <a:gd name="T1" fmla="*/ 70 h 93"/>
                <a:gd name="T2" fmla="*/ 36 w 88"/>
                <a:gd name="T3" fmla="*/ 89 h 93"/>
                <a:gd name="T4" fmla="*/ 24 w 88"/>
                <a:gd name="T5" fmla="*/ 76 h 93"/>
                <a:gd name="T6" fmla="*/ 30 w 88"/>
                <a:gd name="T7" fmla="*/ 58 h 93"/>
                <a:gd name="T8" fmla="*/ 42 w 88"/>
                <a:gd name="T9" fmla="*/ 45 h 93"/>
                <a:gd name="T10" fmla="*/ 24 w 88"/>
                <a:gd name="T11" fmla="*/ 52 h 93"/>
                <a:gd name="T12" fmla="*/ 11 w 88"/>
                <a:gd name="T13" fmla="*/ 64 h 93"/>
                <a:gd name="T14" fmla="*/ 17 w 88"/>
                <a:gd name="T15" fmla="*/ 83 h 93"/>
                <a:gd name="T16" fmla="*/ 24 w 88"/>
                <a:gd name="T17" fmla="*/ 64 h 93"/>
                <a:gd name="T18" fmla="*/ 42 w 88"/>
                <a:gd name="T19" fmla="*/ 39 h 93"/>
                <a:gd name="T20" fmla="*/ 11 w 88"/>
                <a:gd name="T21" fmla="*/ 58 h 93"/>
                <a:gd name="T22" fmla="*/ 42 w 88"/>
                <a:gd name="T23" fmla="*/ 33 h 93"/>
                <a:gd name="T24" fmla="*/ 48 w 88"/>
                <a:gd name="T25" fmla="*/ 45 h 93"/>
                <a:gd name="T26" fmla="*/ 48 w 88"/>
                <a:gd name="T27" fmla="*/ 15 h 93"/>
                <a:gd name="T28" fmla="*/ 30 w 88"/>
                <a:gd name="T29" fmla="*/ 7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93">
                  <a:moveTo>
                    <a:pt x="30" y="70"/>
                  </a:moveTo>
                  <a:cubicBezTo>
                    <a:pt x="32" y="76"/>
                    <a:pt x="41" y="84"/>
                    <a:pt x="36" y="89"/>
                  </a:cubicBezTo>
                  <a:cubicBezTo>
                    <a:pt x="32" y="93"/>
                    <a:pt x="25" y="82"/>
                    <a:pt x="24" y="76"/>
                  </a:cubicBezTo>
                  <a:cubicBezTo>
                    <a:pt x="23" y="70"/>
                    <a:pt x="27" y="63"/>
                    <a:pt x="30" y="58"/>
                  </a:cubicBezTo>
                  <a:cubicBezTo>
                    <a:pt x="33" y="53"/>
                    <a:pt x="46" y="49"/>
                    <a:pt x="42" y="45"/>
                  </a:cubicBezTo>
                  <a:cubicBezTo>
                    <a:pt x="37" y="40"/>
                    <a:pt x="30" y="50"/>
                    <a:pt x="24" y="52"/>
                  </a:cubicBezTo>
                  <a:cubicBezTo>
                    <a:pt x="20" y="56"/>
                    <a:pt x="12" y="58"/>
                    <a:pt x="11" y="64"/>
                  </a:cubicBezTo>
                  <a:cubicBezTo>
                    <a:pt x="10" y="70"/>
                    <a:pt x="10" y="83"/>
                    <a:pt x="17" y="83"/>
                  </a:cubicBezTo>
                  <a:cubicBezTo>
                    <a:pt x="24" y="83"/>
                    <a:pt x="21" y="70"/>
                    <a:pt x="24" y="64"/>
                  </a:cubicBezTo>
                  <a:cubicBezTo>
                    <a:pt x="29" y="55"/>
                    <a:pt x="49" y="31"/>
                    <a:pt x="42" y="39"/>
                  </a:cubicBezTo>
                  <a:cubicBezTo>
                    <a:pt x="25" y="57"/>
                    <a:pt x="36" y="50"/>
                    <a:pt x="11" y="58"/>
                  </a:cubicBezTo>
                  <a:cubicBezTo>
                    <a:pt x="12" y="57"/>
                    <a:pt x="38" y="29"/>
                    <a:pt x="42" y="33"/>
                  </a:cubicBezTo>
                  <a:cubicBezTo>
                    <a:pt x="54" y="47"/>
                    <a:pt x="0" y="64"/>
                    <a:pt x="48" y="45"/>
                  </a:cubicBezTo>
                  <a:cubicBezTo>
                    <a:pt x="57" y="22"/>
                    <a:pt x="88" y="0"/>
                    <a:pt x="48" y="15"/>
                  </a:cubicBezTo>
                  <a:cubicBezTo>
                    <a:pt x="31" y="48"/>
                    <a:pt x="38" y="30"/>
                    <a:pt x="30" y="7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290" name="Freeform 10">
              <a:extLst>
                <a:ext uri="{FF2B5EF4-FFF2-40B4-BE49-F238E27FC236}">
                  <a16:creationId xmlns:a16="http://schemas.microsoft.com/office/drawing/2014/main" id="{856980B4-1FF1-6E57-DBDC-D63F2F781C4E}"/>
                </a:ext>
              </a:extLst>
            </p:cNvPr>
            <p:cNvSpPr>
              <a:spLocks/>
            </p:cNvSpPr>
            <p:nvPr/>
          </p:nvSpPr>
          <p:spPr bwMode="auto">
            <a:xfrm>
              <a:off x="3043" y="2897"/>
              <a:ext cx="80" cy="180"/>
            </a:xfrm>
            <a:custGeom>
              <a:avLst/>
              <a:gdLst>
                <a:gd name="T0" fmla="*/ 41 w 80"/>
                <a:gd name="T1" fmla="*/ 180 h 180"/>
                <a:gd name="T2" fmla="*/ 66 w 80"/>
                <a:gd name="T3" fmla="*/ 118 h 180"/>
                <a:gd name="T4" fmla="*/ 66 w 80"/>
                <a:gd name="T5" fmla="*/ 0 h 180"/>
                <a:gd name="T6" fmla="*/ 41 w 80"/>
                <a:gd name="T7" fmla="*/ 180 h 180"/>
              </a:gdLst>
              <a:ahLst/>
              <a:cxnLst>
                <a:cxn ang="0">
                  <a:pos x="T0" y="T1"/>
                </a:cxn>
                <a:cxn ang="0">
                  <a:pos x="T2" y="T3"/>
                </a:cxn>
                <a:cxn ang="0">
                  <a:pos x="T4" y="T5"/>
                </a:cxn>
                <a:cxn ang="0">
                  <a:pos x="T6" y="T7"/>
                </a:cxn>
              </a:cxnLst>
              <a:rect l="0" t="0" r="r" b="b"/>
              <a:pathLst>
                <a:path w="80" h="180">
                  <a:moveTo>
                    <a:pt x="41" y="180"/>
                  </a:moveTo>
                  <a:cubicBezTo>
                    <a:pt x="49" y="159"/>
                    <a:pt x="59" y="139"/>
                    <a:pt x="66" y="118"/>
                  </a:cubicBezTo>
                  <a:cubicBezTo>
                    <a:pt x="75" y="60"/>
                    <a:pt x="80" y="66"/>
                    <a:pt x="66" y="0"/>
                  </a:cubicBezTo>
                  <a:cubicBezTo>
                    <a:pt x="0" y="31"/>
                    <a:pt x="52" y="111"/>
                    <a:pt x="41" y="18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97291" name="Freeform 11">
            <a:extLst>
              <a:ext uri="{FF2B5EF4-FFF2-40B4-BE49-F238E27FC236}">
                <a16:creationId xmlns:a16="http://schemas.microsoft.com/office/drawing/2014/main" id="{E5B4F80C-6048-BABC-5075-82C5D274FC29}"/>
              </a:ext>
            </a:extLst>
          </p:cNvPr>
          <p:cNvSpPr>
            <a:spLocks/>
          </p:cNvSpPr>
          <p:nvPr/>
        </p:nvSpPr>
        <p:spPr bwMode="auto">
          <a:xfrm>
            <a:off x="4926013" y="4568825"/>
            <a:ext cx="30162" cy="79375"/>
          </a:xfrm>
          <a:custGeom>
            <a:avLst/>
            <a:gdLst>
              <a:gd name="T0" fmla="*/ 19 w 19"/>
              <a:gd name="T1" fmla="*/ 0 h 50"/>
              <a:gd name="T2" fmla="*/ 6 w 19"/>
              <a:gd name="T3" fmla="*/ 13 h 50"/>
              <a:gd name="T4" fmla="*/ 19 w 19"/>
              <a:gd name="T5" fmla="*/ 25 h 50"/>
              <a:gd name="T6" fmla="*/ 6 w 19"/>
              <a:gd name="T7" fmla="*/ 7 h 50"/>
              <a:gd name="T8" fmla="*/ 0 w 19"/>
              <a:gd name="T9" fmla="*/ 50 h 50"/>
            </a:gdLst>
            <a:ahLst/>
            <a:cxnLst>
              <a:cxn ang="0">
                <a:pos x="T0" y="T1"/>
              </a:cxn>
              <a:cxn ang="0">
                <a:pos x="T2" y="T3"/>
              </a:cxn>
              <a:cxn ang="0">
                <a:pos x="T4" y="T5"/>
              </a:cxn>
              <a:cxn ang="0">
                <a:pos x="T6" y="T7"/>
              </a:cxn>
              <a:cxn ang="0">
                <a:pos x="T8" y="T9"/>
              </a:cxn>
            </a:cxnLst>
            <a:rect l="0" t="0" r="r" b="b"/>
            <a:pathLst>
              <a:path w="19" h="50">
                <a:moveTo>
                  <a:pt x="19" y="0"/>
                </a:moveTo>
                <a:cubicBezTo>
                  <a:pt x="15" y="4"/>
                  <a:pt x="6" y="7"/>
                  <a:pt x="6" y="13"/>
                </a:cubicBezTo>
                <a:cubicBezTo>
                  <a:pt x="6" y="19"/>
                  <a:pt x="19" y="31"/>
                  <a:pt x="19" y="25"/>
                </a:cubicBezTo>
                <a:cubicBezTo>
                  <a:pt x="19" y="18"/>
                  <a:pt x="10" y="13"/>
                  <a:pt x="6" y="7"/>
                </a:cubicBezTo>
                <a:cubicBezTo>
                  <a:pt x="13" y="44"/>
                  <a:pt x="19" y="31"/>
                  <a:pt x="0" y="50"/>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292" name="Text Box 12">
            <a:extLst>
              <a:ext uri="{FF2B5EF4-FFF2-40B4-BE49-F238E27FC236}">
                <a16:creationId xmlns:a16="http://schemas.microsoft.com/office/drawing/2014/main" id="{EE9CB177-F4AF-7551-02C8-AC492D5F06BF}"/>
              </a:ext>
            </a:extLst>
          </p:cNvPr>
          <p:cNvSpPr txBox="1">
            <a:spLocks noChangeArrowheads="1"/>
          </p:cNvSpPr>
          <p:nvPr/>
        </p:nvSpPr>
        <p:spPr bwMode="auto">
          <a:xfrm>
            <a:off x="2971800" y="35814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M</a:t>
            </a:r>
          </a:p>
        </p:txBody>
      </p:sp>
      <p:sp>
        <p:nvSpPr>
          <p:cNvPr id="97293" name="Text Box 13">
            <a:extLst>
              <a:ext uri="{FF2B5EF4-FFF2-40B4-BE49-F238E27FC236}">
                <a16:creationId xmlns:a16="http://schemas.microsoft.com/office/drawing/2014/main" id="{8301CB77-19A6-3A9A-4187-12C1D81D6559}"/>
              </a:ext>
            </a:extLst>
          </p:cNvPr>
          <p:cNvSpPr txBox="1">
            <a:spLocks noChangeArrowheads="1"/>
          </p:cNvSpPr>
          <p:nvPr/>
        </p:nvSpPr>
        <p:spPr bwMode="auto">
          <a:xfrm>
            <a:off x="5943600" y="3595688"/>
            <a:ext cx="45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G</a:t>
            </a:r>
          </a:p>
        </p:txBody>
      </p:sp>
      <p:sp>
        <p:nvSpPr>
          <p:cNvPr id="97294" name="Rectangle 14">
            <a:extLst>
              <a:ext uri="{FF2B5EF4-FFF2-40B4-BE49-F238E27FC236}">
                <a16:creationId xmlns:a16="http://schemas.microsoft.com/office/drawing/2014/main" id="{33C7779B-EF0C-98A5-E1ED-709FA89154F3}"/>
              </a:ext>
            </a:extLst>
          </p:cNvPr>
          <p:cNvSpPr>
            <a:spLocks noChangeArrowheads="1"/>
          </p:cNvSpPr>
          <p:nvPr/>
        </p:nvSpPr>
        <p:spPr bwMode="auto">
          <a:xfrm>
            <a:off x="4489450" y="428466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5</a:t>
            </a:r>
          </a:p>
        </p:txBody>
      </p:sp>
      <p:sp>
        <p:nvSpPr>
          <p:cNvPr id="97295" name="Text Box 15">
            <a:extLst>
              <a:ext uri="{FF2B5EF4-FFF2-40B4-BE49-F238E27FC236}">
                <a16:creationId xmlns:a16="http://schemas.microsoft.com/office/drawing/2014/main" id="{7D3D7E14-AF23-EDEE-4687-1B310DB33A8E}"/>
              </a:ext>
            </a:extLst>
          </p:cNvPr>
          <p:cNvSpPr txBox="1">
            <a:spLocks noChangeArrowheads="1"/>
          </p:cNvSpPr>
          <p:nvPr/>
        </p:nvSpPr>
        <p:spPr bwMode="auto">
          <a:xfrm>
            <a:off x="381000" y="2286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a:t>How many students play video games only, no MTV?  </a:t>
            </a:r>
          </a:p>
        </p:txBody>
      </p:sp>
      <p:sp>
        <p:nvSpPr>
          <p:cNvPr id="97296" name="Text Box 16">
            <a:hlinkClick r:id="rId2" action="ppaction://hlinksldjump"/>
            <a:extLst>
              <a:ext uri="{FF2B5EF4-FFF2-40B4-BE49-F238E27FC236}">
                <a16:creationId xmlns:a16="http://schemas.microsoft.com/office/drawing/2014/main" id="{CB9E397B-34D2-7608-9608-6D3FCFF4B89D}"/>
              </a:ext>
            </a:extLst>
          </p:cNvPr>
          <p:cNvSpPr txBox="1">
            <a:spLocks noChangeArrowheads="1"/>
          </p:cNvSpPr>
          <p:nvPr/>
        </p:nvSpPr>
        <p:spPr bwMode="auto">
          <a:xfrm>
            <a:off x="36576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chemeClr val="bg1"/>
                </a:solidFill>
                <a:effectLst>
                  <a:outerShdw blurRad="38100" dist="38100" dir="2700000" algn="tl">
                    <a:srgbClr val="C0C0C0"/>
                  </a:outerShdw>
                </a:effectLst>
              </a:rPr>
              <a:t>12</a:t>
            </a:r>
          </a:p>
        </p:txBody>
      </p:sp>
      <p:sp>
        <p:nvSpPr>
          <p:cNvPr id="97297" name="Text Box 17">
            <a:hlinkClick r:id="rId2" action="ppaction://hlinksldjump"/>
            <a:extLst>
              <a:ext uri="{FF2B5EF4-FFF2-40B4-BE49-F238E27FC236}">
                <a16:creationId xmlns:a16="http://schemas.microsoft.com/office/drawing/2014/main" id="{F6624E93-F75B-67C0-6D73-934404A5B510}"/>
              </a:ext>
            </a:extLst>
          </p:cNvPr>
          <p:cNvSpPr txBox="1">
            <a:spLocks noChangeArrowheads="1"/>
          </p:cNvSpPr>
          <p:nvPr/>
        </p:nvSpPr>
        <p:spPr bwMode="auto">
          <a:xfrm>
            <a:off x="53340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effectLst>
                  <a:outerShdw blurRad="38100" dist="38100" dir="2700000" algn="tl">
                    <a:srgbClr val="C0C0C0"/>
                  </a:outerShdw>
                </a:effectLst>
              </a:rPr>
              <a:t>7</a:t>
            </a:r>
          </a:p>
        </p:txBody>
      </p:sp>
      <p:pic>
        <p:nvPicPr>
          <p:cNvPr id="97306" name="Picture 26">
            <a:extLst>
              <a:ext uri="{FF2B5EF4-FFF2-40B4-BE49-F238E27FC236}">
                <a16:creationId xmlns:a16="http://schemas.microsoft.com/office/drawing/2014/main" id="{C8DCA97D-27A4-33C8-E36C-52753ED3C1C6}"/>
              </a:ext>
            </a:extLst>
          </p:cNvPr>
          <p:cNvPicPr>
            <a:picLocks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7010400" y="838200"/>
            <a:ext cx="1181100" cy="1219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7307" name="Text Box 27">
            <a:hlinkClick r:id="rId4" action="ppaction://hlinksldjump"/>
            <a:extLst>
              <a:ext uri="{FF2B5EF4-FFF2-40B4-BE49-F238E27FC236}">
                <a16:creationId xmlns:a16="http://schemas.microsoft.com/office/drawing/2014/main" id="{00837DB3-908F-CDA0-AD75-ABDB1EA73592}"/>
              </a:ext>
            </a:extLst>
          </p:cNvPr>
          <p:cNvSpPr txBox="1">
            <a:spLocks noChangeArrowheads="1"/>
          </p:cNvSpPr>
          <p:nvPr/>
        </p:nvSpPr>
        <p:spPr bwMode="auto">
          <a:xfrm>
            <a:off x="6248400" y="1600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5</a:t>
            </a:r>
          </a:p>
        </p:txBody>
      </p:sp>
      <p:sp>
        <p:nvSpPr>
          <p:cNvPr id="97308" name="Text Box 28">
            <a:hlinkClick r:id="rId4" action="ppaction://hlinksldjump"/>
            <a:extLst>
              <a:ext uri="{FF2B5EF4-FFF2-40B4-BE49-F238E27FC236}">
                <a16:creationId xmlns:a16="http://schemas.microsoft.com/office/drawing/2014/main" id="{57755AFD-F190-9ECD-2E91-EC3306E208AE}"/>
              </a:ext>
            </a:extLst>
          </p:cNvPr>
          <p:cNvSpPr txBox="1">
            <a:spLocks noChangeArrowheads="1"/>
          </p:cNvSpPr>
          <p:nvPr/>
        </p:nvSpPr>
        <p:spPr bwMode="auto">
          <a:xfrm>
            <a:off x="2819400" y="1600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12</a:t>
            </a:r>
          </a:p>
        </p:txBody>
      </p:sp>
      <p:sp>
        <p:nvSpPr>
          <p:cNvPr id="97309" name="Text Box 29">
            <a:hlinkClick r:id="rId4" action="ppaction://hlinksldjump"/>
            <a:extLst>
              <a:ext uri="{FF2B5EF4-FFF2-40B4-BE49-F238E27FC236}">
                <a16:creationId xmlns:a16="http://schemas.microsoft.com/office/drawing/2014/main" id="{89755ABA-82EC-2398-7904-F868FC9D8A59}"/>
              </a:ext>
            </a:extLst>
          </p:cNvPr>
          <p:cNvSpPr txBox="1">
            <a:spLocks noChangeArrowheads="1"/>
          </p:cNvSpPr>
          <p:nvPr/>
        </p:nvSpPr>
        <p:spPr bwMode="auto">
          <a:xfrm>
            <a:off x="4495800" y="1600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17</a:t>
            </a:r>
          </a:p>
        </p:txBody>
      </p:sp>
      <p:sp>
        <p:nvSpPr>
          <p:cNvPr id="97310" name="Text Box 30">
            <a:hlinkClick r:id="rId5" action="ppaction://hlinksldjump"/>
            <a:extLst>
              <a:ext uri="{FF2B5EF4-FFF2-40B4-BE49-F238E27FC236}">
                <a16:creationId xmlns:a16="http://schemas.microsoft.com/office/drawing/2014/main" id="{13DCBA8A-B7DA-B359-689A-2B42E22FC76F}"/>
              </a:ext>
            </a:extLst>
          </p:cNvPr>
          <p:cNvSpPr txBox="1">
            <a:spLocks noChangeArrowheads="1"/>
          </p:cNvSpPr>
          <p:nvPr/>
        </p:nvSpPr>
        <p:spPr bwMode="auto">
          <a:xfrm>
            <a:off x="3733800" y="16144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7</a:t>
            </a:r>
          </a:p>
        </p:txBody>
      </p:sp>
      <p:sp>
        <p:nvSpPr>
          <p:cNvPr id="97311" name="Text Box 31">
            <a:hlinkClick r:id="rId4" action="ppaction://hlinksldjump"/>
            <a:extLst>
              <a:ext uri="{FF2B5EF4-FFF2-40B4-BE49-F238E27FC236}">
                <a16:creationId xmlns:a16="http://schemas.microsoft.com/office/drawing/2014/main" id="{F50C0BC9-630D-4FEF-B65F-8FD4E1410173}"/>
              </a:ext>
            </a:extLst>
          </p:cNvPr>
          <p:cNvSpPr txBox="1">
            <a:spLocks noChangeArrowheads="1"/>
          </p:cNvSpPr>
          <p:nvPr/>
        </p:nvSpPr>
        <p:spPr bwMode="auto">
          <a:xfrm>
            <a:off x="1905000" y="1600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24</a:t>
            </a:r>
          </a:p>
        </p:txBody>
      </p:sp>
      <p:sp>
        <p:nvSpPr>
          <p:cNvPr id="97312" name="Text Box 32">
            <a:hlinkClick r:id="rId4" action="ppaction://hlinksldjump"/>
            <a:extLst>
              <a:ext uri="{FF2B5EF4-FFF2-40B4-BE49-F238E27FC236}">
                <a16:creationId xmlns:a16="http://schemas.microsoft.com/office/drawing/2014/main" id="{30194D40-44C5-976C-2364-95930D780559}"/>
              </a:ext>
            </a:extLst>
          </p:cNvPr>
          <p:cNvSpPr txBox="1">
            <a:spLocks noChangeArrowheads="1"/>
          </p:cNvSpPr>
          <p:nvPr/>
        </p:nvSpPr>
        <p:spPr bwMode="auto">
          <a:xfrm>
            <a:off x="5410200" y="1600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6</a:t>
            </a:r>
          </a:p>
        </p:txBody>
      </p:sp>
      <p:pic>
        <p:nvPicPr>
          <p:cNvPr id="97313" name="Picture 33">
            <a:hlinkClick r:id="rId6" action="ppaction://hlinksldjump"/>
            <a:extLst>
              <a:ext uri="{FF2B5EF4-FFF2-40B4-BE49-F238E27FC236}">
                <a16:creationId xmlns:a16="http://schemas.microsoft.com/office/drawing/2014/main" id="{1E0C211B-A7C6-EF96-5F9A-CDE26CED8A8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324600"/>
            <a:ext cx="531813"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nodeType="withEffect">
                                  <p:stCondLst>
                                    <p:cond delay="0"/>
                                  </p:stCondLst>
                                  <p:childTnLst>
                                    <p:set>
                                      <p:cBhvr>
                                        <p:cTn id="6" dur="1" fill="hold">
                                          <p:stCondLst>
                                            <p:cond delay="0"/>
                                          </p:stCondLst>
                                        </p:cTn>
                                        <p:tgtEl>
                                          <p:spTgt spid="97295"/>
                                        </p:tgtEl>
                                        <p:attrNameLst>
                                          <p:attrName>style.visibility</p:attrName>
                                        </p:attrNameLst>
                                      </p:cBhvr>
                                      <p:to>
                                        <p:strVal val="visible"/>
                                      </p:to>
                                    </p:set>
                                    <p:anim from="(-#ppt_w/2)" to="(#ppt_x)" calcmode="lin" valueType="num">
                                      <p:cBhvr>
                                        <p:cTn id="7" dur="600" fill="hold">
                                          <p:stCondLst>
                                            <p:cond delay="0"/>
                                          </p:stCondLst>
                                        </p:cTn>
                                        <p:tgtEl>
                                          <p:spTgt spid="97295"/>
                                        </p:tgtEl>
                                        <p:attrNameLst>
                                          <p:attrName>ppt_x</p:attrName>
                                        </p:attrNameLst>
                                      </p:cBhvr>
                                    </p:anim>
                                    <p:anim from="0" to="-1.0" calcmode="lin" valueType="num">
                                      <p:cBhvr>
                                        <p:cTn id="8" dur="200" decel="50000" autoRev="1" fill="hold">
                                          <p:stCondLst>
                                            <p:cond delay="600"/>
                                          </p:stCondLst>
                                        </p:cTn>
                                        <p:tgtEl>
                                          <p:spTgt spid="97295"/>
                                        </p:tgtEl>
                                        <p:attrNameLst>
                                          <p:attrName>xshear</p:attrName>
                                        </p:attrNameLst>
                                      </p:cBhvr>
                                    </p:anim>
                                    <p:animScale>
                                      <p:cBhvr>
                                        <p:cTn id="9" dur="200" decel="100000" autoRev="1" fill="hold">
                                          <p:stCondLst>
                                            <p:cond delay="600"/>
                                          </p:stCondLst>
                                        </p:cTn>
                                        <p:tgtEl>
                                          <p:spTgt spid="97295"/>
                                        </p:tgtEl>
                                      </p:cBhvr>
                                      <p:from x="100000" y="100000"/>
                                      <p:to x="80000" y="100000"/>
                                    </p:animScale>
                                    <p:anim by="(#ppt_h/3+#ppt_w*0.1)" calcmode="lin" valueType="num">
                                      <p:cBhvr additive="sum">
                                        <p:cTn id="10" dur="200" decel="100000" autoRev="1" fill="hold">
                                          <p:stCondLst>
                                            <p:cond delay="600"/>
                                          </p:stCondLst>
                                        </p:cTn>
                                        <p:tgtEl>
                                          <p:spTgt spid="9729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9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34" name="Picture 14">
            <a:hlinkClick r:id="" action="ppaction://hlinkshowjump?jump=firstslide"/>
            <a:extLst>
              <a:ext uri="{FF2B5EF4-FFF2-40B4-BE49-F238E27FC236}">
                <a16:creationId xmlns:a16="http://schemas.microsoft.com/office/drawing/2014/main" id="{7E6F3784-430B-F21A-EC0A-AEFAB13BB7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246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Text Box 7">
            <a:extLst>
              <a:ext uri="{FF2B5EF4-FFF2-40B4-BE49-F238E27FC236}">
                <a16:creationId xmlns:a16="http://schemas.microsoft.com/office/drawing/2014/main" id="{5AD3A2FD-927B-D97F-173B-BA62BFF0D679}"/>
              </a:ext>
            </a:extLst>
          </p:cNvPr>
          <p:cNvSpPr txBox="1">
            <a:spLocks noChangeArrowheads="1"/>
          </p:cNvSpPr>
          <p:nvPr/>
        </p:nvSpPr>
        <p:spPr bwMode="auto">
          <a:xfrm>
            <a:off x="685800" y="3609975"/>
            <a:ext cx="6096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a:latin typeface="Cooper Black" panose="0208090404030B020404" pitchFamily="18" charset="0"/>
              </a:rPr>
              <a:t>To continue the investigation, click on Sherlock Holmes.</a:t>
            </a:r>
          </a:p>
        </p:txBody>
      </p:sp>
      <p:pic>
        <p:nvPicPr>
          <p:cNvPr id="5129" name="Picture 9">
            <a:hlinkClick r:id="rId3" action="ppaction://hlinksldjump"/>
            <a:extLst>
              <a:ext uri="{FF2B5EF4-FFF2-40B4-BE49-F238E27FC236}">
                <a16:creationId xmlns:a16="http://schemas.microsoft.com/office/drawing/2014/main" id="{EF89908F-169C-DD47-81DE-529C6CEFF9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3295650"/>
            <a:ext cx="885825" cy="1657350"/>
          </a:xfrm>
          <a:prstGeom prst="rect">
            <a:avLst/>
          </a:prstGeom>
          <a:noFill/>
          <a:extLst>
            <a:ext uri="{909E8E84-426E-40DD-AFC4-6F175D3DCCD1}">
              <a14:hiddenFill xmlns:a14="http://schemas.microsoft.com/office/drawing/2010/main">
                <a:solidFill>
                  <a:srgbClr val="FFFFFF"/>
                </a:solidFill>
              </a14:hiddenFill>
            </a:ext>
          </a:extLst>
        </p:spPr>
      </p:pic>
      <p:pic>
        <p:nvPicPr>
          <p:cNvPr id="5130" name="Picture 10">
            <a:hlinkClick r:id="rId5" action="ppaction://hlinksldjump"/>
            <a:extLst>
              <a:ext uri="{FF2B5EF4-FFF2-40B4-BE49-F238E27FC236}">
                <a16:creationId xmlns:a16="http://schemas.microsoft.com/office/drawing/2014/main" id="{2CDA9FE3-95AE-04F7-6808-35784464B32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24600" y="5710238"/>
            <a:ext cx="914400" cy="842962"/>
          </a:xfrm>
          <a:prstGeom prst="rect">
            <a:avLst/>
          </a:prstGeom>
          <a:noFill/>
          <a:extLst>
            <a:ext uri="{909E8E84-426E-40DD-AFC4-6F175D3DCCD1}">
              <a14:hiddenFill xmlns:a14="http://schemas.microsoft.com/office/drawing/2010/main">
                <a:solidFill>
                  <a:srgbClr val="FFFFFF"/>
                </a:solidFill>
              </a14:hiddenFill>
            </a:ext>
          </a:extLst>
        </p:spPr>
      </p:pic>
      <p:sp>
        <p:nvSpPr>
          <p:cNvPr id="5131" name="Text Box 11">
            <a:extLst>
              <a:ext uri="{FF2B5EF4-FFF2-40B4-BE49-F238E27FC236}">
                <a16:creationId xmlns:a16="http://schemas.microsoft.com/office/drawing/2014/main" id="{78D72596-19AC-56BE-4825-F5D4F7394873}"/>
              </a:ext>
            </a:extLst>
          </p:cNvPr>
          <p:cNvSpPr txBox="1">
            <a:spLocks noChangeArrowheads="1"/>
          </p:cNvSpPr>
          <p:nvPr/>
        </p:nvSpPr>
        <p:spPr bwMode="auto">
          <a:xfrm>
            <a:off x="533400" y="1493838"/>
            <a:ext cx="6096000" cy="15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a:latin typeface="Cooper Black" panose="0208090404030B020404" pitchFamily="18" charset="0"/>
              </a:rPr>
              <a:t>If you don’t know a word or symbol that is highlighted, click on it to see a definition!</a:t>
            </a:r>
          </a:p>
        </p:txBody>
      </p:sp>
      <p:sp>
        <p:nvSpPr>
          <p:cNvPr id="5132" name="Text Box 12">
            <a:hlinkClick r:id="rId7" action="ppaction://hlinksldjump"/>
            <a:extLst>
              <a:ext uri="{FF2B5EF4-FFF2-40B4-BE49-F238E27FC236}">
                <a16:creationId xmlns:a16="http://schemas.microsoft.com/office/drawing/2014/main" id="{3943315D-5938-EB98-448C-6AA84A8D5198}"/>
              </a:ext>
            </a:extLst>
          </p:cNvPr>
          <p:cNvSpPr txBox="1">
            <a:spLocks noChangeArrowheads="1"/>
          </p:cNvSpPr>
          <p:nvPr/>
        </p:nvSpPr>
        <p:spPr bwMode="auto">
          <a:xfrm>
            <a:off x="7086600" y="1782763"/>
            <a:ext cx="1066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u="sng">
                <a:hlinkClick r:id="rId7" action="ppaction://hlinksldjump"/>
              </a:rPr>
              <a:t>Set</a:t>
            </a:r>
            <a:endParaRPr lang="en-US" altLang="en-US" sz="3200" b="1" u="sng"/>
          </a:p>
        </p:txBody>
      </p:sp>
      <p:sp>
        <p:nvSpPr>
          <p:cNvPr id="5133" name="Text Box 13">
            <a:hlinkClick r:id="rId5" action="ppaction://hlinksldjump"/>
            <a:extLst>
              <a:ext uri="{FF2B5EF4-FFF2-40B4-BE49-F238E27FC236}">
                <a16:creationId xmlns:a16="http://schemas.microsoft.com/office/drawing/2014/main" id="{419AB0A4-6404-E831-0CDD-E8E2488E56C5}"/>
              </a:ext>
            </a:extLst>
          </p:cNvPr>
          <p:cNvSpPr txBox="1">
            <a:spLocks noChangeArrowheads="1"/>
          </p:cNvSpPr>
          <p:nvPr/>
        </p:nvSpPr>
        <p:spPr bwMode="auto">
          <a:xfrm>
            <a:off x="5334000" y="5421313"/>
            <a:ext cx="3352800" cy="143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latin typeface="Comic Sans MS" panose="030F0702030302020204" pitchFamily="66" charset="0"/>
              </a:rPr>
              <a:t>Who is Sherlock Holmes???</a:t>
            </a:r>
          </a:p>
          <a:p>
            <a:pPr>
              <a:spcBef>
                <a:spcPct val="50000"/>
              </a:spcBef>
            </a:pPr>
            <a:endParaRPr lang="en-US" altLang="en-US" sz="1600" i="1">
              <a:latin typeface="Comic Sans MS" panose="030F0702030302020204" pitchFamily="66" charset="0"/>
            </a:endParaRPr>
          </a:p>
          <a:p>
            <a:pPr>
              <a:spcBef>
                <a:spcPct val="50000"/>
              </a:spcBef>
            </a:pPr>
            <a:r>
              <a:rPr lang="en-US" altLang="en-US" sz="1600" i="1">
                <a:latin typeface="Comic Sans MS" panose="030F0702030302020204" pitchFamily="66" charset="0"/>
              </a:rPr>
              <a:t>               </a:t>
            </a:r>
          </a:p>
          <a:p>
            <a:pPr>
              <a:spcBef>
                <a:spcPct val="50000"/>
              </a:spcBef>
            </a:pPr>
            <a:r>
              <a:rPr lang="en-US" altLang="en-US" sz="1600" i="1">
                <a:latin typeface="Comic Sans MS" panose="030F0702030302020204" pitchFamily="66" charset="0"/>
              </a:rPr>
              <a:t>               Click Me!</a:t>
            </a:r>
          </a:p>
        </p:txBody>
      </p:sp>
      <p:sp>
        <p:nvSpPr>
          <p:cNvPr id="5135" name="Text Box 15">
            <a:extLst>
              <a:ext uri="{FF2B5EF4-FFF2-40B4-BE49-F238E27FC236}">
                <a16:creationId xmlns:a16="http://schemas.microsoft.com/office/drawing/2014/main" id="{66C15C63-6B46-025F-2885-2D76398E55E3}"/>
              </a:ext>
            </a:extLst>
          </p:cNvPr>
          <p:cNvSpPr txBox="1">
            <a:spLocks noChangeArrowheads="1"/>
          </p:cNvSpPr>
          <p:nvPr/>
        </p:nvSpPr>
        <p:spPr bwMode="auto">
          <a:xfrm>
            <a:off x="609600" y="6248400"/>
            <a:ext cx="2743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i="1"/>
              <a:t>Don’t forget! Click on the house to start over!</a:t>
            </a:r>
          </a:p>
        </p:txBody>
      </p:sp>
      <p:sp>
        <p:nvSpPr>
          <p:cNvPr id="5136" name="Text Box 16">
            <a:extLst>
              <a:ext uri="{FF2B5EF4-FFF2-40B4-BE49-F238E27FC236}">
                <a16:creationId xmlns:a16="http://schemas.microsoft.com/office/drawing/2014/main" id="{5A4360F5-4E5A-17AD-0F9E-33208EAB2DE9}"/>
              </a:ext>
            </a:extLst>
          </p:cNvPr>
          <p:cNvSpPr txBox="1">
            <a:spLocks noChangeArrowheads="1"/>
          </p:cNvSpPr>
          <p:nvPr/>
        </p:nvSpPr>
        <p:spPr bwMode="auto">
          <a:xfrm>
            <a:off x="533400" y="381000"/>
            <a:ext cx="6629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a:latin typeface="Comic Sans MS" panose="030F0702030302020204" pitchFamily="66" charset="0"/>
              </a:rPr>
              <a:t>Directions…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mph" presetSubtype="0" fill="hold"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5136"/>
                                        </p:tgtEl>
                                        <p:attrNameLst>
                                          <p:attrName>ppt_x</p:attrName>
                                          <p:attrName>ppt_y</p:attrName>
                                        </p:attrNameLst>
                                      </p:cBhvr>
                                    </p:animMotion>
                                    <p:animRot by="1500000">
                                      <p:cBhvr>
                                        <p:cTn id="7" dur="125" fill="hold">
                                          <p:stCondLst>
                                            <p:cond delay="0"/>
                                          </p:stCondLst>
                                        </p:cTn>
                                        <p:tgtEl>
                                          <p:spTgt spid="5136"/>
                                        </p:tgtEl>
                                        <p:attrNameLst>
                                          <p:attrName>r</p:attrName>
                                        </p:attrNameLst>
                                      </p:cBhvr>
                                    </p:animRot>
                                    <p:animRot by="-1500000">
                                      <p:cBhvr>
                                        <p:cTn id="8" dur="125" fill="hold">
                                          <p:stCondLst>
                                            <p:cond delay="125"/>
                                          </p:stCondLst>
                                        </p:cTn>
                                        <p:tgtEl>
                                          <p:spTgt spid="5136"/>
                                        </p:tgtEl>
                                        <p:attrNameLst>
                                          <p:attrName>r</p:attrName>
                                        </p:attrNameLst>
                                      </p:cBhvr>
                                    </p:animRot>
                                    <p:animRot by="-1500000">
                                      <p:cBhvr>
                                        <p:cTn id="9" dur="125" fill="hold">
                                          <p:stCondLst>
                                            <p:cond delay="250"/>
                                          </p:stCondLst>
                                        </p:cTn>
                                        <p:tgtEl>
                                          <p:spTgt spid="5136"/>
                                        </p:tgtEl>
                                        <p:attrNameLst>
                                          <p:attrName>r</p:attrName>
                                        </p:attrNameLst>
                                      </p:cBhvr>
                                    </p:animRot>
                                    <p:animRot by="1500000">
                                      <p:cBhvr>
                                        <p:cTn id="10" dur="125" fill="hold">
                                          <p:stCondLst>
                                            <p:cond delay="375"/>
                                          </p:stCondLst>
                                        </p:cTn>
                                        <p:tgtEl>
                                          <p:spTgt spid="5136"/>
                                        </p:tgtEl>
                                        <p:attrNameLst>
                                          <p:attrName>r</p:attrName>
                                        </p:attrNameLst>
                                      </p:cBhvr>
                                    </p:animRot>
                                  </p:childTnLst>
                                </p:cTn>
                              </p:par>
                            </p:childTnLst>
                          </p:cTn>
                        </p:par>
                        <p:par>
                          <p:cTn id="11" fill="hold" nodeType="afterGroup">
                            <p:stCondLst>
                              <p:cond delay="1000"/>
                            </p:stCondLst>
                            <p:childTnLst>
                              <p:par>
                                <p:cTn id="12" presetID="35" presetClass="entr" presetSubtype="0" fill="hold" nodeType="afterEffect">
                                  <p:stCondLst>
                                    <p:cond delay="0"/>
                                  </p:stCondLst>
                                  <p:childTnLst>
                                    <p:set>
                                      <p:cBhvr>
                                        <p:cTn id="13" dur="1" fill="hold">
                                          <p:stCondLst>
                                            <p:cond delay="0"/>
                                          </p:stCondLst>
                                        </p:cTn>
                                        <p:tgtEl>
                                          <p:spTgt spid="5131"/>
                                        </p:tgtEl>
                                        <p:attrNameLst>
                                          <p:attrName>style.visibility</p:attrName>
                                        </p:attrNameLst>
                                      </p:cBhvr>
                                      <p:to>
                                        <p:strVal val="visible"/>
                                      </p:to>
                                    </p:set>
                                    <p:animEffect transition="in" filter="fade">
                                      <p:cBhvr>
                                        <p:cTn id="14" dur="2000"/>
                                        <p:tgtEl>
                                          <p:spTgt spid="5131"/>
                                        </p:tgtEl>
                                      </p:cBhvr>
                                    </p:animEffect>
                                    <p:anim calcmode="lin" valueType="num">
                                      <p:cBhvr>
                                        <p:cTn id="15" dur="2000" fill="hold"/>
                                        <p:tgtEl>
                                          <p:spTgt spid="5131"/>
                                        </p:tgtEl>
                                        <p:attrNameLst>
                                          <p:attrName>style.rotation</p:attrName>
                                        </p:attrNameLst>
                                      </p:cBhvr>
                                      <p:tavLst>
                                        <p:tav tm="0">
                                          <p:val>
                                            <p:fltVal val="720"/>
                                          </p:val>
                                        </p:tav>
                                        <p:tav tm="100000">
                                          <p:val>
                                            <p:fltVal val="0"/>
                                          </p:val>
                                        </p:tav>
                                      </p:tavLst>
                                    </p:anim>
                                    <p:anim calcmode="lin" valueType="num">
                                      <p:cBhvr>
                                        <p:cTn id="16" dur="2000" fill="hold"/>
                                        <p:tgtEl>
                                          <p:spTgt spid="5131"/>
                                        </p:tgtEl>
                                        <p:attrNameLst>
                                          <p:attrName>ppt_h</p:attrName>
                                        </p:attrNameLst>
                                      </p:cBhvr>
                                      <p:tavLst>
                                        <p:tav tm="0">
                                          <p:val>
                                            <p:fltVal val="0"/>
                                          </p:val>
                                        </p:tav>
                                        <p:tav tm="100000">
                                          <p:val>
                                            <p:strVal val="#ppt_h"/>
                                          </p:val>
                                        </p:tav>
                                      </p:tavLst>
                                    </p:anim>
                                    <p:anim calcmode="lin" valueType="num">
                                      <p:cBhvr>
                                        <p:cTn id="17" dur="2000" fill="hold"/>
                                        <p:tgtEl>
                                          <p:spTgt spid="5131"/>
                                        </p:tgtEl>
                                        <p:attrNameLst>
                                          <p:attrName>ppt_w</p:attrName>
                                        </p:attrNameLst>
                                      </p:cBhvr>
                                      <p:tavLst>
                                        <p:tav tm="0">
                                          <p:val>
                                            <p:fltVal val="0"/>
                                          </p:val>
                                        </p:tav>
                                        <p:tav tm="100000">
                                          <p:val>
                                            <p:strVal val="#ppt_w"/>
                                          </p:val>
                                        </p:tav>
                                      </p:tavLst>
                                    </p:anim>
                                  </p:childTnLst>
                                </p:cTn>
                              </p:par>
                              <p:par>
                                <p:cTn id="18" presetID="35" presetClass="entr" presetSubtype="0" fill="hold" nodeType="withEffect">
                                  <p:stCondLst>
                                    <p:cond delay="0"/>
                                  </p:stCondLst>
                                  <p:childTnLst>
                                    <p:set>
                                      <p:cBhvr>
                                        <p:cTn id="19" dur="1" fill="hold">
                                          <p:stCondLst>
                                            <p:cond delay="0"/>
                                          </p:stCondLst>
                                        </p:cTn>
                                        <p:tgtEl>
                                          <p:spTgt spid="5132"/>
                                        </p:tgtEl>
                                        <p:attrNameLst>
                                          <p:attrName>style.visibility</p:attrName>
                                        </p:attrNameLst>
                                      </p:cBhvr>
                                      <p:to>
                                        <p:strVal val="visible"/>
                                      </p:to>
                                    </p:set>
                                    <p:animEffect transition="in" filter="fade">
                                      <p:cBhvr>
                                        <p:cTn id="20" dur="2000"/>
                                        <p:tgtEl>
                                          <p:spTgt spid="5132"/>
                                        </p:tgtEl>
                                      </p:cBhvr>
                                    </p:animEffect>
                                    <p:anim calcmode="lin" valueType="num">
                                      <p:cBhvr>
                                        <p:cTn id="21" dur="2000" fill="hold"/>
                                        <p:tgtEl>
                                          <p:spTgt spid="5132"/>
                                        </p:tgtEl>
                                        <p:attrNameLst>
                                          <p:attrName>style.rotation</p:attrName>
                                        </p:attrNameLst>
                                      </p:cBhvr>
                                      <p:tavLst>
                                        <p:tav tm="0">
                                          <p:val>
                                            <p:fltVal val="720"/>
                                          </p:val>
                                        </p:tav>
                                        <p:tav tm="100000">
                                          <p:val>
                                            <p:fltVal val="0"/>
                                          </p:val>
                                        </p:tav>
                                      </p:tavLst>
                                    </p:anim>
                                    <p:anim calcmode="lin" valueType="num">
                                      <p:cBhvr>
                                        <p:cTn id="22" dur="2000" fill="hold"/>
                                        <p:tgtEl>
                                          <p:spTgt spid="5132"/>
                                        </p:tgtEl>
                                        <p:attrNameLst>
                                          <p:attrName>ppt_h</p:attrName>
                                        </p:attrNameLst>
                                      </p:cBhvr>
                                      <p:tavLst>
                                        <p:tav tm="0">
                                          <p:val>
                                            <p:fltVal val="0"/>
                                          </p:val>
                                        </p:tav>
                                        <p:tav tm="100000">
                                          <p:val>
                                            <p:strVal val="#ppt_h"/>
                                          </p:val>
                                        </p:tav>
                                      </p:tavLst>
                                    </p:anim>
                                    <p:anim calcmode="lin" valueType="num">
                                      <p:cBhvr>
                                        <p:cTn id="23" dur="2000" fill="hold"/>
                                        <p:tgtEl>
                                          <p:spTgt spid="5132"/>
                                        </p:tgtEl>
                                        <p:attrNameLst>
                                          <p:attrName>ppt_w</p:attrName>
                                        </p:attrNameLst>
                                      </p:cBhvr>
                                      <p:tavLst>
                                        <p:tav tm="0">
                                          <p:val>
                                            <p:fltVal val="0"/>
                                          </p:val>
                                        </p:tav>
                                        <p:tav tm="100000">
                                          <p:val>
                                            <p:strVal val="#ppt_w"/>
                                          </p:val>
                                        </p:tav>
                                      </p:tavLst>
                                    </p:anim>
                                  </p:childTnLst>
                                </p:cTn>
                              </p:par>
                            </p:childTnLst>
                          </p:cTn>
                        </p:par>
                        <p:par>
                          <p:cTn id="24" fill="hold" nodeType="afterGroup">
                            <p:stCondLst>
                              <p:cond delay="3000"/>
                            </p:stCondLst>
                            <p:childTnLst>
                              <p:par>
                                <p:cTn id="25" presetID="35" presetClass="entr" presetSubtype="0" fill="hold" nodeType="afterEffect">
                                  <p:stCondLst>
                                    <p:cond delay="1000"/>
                                  </p:stCondLst>
                                  <p:childTnLst>
                                    <p:set>
                                      <p:cBhvr>
                                        <p:cTn id="26" dur="1" fill="hold">
                                          <p:stCondLst>
                                            <p:cond delay="0"/>
                                          </p:stCondLst>
                                        </p:cTn>
                                        <p:tgtEl>
                                          <p:spTgt spid="5127"/>
                                        </p:tgtEl>
                                        <p:attrNameLst>
                                          <p:attrName>style.visibility</p:attrName>
                                        </p:attrNameLst>
                                      </p:cBhvr>
                                      <p:to>
                                        <p:strVal val="visible"/>
                                      </p:to>
                                    </p:set>
                                    <p:animEffect transition="in" filter="fade">
                                      <p:cBhvr>
                                        <p:cTn id="27" dur="2000"/>
                                        <p:tgtEl>
                                          <p:spTgt spid="5127"/>
                                        </p:tgtEl>
                                      </p:cBhvr>
                                    </p:animEffect>
                                    <p:anim calcmode="lin" valueType="num">
                                      <p:cBhvr>
                                        <p:cTn id="28" dur="2000" fill="hold"/>
                                        <p:tgtEl>
                                          <p:spTgt spid="5127"/>
                                        </p:tgtEl>
                                        <p:attrNameLst>
                                          <p:attrName>style.rotation</p:attrName>
                                        </p:attrNameLst>
                                      </p:cBhvr>
                                      <p:tavLst>
                                        <p:tav tm="0">
                                          <p:val>
                                            <p:fltVal val="720"/>
                                          </p:val>
                                        </p:tav>
                                        <p:tav tm="100000">
                                          <p:val>
                                            <p:fltVal val="0"/>
                                          </p:val>
                                        </p:tav>
                                      </p:tavLst>
                                    </p:anim>
                                    <p:anim calcmode="lin" valueType="num">
                                      <p:cBhvr>
                                        <p:cTn id="29" dur="2000" fill="hold"/>
                                        <p:tgtEl>
                                          <p:spTgt spid="5127"/>
                                        </p:tgtEl>
                                        <p:attrNameLst>
                                          <p:attrName>ppt_h</p:attrName>
                                        </p:attrNameLst>
                                      </p:cBhvr>
                                      <p:tavLst>
                                        <p:tav tm="0">
                                          <p:val>
                                            <p:fltVal val="0"/>
                                          </p:val>
                                        </p:tav>
                                        <p:tav tm="100000">
                                          <p:val>
                                            <p:strVal val="#ppt_h"/>
                                          </p:val>
                                        </p:tav>
                                      </p:tavLst>
                                    </p:anim>
                                    <p:anim calcmode="lin" valueType="num">
                                      <p:cBhvr>
                                        <p:cTn id="30" dur="2000" fill="hold"/>
                                        <p:tgtEl>
                                          <p:spTgt spid="5127"/>
                                        </p:tgtEl>
                                        <p:attrNameLst>
                                          <p:attrName>ppt_w</p:attrName>
                                        </p:attrNameLst>
                                      </p:cBhvr>
                                      <p:tavLst>
                                        <p:tav tm="0">
                                          <p:val>
                                            <p:fltVal val="0"/>
                                          </p:val>
                                        </p:tav>
                                        <p:tav tm="100000">
                                          <p:val>
                                            <p:strVal val="#ppt_w"/>
                                          </p:val>
                                        </p:tav>
                                      </p:tavLst>
                                    </p:anim>
                                  </p:childTnLst>
                                </p:cTn>
                              </p:par>
                              <p:par>
                                <p:cTn id="31" presetID="35" presetClass="entr" presetSubtype="0" fill="hold" nodeType="withEffect">
                                  <p:stCondLst>
                                    <p:cond delay="0"/>
                                  </p:stCondLst>
                                  <p:childTnLst>
                                    <p:set>
                                      <p:cBhvr>
                                        <p:cTn id="32" dur="1" fill="hold">
                                          <p:stCondLst>
                                            <p:cond delay="0"/>
                                          </p:stCondLst>
                                        </p:cTn>
                                        <p:tgtEl>
                                          <p:spTgt spid="5129"/>
                                        </p:tgtEl>
                                        <p:attrNameLst>
                                          <p:attrName>style.visibility</p:attrName>
                                        </p:attrNameLst>
                                      </p:cBhvr>
                                      <p:to>
                                        <p:strVal val="visible"/>
                                      </p:to>
                                    </p:set>
                                    <p:animEffect transition="in" filter="fade">
                                      <p:cBhvr>
                                        <p:cTn id="33" dur="2000"/>
                                        <p:tgtEl>
                                          <p:spTgt spid="5129"/>
                                        </p:tgtEl>
                                      </p:cBhvr>
                                    </p:animEffect>
                                    <p:anim calcmode="lin" valueType="num">
                                      <p:cBhvr>
                                        <p:cTn id="34" dur="2000" fill="hold"/>
                                        <p:tgtEl>
                                          <p:spTgt spid="5129"/>
                                        </p:tgtEl>
                                        <p:attrNameLst>
                                          <p:attrName>style.rotation</p:attrName>
                                        </p:attrNameLst>
                                      </p:cBhvr>
                                      <p:tavLst>
                                        <p:tav tm="0">
                                          <p:val>
                                            <p:fltVal val="720"/>
                                          </p:val>
                                        </p:tav>
                                        <p:tav tm="100000">
                                          <p:val>
                                            <p:fltVal val="0"/>
                                          </p:val>
                                        </p:tav>
                                      </p:tavLst>
                                    </p:anim>
                                    <p:anim calcmode="lin" valueType="num">
                                      <p:cBhvr>
                                        <p:cTn id="35" dur="2000" fill="hold"/>
                                        <p:tgtEl>
                                          <p:spTgt spid="5129"/>
                                        </p:tgtEl>
                                        <p:attrNameLst>
                                          <p:attrName>ppt_h</p:attrName>
                                        </p:attrNameLst>
                                      </p:cBhvr>
                                      <p:tavLst>
                                        <p:tav tm="0">
                                          <p:val>
                                            <p:fltVal val="0"/>
                                          </p:val>
                                        </p:tav>
                                        <p:tav tm="100000">
                                          <p:val>
                                            <p:strVal val="#ppt_h"/>
                                          </p:val>
                                        </p:tav>
                                      </p:tavLst>
                                    </p:anim>
                                    <p:anim calcmode="lin" valueType="num">
                                      <p:cBhvr>
                                        <p:cTn id="36" dur="2000" fill="hold"/>
                                        <p:tgtEl>
                                          <p:spTgt spid="5129"/>
                                        </p:tgtEl>
                                        <p:attrNameLst>
                                          <p:attrName>ppt_w</p:attrName>
                                        </p:attrNameLst>
                                      </p:cBhvr>
                                      <p:tavLst>
                                        <p:tav tm="0">
                                          <p:val>
                                            <p:fltVal val="0"/>
                                          </p:val>
                                        </p:tav>
                                        <p:tav tm="100000">
                                          <p:val>
                                            <p:strVal val="#ppt_w"/>
                                          </p:val>
                                        </p:tav>
                                      </p:tavLst>
                                    </p:anim>
                                  </p:childTnLst>
                                </p:cTn>
                              </p:par>
                            </p:childTnLst>
                          </p:cTn>
                        </p:par>
                        <p:par>
                          <p:cTn id="37" fill="hold" nodeType="afterGroup">
                            <p:stCondLst>
                              <p:cond delay="6000"/>
                            </p:stCondLst>
                            <p:childTnLst>
                              <p:par>
                                <p:cTn id="38" presetID="34" presetClass="emph" presetSubtype="0" fill="hold" nodeType="afterEffect">
                                  <p:stCondLst>
                                    <p:cond delay="1000"/>
                                  </p:stCondLst>
                                  <p:iterate type="lt">
                                    <p:tmPct val="10000"/>
                                  </p:iterate>
                                  <p:childTnLst>
                                    <p:animMotion origin="layout" path="M 0.0 0.0 L 0.0 -0.07213" pathEditMode="relative" ptsTypes="">
                                      <p:cBhvr>
                                        <p:cTn id="39" dur="250" accel="50000" decel="50000" autoRev="1" fill="hold">
                                          <p:stCondLst>
                                            <p:cond delay="0"/>
                                          </p:stCondLst>
                                        </p:cTn>
                                        <p:tgtEl>
                                          <p:spTgt spid="5135"/>
                                        </p:tgtEl>
                                        <p:attrNameLst>
                                          <p:attrName>ppt_x</p:attrName>
                                          <p:attrName>ppt_y</p:attrName>
                                        </p:attrNameLst>
                                      </p:cBhvr>
                                    </p:animMotion>
                                    <p:animRot by="1500000">
                                      <p:cBhvr>
                                        <p:cTn id="40" dur="125" fill="hold">
                                          <p:stCondLst>
                                            <p:cond delay="0"/>
                                          </p:stCondLst>
                                        </p:cTn>
                                        <p:tgtEl>
                                          <p:spTgt spid="5135"/>
                                        </p:tgtEl>
                                        <p:attrNameLst>
                                          <p:attrName>r</p:attrName>
                                        </p:attrNameLst>
                                      </p:cBhvr>
                                    </p:animRot>
                                    <p:animRot by="-1500000">
                                      <p:cBhvr>
                                        <p:cTn id="41" dur="125" fill="hold">
                                          <p:stCondLst>
                                            <p:cond delay="125"/>
                                          </p:stCondLst>
                                        </p:cTn>
                                        <p:tgtEl>
                                          <p:spTgt spid="5135"/>
                                        </p:tgtEl>
                                        <p:attrNameLst>
                                          <p:attrName>r</p:attrName>
                                        </p:attrNameLst>
                                      </p:cBhvr>
                                    </p:animRot>
                                    <p:animRot by="-1500000">
                                      <p:cBhvr>
                                        <p:cTn id="42" dur="125" fill="hold">
                                          <p:stCondLst>
                                            <p:cond delay="250"/>
                                          </p:stCondLst>
                                        </p:cTn>
                                        <p:tgtEl>
                                          <p:spTgt spid="5135"/>
                                        </p:tgtEl>
                                        <p:attrNameLst>
                                          <p:attrName>r</p:attrName>
                                        </p:attrNameLst>
                                      </p:cBhvr>
                                    </p:animRot>
                                    <p:animRot by="1500000">
                                      <p:cBhvr>
                                        <p:cTn id="43" dur="125" fill="hold">
                                          <p:stCondLst>
                                            <p:cond delay="375"/>
                                          </p:stCondLst>
                                        </p:cTn>
                                        <p:tgtEl>
                                          <p:spTgt spid="5135"/>
                                        </p:tgtEl>
                                        <p:attrNameLst>
                                          <p:attrName>r</p:attrName>
                                        </p:attrNameLst>
                                      </p:cBhvr>
                                    </p:animRot>
                                  </p:childTnLst>
                                </p:cTn>
                              </p:par>
                            </p:childTnLst>
                          </p:cTn>
                        </p:par>
                        <p:par>
                          <p:cTn id="44" fill="hold" nodeType="afterGroup">
                            <p:stCondLst>
                              <p:cond delay="9400"/>
                            </p:stCondLst>
                            <p:childTnLst>
                              <p:par>
                                <p:cTn id="45" presetID="35" presetClass="entr" presetSubtype="0" fill="hold" nodeType="afterEffect">
                                  <p:stCondLst>
                                    <p:cond delay="0"/>
                                  </p:stCondLst>
                                  <p:childTnLst>
                                    <p:set>
                                      <p:cBhvr>
                                        <p:cTn id="46" dur="1" fill="hold">
                                          <p:stCondLst>
                                            <p:cond delay="0"/>
                                          </p:stCondLst>
                                        </p:cTn>
                                        <p:tgtEl>
                                          <p:spTgt spid="5130"/>
                                        </p:tgtEl>
                                        <p:attrNameLst>
                                          <p:attrName>style.visibility</p:attrName>
                                        </p:attrNameLst>
                                      </p:cBhvr>
                                      <p:to>
                                        <p:strVal val="visible"/>
                                      </p:to>
                                    </p:set>
                                    <p:animEffect transition="in" filter="fade">
                                      <p:cBhvr>
                                        <p:cTn id="47" dur="2000"/>
                                        <p:tgtEl>
                                          <p:spTgt spid="5130"/>
                                        </p:tgtEl>
                                      </p:cBhvr>
                                    </p:animEffect>
                                    <p:anim calcmode="lin" valueType="num">
                                      <p:cBhvr>
                                        <p:cTn id="48" dur="2000" fill="hold"/>
                                        <p:tgtEl>
                                          <p:spTgt spid="5130"/>
                                        </p:tgtEl>
                                        <p:attrNameLst>
                                          <p:attrName>style.rotation</p:attrName>
                                        </p:attrNameLst>
                                      </p:cBhvr>
                                      <p:tavLst>
                                        <p:tav tm="0">
                                          <p:val>
                                            <p:fltVal val="720"/>
                                          </p:val>
                                        </p:tav>
                                        <p:tav tm="100000">
                                          <p:val>
                                            <p:fltVal val="0"/>
                                          </p:val>
                                        </p:tav>
                                      </p:tavLst>
                                    </p:anim>
                                    <p:anim calcmode="lin" valueType="num">
                                      <p:cBhvr>
                                        <p:cTn id="49" dur="2000" fill="hold"/>
                                        <p:tgtEl>
                                          <p:spTgt spid="5130"/>
                                        </p:tgtEl>
                                        <p:attrNameLst>
                                          <p:attrName>ppt_h</p:attrName>
                                        </p:attrNameLst>
                                      </p:cBhvr>
                                      <p:tavLst>
                                        <p:tav tm="0">
                                          <p:val>
                                            <p:fltVal val="0"/>
                                          </p:val>
                                        </p:tav>
                                        <p:tav tm="100000">
                                          <p:val>
                                            <p:strVal val="#ppt_h"/>
                                          </p:val>
                                        </p:tav>
                                      </p:tavLst>
                                    </p:anim>
                                    <p:anim calcmode="lin" valueType="num">
                                      <p:cBhvr>
                                        <p:cTn id="50" dur="2000" fill="hold"/>
                                        <p:tgtEl>
                                          <p:spTgt spid="5130"/>
                                        </p:tgtEl>
                                        <p:attrNameLst>
                                          <p:attrName>ppt_w</p:attrName>
                                        </p:attrNameLst>
                                      </p:cBhvr>
                                      <p:tavLst>
                                        <p:tav tm="0">
                                          <p:val>
                                            <p:fltVal val="0"/>
                                          </p:val>
                                        </p:tav>
                                        <p:tav tm="100000">
                                          <p:val>
                                            <p:strVal val="#ppt_w"/>
                                          </p:val>
                                        </p:tav>
                                      </p:tavLst>
                                    </p:anim>
                                  </p:childTnLst>
                                </p:cTn>
                              </p:par>
                              <p:par>
                                <p:cTn id="51" presetID="35" presetClass="entr" presetSubtype="0" fill="hold" nodeType="withEffect">
                                  <p:stCondLst>
                                    <p:cond delay="0"/>
                                  </p:stCondLst>
                                  <p:childTnLst>
                                    <p:set>
                                      <p:cBhvr>
                                        <p:cTn id="52" dur="1" fill="hold">
                                          <p:stCondLst>
                                            <p:cond delay="0"/>
                                          </p:stCondLst>
                                        </p:cTn>
                                        <p:tgtEl>
                                          <p:spTgt spid="5133"/>
                                        </p:tgtEl>
                                        <p:attrNameLst>
                                          <p:attrName>style.visibility</p:attrName>
                                        </p:attrNameLst>
                                      </p:cBhvr>
                                      <p:to>
                                        <p:strVal val="visible"/>
                                      </p:to>
                                    </p:set>
                                    <p:animEffect transition="in" filter="fade">
                                      <p:cBhvr>
                                        <p:cTn id="53" dur="2000"/>
                                        <p:tgtEl>
                                          <p:spTgt spid="5133"/>
                                        </p:tgtEl>
                                      </p:cBhvr>
                                    </p:animEffect>
                                    <p:anim calcmode="lin" valueType="num">
                                      <p:cBhvr>
                                        <p:cTn id="54" dur="2000" fill="hold"/>
                                        <p:tgtEl>
                                          <p:spTgt spid="5133"/>
                                        </p:tgtEl>
                                        <p:attrNameLst>
                                          <p:attrName>style.rotation</p:attrName>
                                        </p:attrNameLst>
                                      </p:cBhvr>
                                      <p:tavLst>
                                        <p:tav tm="0">
                                          <p:val>
                                            <p:fltVal val="720"/>
                                          </p:val>
                                        </p:tav>
                                        <p:tav tm="100000">
                                          <p:val>
                                            <p:fltVal val="0"/>
                                          </p:val>
                                        </p:tav>
                                      </p:tavLst>
                                    </p:anim>
                                    <p:anim calcmode="lin" valueType="num">
                                      <p:cBhvr>
                                        <p:cTn id="55" dur="2000" fill="hold"/>
                                        <p:tgtEl>
                                          <p:spTgt spid="5133"/>
                                        </p:tgtEl>
                                        <p:attrNameLst>
                                          <p:attrName>ppt_h</p:attrName>
                                        </p:attrNameLst>
                                      </p:cBhvr>
                                      <p:tavLst>
                                        <p:tav tm="0">
                                          <p:val>
                                            <p:fltVal val="0"/>
                                          </p:val>
                                        </p:tav>
                                        <p:tav tm="100000">
                                          <p:val>
                                            <p:strVal val="#ppt_h"/>
                                          </p:val>
                                        </p:tav>
                                      </p:tavLst>
                                    </p:anim>
                                    <p:anim calcmode="lin" valueType="num">
                                      <p:cBhvr>
                                        <p:cTn id="56" dur="2000" fill="hold"/>
                                        <p:tgtEl>
                                          <p:spTgt spid="513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p:bldP spid="5131" grpId="0"/>
      <p:bldP spid="5132" grpId="0"/>
      <p:bldP spid="5133" grpId="0"/>
      <p:bldP spid="5135" grpId="0"/>
      <p:bldP spid="513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90355E1A-3710-5CCB-1403-5EDCBAE81ED6}"/>
              </a:ext>
            </a:extLst>
          </p:cNvPr>
          <p:cNvSpPr>
            <a:spLocks noChangeArrowheads="1"/>
          </p:cNvSpPr>
          <p:nvPr/>
        </p:nvSpPr>
        <p:spPr bwMode="auto">
          <a:xfrm>
            <a:off x="2286000" y="2971800"/>
            <a:ext cx="4876800" cy="3200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100355" name="Text Box 3">
            <a:extLst>
              <a:ext uri="{FF2B5EF4-FFF2-40B4-BE49-F238E27FC236}">
                <a16:creationId xmlns:a16="http://schemas.microsoft.com/office/drawing/2014/main" id="{17F4B996-E37E-F1E8-C840-E584F3692141}"/>
              </a:ext>
            </a:extLst>
          </p:cNvPr>
          <p:cNvSpPr txBox="1">
            <a:spLocks noChangeArrowheads="1"/>
          </p:cNvSpPr>
          <p:nvPr/>
        </p:nvSpPr>
        <p:spPr bwMode="auto">
          <a:xfrm>
            <a:off x="1905000" y="25146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U</a:t>
            </a:r>
          </a:p>
        </p:txBody>
      </p:sp>
      <p:sp>
        <p:nvSpPr>
          <p:cNvPr id="100356" name="Oval 4">
            <a:extLst>
              <a:ext uri="{FF2B5EF4-FFF2-40B4-BE49-F238E27FC236}">
                <a16:creationId xmlns:a16="http://schemas.microsoft.com/office/drawing/2014/main" id="{0829F75D-D9F5-616C-8DCA-BB646D1F183D}"/>
              </a:ext>
            </a:extLst>
          </p:cNvPr>
          <p:cNvSpPr>
            <a:spLocks noChangeArrowheads="1"/>
          </p:cNvSpPr>
          <p:nvPr/>
        </p:nvSpPr>
        <p:spPr bwMode="auto">
          <a:xfrm>
            <a:off x="3200400" y="3733800"/>
            <a:ext cx="1752600" cy="1752600"/>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0357" name="Oval 5">
            <a:extLst>
              <a:ext uri="{FF2B5EF4-FFF2-40B4-BE49-F238E27FC236}">
                <a16:creationId xmlns:a16="http://schemas.microsoft.com/office/drawing/2014/main" id="{5938B937-652D-AC94-0791-25F0382F0178}"/>
              </a:ext>
            </a:extLst>
          </p:cNvPr>
          <p:cNvSpPr>
            <a:spLocks noChangeArrowheads="1"/>
          </p:cNvSpPr>
          <p:nvPr/>
        </p:nvSpPr>
        <p:spPr bwMode="auto">
          <a:xfrm>
            <a:off x="4419600" y="3733800"/>
            <a:ext cx="1752600" cy="1752600"/>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0358" name="Freeform 6">
            <a:extLst>
              <a:ext uri="{FF2B5EF4-FFF2-40B4-BE49-F238E27FC236}">
                <a16:creationId xmlns:a16="http://schemas.microsoft.com/office/drawing/2014/main" id="{BA891C89-E80C-FD5D-7537-CABB362382AD}"/>
              </a:ext>
            </a:extLst>
          </p:cNvPr>
          <p:cNvSpPr>
            <a:spLocks/>
          </p:cNvSpPr>
          <p:nvPr/>
        </p:nvSpPr>
        <p:spPr bwMode="auto">
          <a:xfrm>
            <a:off x="4465638" y="4117975"/>
            <a:ext cx="120650" cy="138113"/>
          </a:xfrm>
          <a:custGeom>
            <a:avLst/>
            <a:gdLst>
              <a:gd name="T0" fmla="*/ 61 w 76"/>
              <a:gd name="T1" fmla="*/ 0 h 87"/>
              <a:gd name="T2" fmla="*/ 48 w 76"/>
              <a:gd name="T3" fmla="*/ 12 h 87"/>
              <a:gd name="T4" fmla="*/ 36 w 76"/>
              <a:gd name="T5" fmla="*/ 37 h 87"/>
              <a:gd name="T6" fmla="*/ 24 w 76"/>
              <a:gd name="T7" fmla="*/ 61 h 87"/>
              <a:gd name="T8" fmla="*/ 48 w 76"/>
              <a:gd name="T9" fmla="*/ 37 h 87"/>
              <a:gd name="T10" fmla="*/ 36 w 76"/>
              <a:gd name="T11" fmla="*/ 61 h 87"/>
              <a:gd name="T12" fmla="*/ 30 w 76"/>
              <a:gd name="T13" fmla="*/ 80 h 87"/>
              <a:gd name="T14" fmla="*/ 55 w 76"/>
              <a:gd name="T15" fmla="*/ 24 h 87"/>
              <a:gd name="T16" fmla="*/ 67 w 76"/>
              <a:gd name="T17" fmla="*/ 6 h 87"/>
              <a:gd name="T18" fmla="*/ 55 w 76"/>
              <a:gd name="T19" fmla="*/ 24 h 87"/>
              <a:gd name="T20" fmla="*/ 17 w 76"/>
              <a:gd name="T21"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7">
                <a:moveTo>
                  <a:pt x="61" y="0"/>
                </a:moveTo>
                <a:cubicBezTo>
                  <a:pt x="57" y="4"/>
                  <a:pt x="49" y="6"/>
                  <a:pt x="48" y="12"/>
                </a:cubicBezTo>
                <a:cubicBezTo>
                  <a:pt x="42" y="42"/>
                  <a:pt x="76" y="24"/>
                  <a:pt x="36" y="37"/>
                </a:cubicBezTo>
                <a:cubicBezTo>
                  <a:pt x="8" y="79"/>
                  <a:pt x="0" y="85"/>
                  <a:pt x="24" y="61"/>
                </a:cubicBezTo>
                <a:cubicBezTo>
                  <a:pt x="38" y="18"/>
                  <a:pt x="27" y="14"/>
                  <a:pt x="48" y="37"/>
                </a:cubicBezTo>
                <a:cubicBezTo>
                  <a:pt x="44" y="45"/>
                  <a:pt x="39" y="53"/>
                  <a:pt x="36" y="61"/>
                </a:cubicBezTo>
                <a:cubicBezTo>
                  <a:pt x="33" y="67"/>
                  <a:pt x="30" y="87"/>
                  <a:pt x="30" y="80"/>
                </a:cubicBezTo>
                <a:cubicBezTo>
                  <a:pt x="30" y="27"/>
                  <a:pt x="23" y="36"/>
                  <a:pt x="55" y="24"/>
                </a:cubicBezTo>
                <a:cubicBezTo>
                  <a:pt x="59" y="18"/>
                  <a:pt x="71" y="0"/>
                  <a:pt x="67" y="6"/>
                </a:cubicBezTo>
                <a:cubicBezTo>
                  <a:pt x="63" y="12"/>
                  <a:pt x="60" y="18"/>
                  <a:pt x="55" y="24"/>
                </a:cubicBezTo>
                <a:cubicBezTo>
                  <a:pt x="38" y="45"/>
                  <a:pt x="17" y="59"/>
                  <a:pt x="17" y="86"/>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00359" name="Group 7">
            <a:extLst>
              <a:ext uri="{FF2B5EF4-FFF2-40B4-BE49-F238E27FC236}">
                <a16:creationId xmlns:a16="http://schemas.microsoft.com/office/drawing/2014/main" id="{F06B7E12-F4E8-7514-25A6-CBEEAFD5D047}"/>
              </a:ext>
            </a:extLst>
          </p:cNvPr>
          <p:cNvGrpSpPr>
            <a:grpSpLocks/>
          </p:cNvGrpSpPr>
          <p:nvPr/>
        </p:nvGrpSpPr>
        <p:grpSpPr bwMode="auto">
          <a:xfrm>
            <a:off x="4402138" y="3956050"/>
            <a:ext cx="588962" cy="1282700"/>
            <a:chOff x="2773" y="2492"/>
            <a:chExt cx="371" cy="808"/>
          </a:xfrm>
        </p:grpSpPr>
        <p:sp>
          <p:nvSpPr>
            <p:cNvPr id="100360" name="Freeform 8">
              <a:extLst>
                <a:ext uri="{FF2B5EF4-FFF2-40B4-BE49-F238E27FC236}">
                  <a16:creationId xmlns:a16="http://schemas.microsoft.com/office/drawing/2014/main" id="{B1894FE0-333B-4DE1-9AC6-E20E43D21049}"/>
                </a:ext>
              </a:extLst>
            </p:cNvPr>
            <p:cNvSpPr>
              <a:spLocks/>
            </p:cNvSpPr>
            <p:nvPr/>
          </p:nvSpPr>
          <p:spPr bwMode="auto">
            <a:xfrm>
              <a:off x="2773" y="2492"/>
              <a:ext cx="371" cy="808"/>
            </a:xfrm>
            <a:custGeom>
              <a:avLst/>
              <a:gdLst>
                <a:gd name="T0" fmla="*/ 175 w 371"/>
                <a:gd name="T1" fmla="*/ 15 h 808"/>
                <a:gd name="T2" fmla="*/ 225 w 371"/>
                <a:gd name="T3" fmla="*/ 71 h 808"/>
                <a:gd name="T4" fmla="*/ 249 w 371"/>
                <a:gd name="T5" fmla="*/ 95 h 808"/>
                <a:gd name="T6" fmla="*/ 274 w 371"/>
                <a:gd name="T7" fmla="*/ 126 h 808"/>
                <a:gd name="T8" fmla="*/ 299 w 371"/>
                <a:gd name="T9" fmla="*/ 176 h 808"/>
                <a:gd name="T10" fmla="*/ 305 w 371"/>
                <a:gd name="T11" fmla="*/ 194 h 808"/>
                <a:gd name="T12" fmla="*/ 318 w 371"/>
                <a:gd name="T13" fmla="*/ 207 h 808"/>
                <a:gd name="T14" fmla="*/ 330 w 371"/>
                <a:gd name="T15" fmla="*/ 244 h 808"/>
                <a:gd name="T16" fmla="*/ 342 w 371"/>
                <a:gd name="T17" fmla="*/ 263 h 808"/>
                <a:gd name="T18" fmla="*/ 330 w 371"/>
                <a:gd name="T19" fmla="*/ 430 h 808"/>
                <a:gd name="T20" fmla="*/ 318 w 371"/>
                <a:gd name="T21" fmla="*/ 603 h 808"/>
                <a:gd name="T22" fmla="*/ 293 w 371"/>
                <a:gd name="T23" fmla="*/ 634 h 808"/>
                <a:gd name="T24" fmla="*/ 225 w 371"/>
                <a:gd name="T25" fmla="*/ 752 h 808"/>
                <a:gd name="T26" fmla="*/ 175 w 371"/>
                <a:gd name="T27" fmla="*/ 808 h 808"/>
                <a:gd name="T28" fmla="*/ 119 w 371"/>
                <a:gd name="T29" fmla="*/ 758 h 808"/>
                <a:gd name="T30" fmla="*/ 82 w 371"/>
                <a:gd name="T31" fmla="*/ 702 h 808"/>
                <a:gd name="T32" fmla="*/ 8 w 371"/>
                <a:gd name="T33" fmla="*/ 566 h 808"/>
                <a:gd name="T34" fmla="*/ 14 w 371"/>
                <a:gd name="T35" fmla="*/ 448 h 808"/>
                <a:gd name="T36" fmla="*/ 82 w 371"/>
                <a:gd name="T37" fmla="*/ 176 h 808"/>
                <a:gd name="T38" fmla="*/ 163 w 371"/>
                <a:gd name="T39" fmla="*/ 21 h 808"/>
                <a:gd name="T40" fmla="*/ 175 w 371"/>
                <a:gd name="T41" fmla="*/ 2 h 808"/>
                <a:gd name="T42" fmla="*/ 175 w 371"/>
                <a:gd name="T43" fmla="*/ 15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1" h="808">
                  <a:moveTo>
                    <a:pt x="175" y="15"/>
                  </a:moveTo>
                  <a:cubicBezTo>
                    <a:pt x="194" y="32"/>
                    <a:pt x="207" y="53"/>
                    <a:pt x="225" y="71"/>
                  </a:cubicBezTo>
                  <a:cubicBezTo>
                    <a:pt x="236" y="103"/>
                    <a:pt x="222" y="79"/>
                    <a:pt x="249" y="95"/>
                  </a:cubicBezTo>
                  <a:cubicBezTo>
                    <a:pt x="259" y="101"/>
                    <a:pt x="268" y="117"/>
                    <a:pt x="274" y="126"/>
                  </a:cubicBezTo>
                  <a:cubicBezTo>
                    <a:pt x="280" y="146"/>
                    <a:pt x="284" y="160"/>
                    <a:pt x="299" y="176"/>
                  </a:cubicBezTo>
                  <a:cubicBezTo>
                    <a:pt x="301" y="182"/>
                    <a:pt x="302" y="189"/>
                    <a:pt x="305" y="194"/>
                  </a:cubicBezTo>
                  <a:cubicBezTo>
                    <a:pt x="308" y="199"/>
                    <a:pt x="315" y="202"/>
                    <a:pt x="318" y="207"/>
                  </a:cubicBezTo>
                  <a:cubicBezTo>
                    <a:pt x="324" y="219"/>
                    <a:pt x="323" y="233"/>
                    <a:pt x="330" y="244"/>
                  </a:cubicBezTo>
                  <a:cubicBezTo>
                    <a:pt x="334" y="250"/>
                    <a:pt x="338" y="257"/>
                    <a:pt x="342" y="263"/>
                  </a:cubicBezTo>
                  <a:cubicBezTo>
                    <a:pt x="348" y="316"/>
                    <a:pt x="371" y="385"/>
                    <a:pt x="330" y="430"/>
                  </a:cubicBezTo>
                  <a:cubicBezTo>
                    <a:pt x="326" y="488"/>
                    <a:pt x="326" y="546"/>
                    <a:pt x="318" y="603"/>
                  </a:cubicBezTo>
                  <a:cubicBezTo>
                    <a:pt x="316" y="616"/>
                    <a:pt x="300" y="623"/>
                    <a:pt x="293" y="634"/>
                  </a:cubicBezTo>
                  <a:cubicBezTo>
                    <a:pt x="270" y="673"/>
                    <a:pt x="262" y="725"/>
                    <a:pt x="225" y="752"/>
                  </a:cubicBezTo>
                  <a:cubicBezTo>
                    <a:pt x="212" y="783"/>
                    <a:pt x="206" y="796"/>
                    <a:pt x="175" y="808"/>
                  </a:cubicBezTo>
                  <a:cubicBezTo>
                    <a:pt x="147" y="797"/>
                    <a:pt x="140" y="778"/>
                    <a:pt x="119" y="758"/>
                  </a:cubicBezTo>
                  <a:cubicBezTo>
                    <a:pt x="108" y="736"/>
                    <a:pt x="94" y="722"/>
                    <a:pt x="82" y="702"/>
                  </a:cubicBezTo>
                  <a:cubicBezTo>
                    <a:pt x="55" y="658"/>
                    <a:pt x="36" y="610"/>
                    <a:pt x="8" y="566"/>
                  </a:cubicBezTo>
                  <a:cubicBezTo>
                    <a:pt x="10" y="527"/>
                    <a:pt x="12" y="487"/>
                    <a:pt x="14" y="448"/>
                  </a:cubicBezTo>
                  <a:cubicBezTo>
                    <a:pt x="18" y="369"/>
                    <a:pt x="0" y="231"/>
                    <a:pt x="82" y="176"/>
                  </a:cubicBezTo>
                  <a:cubicBezTo>
                    <a:pt x="99" y="121"/>
                    <a:pt x="127" y="65"/>
                    <a:pt x="163" y="21"/>
                  </a:cubicBezTo>
                  <a:cubicBezTo>
                    <a:pt x="168" y="15"/>
                    <a:pt x="168" y="5"/>
                    <a:pt x="175" y="2"/>
                  </a:cubicBezTo>
                  <a:cubicBezTo>
                    <a:pt x="179" y="0"/>
                    <a:pt x="175" y="11"/>
                    <a:pt x="175" y="15"/>
                  </a:cubicBezTo>
                  <a:close/>
                </a:path>
              </a:pathLst>
            </a:custGeom>
            <a:solidFill>
              <a:srgbClr val="00BE00"/>
            </a:solidFill>
            <a:ln w="0">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0361" name="Freeform 9">
              <a:extLst>
                <a:ext uri="{FF2B5EF4-FFF2-40B4-BE49-F238E27FC236}">
                  <a16:creationId xmlns:a16="http://schemas.microsoft.com/office/drawing/2014/main" id="{75EA8F1B-DA27-11B6-CFFC-EF21727A3D4B}"/>
                </a:ext>
              </a:extLst>
            </p:cNvPr>
            <p:cNvSpPr>
              <a:spLocks/>
            </p:cNvSpPr>
            <p:nvPr/>
          </p:nvSpPr>
          <p:spPr bwMode="auto">
            <a:xfrm>
              <a:off x="2813" y="2610"/>
              <a:ext cx="88" cy="93"/>
            </a:xfrm>
            <a:custGeom>
              <a:avLst/>
              <a:gdLst>
                <a:gd name="T0" fmla="*/ 30 w 88"/>
                <a:gd name="T1" fmla="*/ 70 h 93"/>
                <a:gd name="T2" fmla="*/ 36 w 88"/>
                <a:gd name="T3" fmla="*/ 89 h 93"/>
                <a:gd name="T4" fmla="*/ 24 w 88"/>
                <a:gd name="T5" fmla="*/ 76 h 93"/>
                <a:gd name="T6" fmla="*/ 30 w 88"/>
                <a:gd name="T7" fmla="*/ 58 h 93"/>
                <a:gd name="T8" fmla="*/ 42 w 88"/>
                <a:gd name="T9" fmla="*/ 45 h 93"/>
                <a:gd name="T10" fmla="*/ 24 w 88"/>
                <a:gd name="T11" fmla="*/ 52 h 93"/>
                <a:gd name="T12" fmla="*/ 11 w 88"/>
                <a:gd name="T13" fmla="*/ 64 h 93"/>
                <a:gd name="T14" fmla="*/ 17 w 88"/>
                <a:gd name="T15" fmla="*/ 83 h 93"/>
                <a:gd name="T16" fmla="*/ 24 w 88"/>
                <a:gd name="T17" fmla="*/ 64 h 93"/>
                <a:gd name="T18" fmla="*/ 42 w 88"/>
                <a:gd name="T19" fmla="*/ 39 h 93"/>
                <a:gd name="T20" fmla="*/ 11 w 88"/>
                <a:gd name="T21" fmla="*/ 58 h 93"/>
                <a:gd name="T22" fmla="*/ 42 w 88"/>
                <a:gd name="T23" fmla="*/ 33 h 93"/>
                <a:gd name="T24" fmla="*/ 48 w 88"/>
                <a:gd name="T25" fmla="*/ 45 h 93"/>
                <a:gd name="T26" fmla="*/ 48 w 88"/>
                <a:gd name="T27" fmla="*/ 15 h 93"/>
                <a:gd name="T28" fmla="*/ 30 w 88"/>
                <a:gd name="T29" fmla="*/ 7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93">
                  <a:moveTo>
                    <a:pt x="30" y="70"/>
                  </a:moveTo>
                  <a:cubicBezTo>
                    <a:pt x="32" y="76"/>
                    <a:pt x="41" y="84"/>
                    <a:pt x="36" y="89"/>
                  </a:cubicBezTo>
                  <a:cubicBezTo>
                    <a:pt x="32" y="93"/>
                    <a:pt x="25" y="82"/>
                    <a:pt x="24" y="76"/>
                  </a:cubicBezTo>
                  <a:cubicBezTo>
                    <a:pt x="23" y="70"/>
                    <a:pt x="27" y="63"/>
                    <a:pt x="30" y="58"/>
                  </a:cubicBezTo>
                  <a:cubicBezTo>
                    <a:pt x="33" y="53"/>
                    <a:pt x="46" y="49"/>
                    <a:pt x="42" y="45"/>
                  </a:cubicBezTo>
                  <a:cubicBezTo>
                    <a:pt x="37" y="40"/>
                    <a:pt x="30" y="50"/>
                    <a:pt x="24" y="52"/>
                  </a:cubicBezTo>
                  <a:cubicBezTo>
                    <a:pt x="20" y="56"/>
                    <a:pt x="12" y="58"/>
                    <a:pt x="11" y="64"/>
                  </a:cubicBezTo>
                  <a:cubicBezTo>
                    <a:pt x="10" y="70"/>
                    <a:pt x="10" y="83"/>
                    <a:pt x="17" y="83"/>
                  </a:cubicBezTo>
                  <a:cubicBezTo>
                    <a:pt x="24" y="83"/>
                    <a:pt x="21" y="70"/>
                    <a:pt x="24" y="64"/>
                  </a:cubicBezTo>
                  <a:cubicBezTo>
                    <a:pt x="29" y="55"/>
                    <a:pt x="49" y="31"/>
                    <a:pt x="42" y="39"/>
                  </a:cubicBezTo>
                  <a:cubicBezTo>
                    <a:pt x="25" y="57"/>
                    <a:pt x="36" y="50"/>
                    <a:pt x="11" y="58"/>
                  </a:cubicBezTo>
                  <a:cubicBezTo>
                    <a:pt x="12" y="57"/>
                    <a:pt x="38" y="29"/>
                    <a:pt x="42" y="33"/>
                  </a:cubicBezTo>
                  <a:cubicBezTo>
                    <a:pt x="54" y="47"/>
                    <a:pt x="0" y="64"/>
                    <a:pt x="48" y="45"/>
                  </a:cubicBezTo>
                  <a:cubicBezTo>
                    <a:pt x="57" y="22"/>
                    <a:pt x="88" y="0"/>
                    <a:pt x="48" y="15"/>
                  </a:cubicBezTo>
                  <a:cubicBezTo>
                    <a:pt x="31" y="48"/>
                    <a:pt x="38" y="30"/>
                    <a:pt x="30" y="7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0362" name="Freeform 10">
              <a:extLst>
                <a:ext uri="{FF2B5EF4-FFF2-40B4-BE49-F238E27FC236}">
                  <a16:creationId xmlns:a16="http://schemas.microsoft.com/office/drawing/2014/main" id="{42927CA3-3EC8-CE6B-8E24-2539DA6D13B3}"/>
                </a:ext>
              </a:extLst>
            </p:cNvPr>
            <p:cNvSpPr>
              <a:spLocks/>
            </p:cNvSpPr>
            <p:nvPr/>
          </p:nvSpPr>
          <p:spPr bwMode="auto">
            <a:xfrm>
              <a:off x="3043" y="2897"/>
              <a:ext cx="80" cy="180"/>
            </a:xfrm>
            <a:custGeom>
              <a:avLst/>
              <a:gdLst>
                <a:gd name="T0" fmla="*/ 41 w 80"/>
                <a:gd name="T1" fmla="*/ 180 h 180"/>
                <a:gd name="T2" fmla="*/ 66 w 80"/>
                <a:gd name="T3" fmla="*/ 118 h 180"/>
                <a:gd name="T4" fmla="*/ 66 w 80"/>
                <a:gd name="T5" fmla="*/ 0 h 180"/>
                <a:gd name="T6" fmla="*/ 41 w 80"/>
                <a:gd name="T7" fmla="*/ 180 h 180"/>
              </a:gdLst>
              <a:ahLst/>
              <a:cxnLst>
                <a:cxn ang="0">
                  <a:pos x="T0" y="T1"/>
                </a:cxn>
                <a:cxn ang="0">
                  <a:pos x="T2" y="T3"/>
                </a:cxn>
                <a:cxn ang="0">
                  <a:pos x="T4" y="T5"/>
                </a:cxn>
                <a:cxn ang="0">
                  <a:pos x="T6" y="T7"/>
                </a:cxn>
              </a:cxnLst>
              <a:rect l="0" t="0" r="r" b="b"/>
              <a:pathLst>
                <a:path w="80" h="180">
                  <a:moveTo>
                    <a:pt x="41" y="180"/>
                  </a:moveTo>
                  <a:cubicBezTo>
                    <a:pt x="49" y="159"/>
                    <a:pt x="59" y="139"/>
                    <a:pt x="66" y="118"/>
                  </a:cubicBezTo>
                  <a:cubicBezTo>
                    <a:pt x="75" y="60"/>
                    <a:pt x="80" y="66"/>
                    <a:pt x="66" y="0"/>
                  </a:cubicBezTo>
                  <a:cubicBezTo>
                    <a:pt x="0" y="31"/>
                    <a:pt x="52" y="111"/>
                    <a:pt x="41" y="18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00363" name="Freeform 11">
            <a:extLst>
              <a:ext uri="{FF2B5EF4-FFF2-40B4-BE49-F238E27FC236}">
                <a16:creationId xmlns:a16="http://schemas.microsoft.com/office/drawing/2014/main" id="{85467F5F-D788-9522-9E3F-64D7F82E287F}"/>
              </a:ext>
            </a:extLst>
          </p:cNvPr>
          <p:cNvSpPr>
            <a:spLocks/>
          </p:cNvSpPr>
          <p:nvPr/>
        </p:nvSpPr>
        <p:spPr bwMode="auto">
          <a:xfrm>
            <a:off x="4926013" y="4568825"/>
            <a:ext cx="30162" cy="79375"/>
          </a:xfrm>
          <a:custGeom>
            <a:avLst/>
            <a:gdLst>
              <a:gd name="T0" fmla="*/ 19 w 19"/>
              <a:gd name="T1" fmla="*/ 0 h 50"/>
              <a:gd name="T2" fmla="*/ 6 w 19"/>
              <a:gd name="T3" fmla="*/ 13 h 50"/>
              <a:gd name="T4" fmla="*/ 19 w 19"/>
              <a:gd name="T5" fmla="*/ 25 h 50"/>
              <a:gd name="T6" fmla="*/ 6 w 19"/>
              <a:gd name="T7" fmla="*/ 7 h 50"/>
              <a:gd name="T8" fmla="*/ 0 w 19"/>
              <a:gd name="T9" fmla="*/ 50 h 50"/>
            </a:gdLst>
            <a:ahLst/>
            <a:cxnLst>
              <a:cxn ang="0">
                <a:pos x="T0" y="T1"/>
              </a:cxn>
              <a:cxn ang="0">
                <a:pos x="T2" y="T3"/>
              </a:cxn>
              <a:cxn ang="0">
                <a:pos x="T4" y="T5"/>
              </a:cxn>
              <a:cxn ang="0">
                <a:pos x="T6" y="T7"/>
              </a:cxn>
              <a:cxn ang="0">
                <a:pos x="T8" y="T9"/>
              </a:cxn>
            </a:cxnLst>
            <a:rect l="0" t="0" r="r" b="b"/>
            <a:pathLst>
              <a:path w="19" h="50">
                <a:moveTo>
                  <a:pt x="19" y="0"/>
                </a:moveTo>
                <a:cubicBezTo>
                  <a:pt x="15" y="4"/>
                  <a:pt x="6" y="7"/>
                  <a:pt x="6" y="13"/>
                </a:cubicBezTo>
                <a:cubicBezTo>
                  <a:pt x="6" y="19"/>
                  <a:pt x="19" y="31"/>
                  <a:pt x="19" y="25"/>
                </a:cubicBezTo>
                <a:cubicBezTo>
                  <a:pt x="19" y="18"/>
                  <a:pt x="10" y="13"/>
                  <a:pt x="6" y="7"/>
                </a:cubicBezTo>
                <a:cubicBezTo>
                  <a:pt x="13" y="44"/>
                  <a:pt x="19" y="31"/>
                  <a:pt x="0" y="50"/>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0364" name="Text Box 12">
            <a:extLst>
              <a:ext uri="{FF2B5EF4-FFF2-40B4-BE49-F238E27FC236}">
                <a16:creationId xmlns:a16="http://schemas.microsoft.com/office/drawing/2014/main" id="{A79B7C61-6F8D-67F7-D91D-BC317A418F5A}"/>
              </a:ext>
            </a:extLst>
          </p:cNvPr>
          <p:cNvSpPr txBox="1">
            <a:spLocks noChangeArrowheads="1"/>
          </p:cNvSpPr>
          <p:nvPr/>
        </p:nvSpPr>
        <p:spPr bwMode="auto">
          <a:xfrm>
            <a:off x="2971800" y="35814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M</a:t>
            </a:r>
          </a:p>
        </p:txBody>
      </p:sp>
      <p:sp>
        <p:nvSpPr>
          <p:cNvPr id="100365" name="Text Box 13">
            <a:extLst>
              <a:ext uri="{FF2B5EF4-FFF2-40B4-BE49-F238E27FC236}">
                <a16:creationId xmlns:a16="http://schemas.microsoft.com/office/drawing/2014/main" id="{B08034BC-BA9B-EF6C-1207-9EA06C58BDD4}"/>
              </a:ext>
            </a:extLst>
          </p:cNvPr>
          <p:cNvSpPr txBox="1">
            <a:spLocks noChangeArrowheads="1"/>
          </p:cNvSpPr>
          <p:nvPr/>
        </p:nvSpPr>
        <p:spPr bwMode="auto">
          <a:xfrm>
            <a:off x="5943600" y="3595688"/>
            <a:ext cx="45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G</a:t>
            </a:r>
          </a:p>
        </p:txBody>
      </p:sp>
      <p:sp>
        <p:nvSpPr>
          <p:cNvPr id="100366" name="Rectangle 14">
            <a:extLst>
              <a:ext uri="{FF2B5EF4-FFF2-40B4-BE49-F238E27FC236}">
                <a16:creationId xmlns:a16="http://schemas.microsoft.com/office/drawing/2014/main" id="{B24597E3-0444-3E5F-75CC-BA5A0C124AB5}"/>
              </a:ext>
            </a:extLst>
          </p:cNvPr>
          <p:cNvSpPr>
            <a:spLocks noChangeArrowheads="1"/>
          </p:cNvSpPr>
          <p:nvPr/>
        </p:nvSpPr>
        <p:spPr bwMode="auto">
          <a:xfrm>
            <a:off x="4489450" y="428466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5</a:t>
            </a:r>
          </a:p>
        </p:txBody>
      </p:sp>
      <p:sp>
        <p:nvSpPr>
          <p:cNvPr id="100367" name="Text Box 15">
            <a:extLst>
              <a:ext uri="{FF2B5EF4-FFF2-40B4-BE49-F238E27FC236}">
                <a16:creationId xmlns:a16="http://schemas.microsoft.com/office/drawing/2014/main" id="{4411DC20-F6F6-CE2E-6CEB-DEFAF91968A1}"/>
              </a:ext>
            </a:extLst>
          </p:cNvPr>
          <p:cNvSpPr txBox="1">
            <a:spLocks noChangeArrowheads="1"/>
          </p:cNvSpPr>
          <p:nvPr/>
        </p:nvSpPr>
        <p:spPr bwMode="auto">
          <a:xfrm>
            <a:off x="381000" y="228600"/>
            <a:ext cx="8229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a:t>How many students play video games or watch MTV (possibly both)?  </a:t>
            </a:r>
          </a:p>
        </p:txBody>
      </p:sp>
      <p:sp>
        <p:nvSpPr>
          <p:cNvPr id="100368" name="Text Box 16">
            <a:hlinkClick r:id="rId2" action="ppaction://hlinksldjump"/>
            <a:extLst>
              <a:ext uri="{FF2B5EF4-FFF2-40B4-BE49-F238E27FC236}">
                <a16:creationId xmlns:a16="http://schemas.microsoft.com/office/drawing/2014/main" id="{CA9DBE6B-26A5-40FE-7234-229B868E91C0}"/>
              </a:ext>
            </a:extLst>
          </p:cNvPr>
          <p:cNvSpPr txBox="1">
            <a:spLocks noChangeArrowheads="1"/>
          </p:cNvSpPr>
          <p:nvPr/>
        </p:nvSpPr>
        <p:spPr bwMode="auto">
          <a:xfrm>
            <a:off x="36576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chemeClr val="bg1"/>
                </a:solidFill>
                <a:effectLst>
                  <a:outerShdw blurRad="38100" dist="38100" dir="2700000" algn="tl">
                    <a:srgbClr val="C0C0C0"/>
                  </a:outerShdw>
                </a:effectLst>
              </a:rPr>
              <a:t>12</a:t>
            </a:r>
          </a:p>
        </p:txBody>
      </p:sp>
      <p:sp>
        <p:nvSpPr>
          <p:cNvPr id="100369" name="Text Box 17">
            <a:hlinkClick r:id="rId2" action="ppaction://hlinksldjump"/>
            <a:extLst>
              <a:ext uri="{FF2B5EF4-FFF2-40B4-BE49-F238E27FC236}">
                <a16:creationId xmlns:a16="http://schemas.microsoft.com/office/drawing/2014/main" id="{BD11894D-10B1-68AC-D187-22B3C85C384B}"/>
              </a:ext>
            </a:extLst>
          </p:cNvPr>
          <p:cNvSpPr txBox="1">
            <a:spLocks noChangeArrowheads="1"/>
          </p:cNvSpPr>
          <p:nvPr/>
        </p:nvSpPr>
        <p:spPr bwMode="auto">
          <a:xfrm>
            <a:off x="53340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effectLst>
                  <a:outerShdw blurRad="38100" dist="38100" dir="2700000" algn="tl">
                    <a:srgbClr val="C0C0C0"/>
                  </a:outerShdw>
                </a:effectLst>
              </a:rPr>
              <a:t>7</a:t>
            </a:r>
          </a:p>
        </p:txBody>
      </p:sp>
      <p:pic>
        <p:nvPicPr>
          <p:cNvPr id="100375" name="Picture 23">
            <a:extLst>
              <a:ext uri="{FF2B5EF4-FFF2-40B4-BE49-F238E27FC236}">
                <a16:creationId xmlns:a16="http://schemas.microsoft.com/office/drawing/2014/main" id="{482D9427-3B4D-A438-2F79-99EEEAF7EDE8}"/>
              </a:ext>
            </a:extLst>
          </p:cNvPr>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566738" y="1295400"/>
            <a:ext cx="1033462"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0376" name="Picture 24">
            <a:extLst>
              <a:ext uri="{FF2B5EF4-FFF2-40B4-BE49-F238E27FC236}">
                <a16:creationId xmlns:a16="http://schemas.microsoft.com/office/drawing/2014/main" id="{C3493589-04F8-0EE3-05DF-574790C67A27}"/>
              </a:ext>
            </a:extLst>
          </p:cNvPr>
          <p:cNvPicPr>
            <a:picLocks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7010400" y="1371600"/>
            <a:ext cx="1123950" cy="904875"/>
          </a:xfrm>
          <a:noFill/>
          <a:ln/>
        </p:spPr>
      </p:pic>
      <p:sp>
        <p:nvSpPr>
          <p:cNvPr id="100379" name="Text Box 27">
            <a:hlinkClick r:id="rId5" action="ppaction://hlinksldjump"/>
            <a:extLst>
              <a:ext uri="{FF2B5EF4-FFF2-40B4-BE49-F238E27FC236}">
                <a16:creationId xmlns:a16="http://schemas.microsoft.com/office/drawing/2014/main" id="{29CF2CA7-65EA-15A5-5517-AA48DB60D26D}"/>
              </a:ext>
            </a:extLst>
          </p:cNvPr>
          <p:cNvSpPr txBox="1">
            <a:spLocks noChangeArrowheads="1"/>
          </p:cNvSpPr>
          <p:nvPr/>
        </p:nvSpPr>
        <p:spPr bwMode="auto">
          <a:xfrm>
            <a:off x="6248400" y="1600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5</a:t>
            </a:r>
          </a:p>
        </p:txBody>
      </p:sp>
      <p:sp>
        <p:nvSpPr>
          <p:cNvPr id="100380" name="Text Box 28">
            <a:hlinkClick r:id="rId5" action="ppaction://hlinksldjump"/>
            <a:extLst>
              <a:ext uri="{FF2B5EF4-FFF2-40B4-BE49-F238E27FC236}">
                <a16:creationId xmlns:a16="http://schemas.microsoft.com/office/drawing/2014/main" id="{27002C4F-5BAC-9E06-0582-963ED3F71075}"/>
              </a:ext>
            </a:extLst>
          </p:cNvPr>
          <p:cNvSpPr txBox="1">
            <a:spLocks noChangeArrowheads="1"/>
          </p:cNvSpPr>
          <p:nvPr/>
        </p:nvSpPr>
        <p:spPr bwMode="auto">
          <a:xfrm>
            <a:off x="2819400" y="1600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12</a:t>
            </a:r>
          </a:p>
        </p:txBody>
      </p:sp>
      <p:sp>
        <p:nvSpPr>
          <p:cNvPr id="100381" name="Text Box 29">
            <a:hlinkClick r:id="rId5" action="ppaction://hlinksldjump"/>
            <a:extLst>
              <a:ext uri="{FF2B5EF4-FFF2-40B4-BE49-F238E27FC236}">
                <a16:creationId xmlns:a16="http://schemas.microsoft.com/office/drawing/2014/main" id="{330103FB-18B1-A12B-4CF3-260B47CF2374}"/>
              </a:ext>
            </a:extLst>
          </p:cNvPr>
          <p:cNvSpPr txBox="1">
            <a:spLocks noChangeArrowheads="1"/>
          </p:cNvSpPr>
          <p:nvPr/>
        </p:nvSpPr>
        <p:spPr bwMode="auto">
          <a:xfrm>
            <a:off x="4495800" y="1600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17</a:t>
            </a:r>
          </a:p>
        </p:txBody>
      </p:sp>
      <p:sp>
        <p:nvSpPr>
          <p:cNvPr id="100382" name="Text Box 30">
            <a:hlinkClick r:id="rId5" action="ppaction://hlinksldjump"/>
            <a:extLst>
              <a:ext uri="{FF2B5EF4-FFF2-40B4-BE49-F238E27FC236}">
                <a16:creationId xmlns:a16="http://schemas.microsoft.com/office/drawing/2014/main" id="{CCB7F60A-6FCB-2AA8-4DB0-3CE09106DBFA}"/>
              </a:ext>
            </a:extLst>
          </p:cNvPr>
          <p:cNvSpPr txBox="1">
            <a:spLocks noChangeArrowheads="1"/>
          </p:cNvSpPr>
          <p:nvPr/>
        </p:nvSpPr>
        <p:spPr bwMode="auto">
          <a:xfrm>
            <a:off x="3733800" y="16144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7</a:t>
            </a:r>
          </a:p>
        </p:txBody>
      </p:sp>
      <p:sp>
        <p:nvSpPr>
          <p:cNvPr id="100383" name="Text Box 31">
            <a:hlinkClick r:id="rId6" action="ppaction://hlinksldjump"/>
            <a:extLst>
              <a:ext uri="{FF2B5EF4-FFF2-40B4-BE49-F238E27FC236}">
                <a16:creationId xmlns:a16="http://schemas.microsoft.com/office/drawing/2014/main" id="{B87F8F78-3993-0B94-6559-F19229EC0A47}"/>
              </a:ext>
            </a:extLst>
          </p:cNvPr>
          <p:cNvSpPr txBox="1">
            <a:spLocks noChangeArrowheads="1"/>
          </p:cNvSpPr>
          <p:nvPr/>
        </p:nvSpPr>
        <p:spPr bwMode="auto">
          <a:xfrm>
            <a:off x="1905000" y="1600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24</a:t>
            </a:r>
          </a:p>
        </p:txBody>
      </p:sp>
      <p:sp>
        <p:nvSpPr>
          <p:cNvPr id="100384" name="Text Box 32">
            <a:hlinkClick r:id="rId5" action="ppaction://hlinksldjump"/>
            <a:extLst>
              <a:ext uri="{FF2B5EF4-FFF2-40B4-BE49-F238E27FC236}">
                <a16:creationId xmlns:a16="http://schemas.microsoft.com/office/drawing/2014/main" id="{8EA8FF9B-25CE-0563-CCFA-E6146178EB68}"/>
              </a:ext>
            </a:extLst>
          </p:cNvPr>
          <p:cNvSpPr txBox="1">
            <a:spLocks noChangeArrowheads="1"/>
          </p:cNvSpPr>
          <p:nvPr/>
        </p:nvSpPr>
        <p:spPr bwMode="auto">
          <a:xfrm>
            <a:off x="5410200" y="1600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6</a:t>
            </a:r>
          </a:p>
        </p:txBody>
      </p:sp>
      <p:pic>
        <p:nvPicPr>
          <p:cNvPr id="100385" name="Picture 33">
            <a:hlinkClick r:id="rId7" action="ppaction://hlinksldjump"/>
            <a:extLst>
              <a:ext uri="{FF2B5EF4-FFF2-40B4-BE49-F238E27FC236}">
                <a16:creationId xmlns:a16="http://schemas.microsoft.com/office/drawing/2014/main" id="{81DBF95D-23E8-9499-57A1-AC9E68B36F8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324600"/>
            <a:ext cx="531813"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nodeType="withEffect">
                                  <p:stCondLst>
                                    <p:cond delay="0"/>
                                  </p:stCondLst>
                                  <p:childTnLst>
                                    <p:set>
                                      <p:cBhvr>
                                        <p:cTn id="6" dur="1" fill="hold">
                                          <p:stCondLst>
                                            <p:cond delay="0"/>
                                          </p:stCondLst>
                                        </p:cTn>
                                        <p:tgtEl>
                                          <p:spTgt spid="100367"/>
                                        </p:tgtEl>
                                        <p:attrNameLst>
                                          <p:attrName>style.visibility</p:attrName>
                                        </p:attrNameLst>
                                      </p:cBhvr>
                                      <p:to>
                                        <p:strVal val="visible"/>
                                      </p:to>
                                    </p:set>
                                    <p:anim from="(-#ppt_w/2)" to="(#ppt_x)" calcmode="lin" valueType="num">
                                      <p:cBhvr>
                                        <p:cTn id="7" dur="600" fill="hold">
                                          <p:stCondLst>
                                            <p:cond delay="0"/>
                                          </p:stCondLst>
                                        </p:cTn>
                                        <p:tgtEl>
                                          <p:spTgt spid="100367"/>
                                        </p:tgtEl>
                                        <p:attrNameLst>
                                          <p:attrName>ppt_x</p:attrName>
                                        </p:attrNameLst>
                                      </p:cBhvr>
                                    </p:anim>
                                    <p:anim from="0" to="-1.0" calcmode="lin" valueType="num">
                                      <p:cBhvr>
                                        <p:cTn id="8" dur="200" decel="50000" autoRev="1" fill="hold">
                                          <p:stCondLst>
                                            <p:cond delay="600"/>
                                          </p:stCondLst>
                                        </p:cTn>
                                        <p:tgtEl>
                                          <p:spTgt spid="100367"/>
                                        </p:tgtEl>
                                        <p:attrNameLst>
                                          <p:attrName>xshear</p:attrName>
                                        </p:attrNameLst>
                                      </p:cBhvr>
                                    </p:anim>
                                    <p:animScale>
                                      <p:cBhvr>
                                        <p:cTn id="9" dur="200" decel="100000" autoRev="1" fill="hold">
                                          <p:stCondLst>
                                            <p:cond delay="600"/>
                                          </p:stCondLst>
                                        </p:cTn>
                                        <p:tgtEl>
                                          <p:spTgt spid="100367"/>
                                        </p:tgtEl>
                                      </p:cBhvr>
                                      <p:from x="100000" y="100000"/>
                                      <p:to x="80000" y="100000"/>
                                    </p:animScale>
                                    <p:anim by="(#ppt_h/3+#ppt_w*0.1)" calcmode="lin" valueType="num">
                                      <p:cBhvr additive="sum">
                                        <p:cTn id="10" dur="200" decel="100000" autoRev="1" fill="hold">
                                          <p:stCondLst>
                                            <p:cond delay="600"/>
                                          </p:stCondLst>
                                        </p:cTn>
                                        <p:tgtEl>
                                          <p:spTgt spid="100367"/>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7" grpId="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40F98317-8275-2417-72E2-6B55EE652BB9}"/>
              </a:ext>
            </a:extLst>
          </p:cNvPr>
          <p:cNvSpPr>
            <a:spLocks noChangeArrowheads="1"/>
          </p:cNvSpPr>
          <p:nvPr/>
        </p:nvSpPr>
        <p:spPr bwMode="auto">
          <a:xfrm>
            <a:off x="2286000" y="2971800"/>
            <a:ext cx="4876800" cy="3200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72707" name="Text Box 3">
            <a:extLst>
              <a:ext uri="{FF2B5EF4-FFF2-40B4-BE49-F238E27FC236}">
                <a16:creationId xmlns:a16="http://schemas.microsoft.com/office/drawing/2014/main" id="{ABA6ADC0-427B-DA5C-2D31-E28205B664A1}"/>
              </a:ext>
            </a:extLst>
          </p:cNvPr>
          <p:cNvSpPr txBox="1">
            <a:spLocks noChangeArrowheads="1"/>
          </p:cNvSpPr>
          <p:nvPr/>
        </p:nvSpPr>
        <p:spPr bwMode="auto">
          <a:xfrm>
            <a:off x="1905000" y="25146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U</a:t>
            </a:r>
          </a:p>
        </p:txBody>
      </p:sp>
      <p:sp>
        <p:nvSpPr>
          <p:cNvPr id="72708" name="Oval 4">
            <a:extLst>
              <a:ext uri="{FF2B5EF4-FFF2-40B4-BE49-F238E27FC236}">
                <a16:creationId xmlns:a16="http://schemas.microsoft.com/office/drawing/2014/main" id="{42096F47-0C96-C829-573E-4556A0A68E39}"/>
              </a:ext>
            </a:extLst>
          </p:cNvPr>
          <p:cNvSpPr>
            <a:spLocks noChangeArrowheads="1"/>
          </p:cNvSpPr>
          <p:nvPr/>
        </p:nvSpPr>
        <p:spPr bwMode="auto">
          <a:xfrm>
            <a:off x="3200400" y="3733800"/>
            <a:ext cx="1752600" cy="1752600"/>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709" name="Oval 5">
            <a:extLst>
              <a:ext uri="{FF2B5EF4-FFF2-40B4-BE49-F238E27FC236}">
                <a16:creationId xmlns:a16="http://schemas.microsoft.com/office/drawing/2014/main" id="{BA80B119-8C96-C03E-2AB6-F5315E94587C}"/>
              </a:ext>
            </a:extLst>
          </p:cNvPr>
          <p:cNvSpPr>
            <a:spLocks noChangeArrowheads="1"/>
          </p:cNvSpPr>
          <p:nvPr/>
        </p:nvSpPr>
        <p:spPr bwMode="auto">
          <a:xfrm>
            <a:off x="4419600" y="3733800"/>
            <a:ext cx="1752600" cy="1752600"/>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710" name="Freeform 6">
            <a:extLst>
              <a:ext uri="{FF2B5EF4-FFF2-40B4-BE49-F238E27FC236}">
                <a16:creationId xmlns:a16="http://schemas.microsoft.com/office/drawing/2014/main" id="{7C4A566E-1039-6A4B-440B-EEE76EFAD23E}"/>
              </a:ext>
            </a:extLst>
          </p:cNvPr>
          <p:cNvSpPr>
            <a:spLocks/>
          </p:cNvSpPr>
          <p:nvPr/>
        </p:nvSpPr>
        <p:spPr bwMode="auto">
          <a:xfrm>
            <a:off x="4465638" y="4117975"/>
            <a:ext cx="120650" cy="138113"/>
          </a:xfrm>
          <a:custGeom>
            <a:avLst/>
            <a:gdLst>
              <a:gd name="T0" fmla="*/ 61 w 76"/>
              <a:gd name="T1" fmla="*/ 0 h 87"/>
              <a:gd name="T2" fmla="*/ 48 w 76"/>
              <a:gd name="T3" fmla="*/ 12 h 87"/>
              <a:gd name="T4" fmla="*/ 36 w 76"/>
              <a:gd name="T5" fmla="*/ 37 h 87"/>
              <a:gd name="T6" fmla="*/ 24 w 76"/>
              <a:gd name="T7" fmla="*/ 61 h 87"/>
              <a:gd name="T8" fmla="*/ 48 w 76"/>
              <a:gd name="T9" fmla="*/ 37 h 87"/>
              <a:gd name="T10" fmla="*/ 36 w 76"/>
              <a:gd name="T11" fmla="*/ 61 h 87"/>
              <a:gd name="T12" fmla="*/ 30 w 76"/>
              <a:gd name="T13" fmla="*/ 80 h 87"/>
              <a:gd name="T14" fmla="*/ 55 w 76"/>
              <a:gd name="T15" fmla="*/ 24 h 87"/>
              <a:gd name="T16" fmla="*/ 67 w 76"/>
              <a:gd name="T17" fmla="*/ 6 h 87"/>
              <a:gd name="T18" fmla="*/ 55 w 76"/>
              <a:gd name="T19" fmla="*/ 24 h 87"/>
              <a:gd name="T20" fmla="*/ 17 w 76"/>
              <a:gd name="T21"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7">
                <a:moveTo>
                  <a:pt x="61" y="0"/>
                </a:moveTo>
                <a:cubicBezTo>
                  <a:pt x="57" y="4"/>
                  <a:pt x="49" y="6"/>
                  <a:pt x="48" y="12"/>
                </a:cubicBezTo>
                <a:cubicBezTo>
                  <a:pt x="42" y="42"/>
                  <a:pt x="76" y="24"/>
                  <a:pt x="36" y="37"/>
                </a:cubicBezTo>
                <a:cubicBezTo>
                  <a:pt x="8" y="79"/>
                  <a:pt x="0" y="85"/>
                  <a:pt x="24" y="61"/>
                </a:cubicBezTo>
                <a:cubicBezTo>
                  <a:pt x="38" y="18"/>
                  <a:pt x="27" y="14"/>
                  <a:pt x="48" y="37"/>
                </a:cubicBezTo>
                <a:cubicBezTo>
                  <a:pt x="44" y="45"/>
                  <a:pt x="39" y="53"/>
                  <a:pt x="36" y="61"/>
                </a:cubicBezTo>
                <a:cubicBezTo>
                  <a:pt x="33" y="67"/>
                  <a:pt x="30" y="87"/>
                  <a:pt x="30" y="80"/>
                </a:cubicBezTo>
                <a:cubicBezTo>
                  <a:pt x="30" y="27"/>
                  <a:pt x="23" y="36"/>
                  <a:pt x="55" y="24"/>
                </a:cubicBezTo>
                <a:cubicBezTo>
                  <a:pt x="59" y="18"/>
                  <a:pt x="71" y="0"/>
                  <a:pt x="67" y="6"/>
                </a:cubicBezTo>
                <a:cubicBezTo>
                  <a:pt x="63" y="12"/>
                  <a:pt x="60" y="18"/>
                  <a:pt x="55" y="24"/>
                </a:cubicBezTo>
                <a:cubicBezTo>
                  <a:pt x="38" y="45"/>
                  <a:pt x="17" y="59"/>
                  <a:pt x="17" y="86"/>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2711" name="Group 7">
            <a:extLst>
              <a:ext uri="{FF2B5EF4-FFF2-40B4-BE49-F238E27FC236}">
                <a16:creationId xmlns:a16="http://schemas.microsoft.com/office/drawing/2014/main" id="{C973F987-9C4F-C015-E8DA-9891E7B600CA}"/>
              </a:ext>
            </a:extLst>
          </p:cNvPr>
          <p:cNvGrpSpPr>
            <a:grpSpLocks/>
          </p:cNvGrpSpPr>
          <p:nvPr/>
        </p:nvGrpSpPr>
        <p:grpSpPr bwMode="auto">
          <a:xfrm>
            <a:off x="4402138" y="3956050"/>
            <a:ext cx="588962" cy="1282700"/>
            <a:chOff x="2773" y="2492"/>
            <a:chExt cx="371" cy="808"/>
          </a:xfrm>
        </p:grpSpPr>
        <p:sp>
          <p:nvSpPr>
            <p:cNvPr id="72712" name="Freeform 8">
              <a:extLst>
                <a:ext uri="{FF2B5EF4-FFF2-40B4-BE49-F238E27FC236}">
                  <a16:creationId xmlns:a16="http://schemas.microsoft.com/office/drawing/2014/main" id="{C889731B-056B-05DB-1431-10CADF5B8A72}"/>
                </a:ext>
              </a:extLst>
            </p:cNvPr>
            <p:cNvSpPr>
              <a:spLocks/>
            </p:cNvSpPr>
            <p:nvPr/>
          </p:nvSpPr>
          <p:spPr bwMode="auto">
            <a:xfrm>
              <a:off x="2773" y="2492"/>
              <a:ext cx="371" cy="808"/>
            </a:xfrm>
            <a:custGeom>
              <a:avLst/>
              <a:gdLst>
                <a:gd name="T0" fmla="*/ 175 w 371"/>
                <a:gd name="T1" fmla="*/ 15 h 808"/>
                <a:gd name="T2" fmla="*/ 225 w 371"/>
                <a:gd name="T3" fmla="*/ 71 h 808"/>
                <a:gd name="T4" fmla="*/ 249 w 371"/>
                <a:gd name="T5" fmla="*/ 95 h 808"/>
                <a:gd name="T6" fmla="*/ 274 w 371"/>
                <a:gd name="T7" fmla="*/ 126 h 808"/>
                <a:gd name="T8" fmla="*/ 299 w 371"/>
                <a:gd name="T9" fmla="*/ 176 h 808"/>
                <a:gd name="T10" fmla="*/ 305 w 371"/>
                <a:gd name="T11" fmla="*/ 194 h 808"/>
                <a:gd name="T12" fmla="*/ 318 w 371"/>
                <a:gd name="T13" fmla="*/ 207 h 808"/>
                <a:gd name="T14" fmla="*/ 330 w 371"/>
                <a:gd name="T15" fmla="*/ 244 h 808"/>
                <a:gd name="T16" fmla="*/ 342 w 371"/>
                <a:gd name="T17" fmla="*/ 263 h 808"/>
                <a:gd name="T18" fmla="*/ 330 w 371"/>
                <a:gd name="T19" fmla="*/ 430 h 808"/>
                <a:gd name="T20" fmla="*/ 318 w 371"/>
                <a:gd name="T21" fmla="*/ 603 h 808"/>
                <a:gd name="T22" fmla="*/ 293 w 371"/>
                <a:gd name="T23" fmla="*/ 634 h 808"/>
                <a:gd name="T24" fmla="*/ 225 w 371"/>
                <a:gd name="T25" fmla="*/ 752 h 808"/>
                <a:gd name="T26" fmla="*/ 175 w 371"/>
                <a:gd name="T27" fmla="*/ 808 h 808"/>
                <a:gd name="T28" fmla="*/ 119 w 371"/>
                <a:gd name="T29" fmla="*/ 758 h 808"/>
                <a:gd name="T30" fmla="*/ 82 w 371"/>
                <a:gd name="T31" fmla="*/ 702 h 808"/>
                <a:gd name="T32" fmla="*/ 8 w 371"/>
                <a:gd name="T33" fmla="*/ 566 h 808"/>
                <a:gd name="T34" fmla="*/ 14 w 371"/>
                <a:gd name="T35" fmla="*/ 448 h 808"/>
                <a:gd name="T36" fmla="*/ 82 w 371"/>
                <a:gd name="T37" fmla="*/ 176 h 808"/>
                <a:gd name="T38" fmla="*/ 163 w 371"/>
                <a:gd name="T39" fmla="*/ 21 h 808"/>
                <a:gd name="T40" fmla="*/ 175 w 371"/>
                <a:gd name="T41" fmla="*/ 2 h 808"/>
                <a:gd name="T42" fmla="*/ 175 w 371"/>
                <a:gd name="T43" fmla="*/ 15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1" h="808">
                  <a:moveTo>
                    <a:pt x="175" y="15"/>
                  </a:moveTo>
                  <a:cubicBezTo>
                    <a:pt x="194" y="32"/>
                    <a:pt x="207" y="53"/>
                    <a:pt x="225" y="71"/>
                  </a:cubicBezTo>
                  <a:cubicBezTo>
                    <a:pt x="236" y="103"/>
                    <a:pt x="222" y="79"/>
                    <a:pt x="249" y="95"/>
                  </a:cubicBezTo>
                  <a:cubicBezTo>
                    <a:pt x="259" y="101"/>
                    <a:pt x="268" y="117"/>
                    <a:pt x="274" y="126"/>
                  </a:cubicBezTo>
                  <a:cubicBezTo>
                    <a:pt x="280" y="146"/>
                    <a:pt x="284" y="160"/>
                    <a:pt x="299" y="176"/>
                  </a:cubicBezTo>
                  <a:cubicBezTo>
                    <a:pt x="301" y="182"/>
                    <a:pt x="302" y="189"/>
                    <a:pt x="305" y="194"/>
                  </a:cubicBezTo>
                  <a:cubicBezTo>
                    <a:pt x="308" y="199"/>
                    <a:pt x="315" y="202"/>
                    <a:pt x="318" y="207"/>
                  </a:cubicBezTo>
                  <a:cubicBezTo>
                    <a:pt x="324" y="219"/>
                    <a:pt x="323" y="233"/>
                    <a:pt x="330" y="244"/>
                  </a:cubicBezTo>
                  <a:cubicBezTo>
                    <a:pt x="334" y="250"/>
                    <a:pt x="338" y="257"/>
                    <a:pt x="342" y="263"/>
                  </a:cubicBezTo>
                  <a:cubicBezTo>
                    <a:pt x="348" y="316"/>
                    <a:pt x="371" y="385"/>
                    <a:pt x="330" y="430"/>
                  </a:cubicBezTo>
                  <a:cubicBezTo>
                    <a:pt x="326" y="488"/>
                    <a:pt x="326" y="546"/>
                    <a:pt x="318" y="603"/>
                  </a:cubicBezTo>
                  <a:cubicBezTo>
                    <a:pt x="316" y="616"/>
                    <a:pt x="300" y="623"/>
                    <a:pt x="293" y="634"/>
                  </a:cubicBezTo>
                  <a:cubicBezTo>
                    <a:pt x="270" y="673"/>
                    <a:pt x="262" y="725"/>
                    <a:pt x="225" y="752"/>
                  </a:cubicBezTo>
                  <a:cubicBezTo>
                    <a:pt x="212" y="783"/>
                    <a:pt x="206" y="796"/>
                    <a:pt x="175" y="808"/>
                  </a:cubicBezTo>
                  <a:cubicBezTo>
                    <a:pt x="147" y="797"/>
                    <a:pt x="140" y="778"/>
                    <a:pt x="119" y="758"/>
                  </a:cubicBezTo>
                  <a:cubicBezTo>
                    <a:pt x="108" y="736"/>
                    <a:pt x="94" y="722"/>
                    <a:pt x="82" y="702"/>
                  </a:cubicBezTo>
                  <a:cubicBezTo>
                    <a:pt x="55" y="658"/>
                    <a:pt x="36" y="610"/>
                    <a:pt x="8" y="566"/>
                  </a:cubicBezTo>
                  <a:cubicBezTo>
                    <a:pt x="10" y="527"/>
                    <a:pt x="12" y="487"/>
                    <a:pt x="14" y="448"/>
                  </a:cubicBezTo>
                  <a:cubicBezTo>
                    <a:pt x="18" y="369"/>
                    <a:pt x="0" y="231"/>
                    <a:pt x="82" y="176"/>
                  </a:cubicBezTo>
                  <a:cubicBezTo>
                    <a:pt x="99" y="121"/>
                    <a:pt x="127" y="65"/>
                    <a:pt x="163" y="21"/>
                  </a:cubicBezTo>
                  <a:cubicBezTo>
                    <a:pt x="168" y="15"/>
                    <a:pt x="168" y="5"/>
                    <a:pt x="175" y="2"/>
                  </a:cubicBezTo>
                  <a:cubicBezTo>
                    <a:pt x="179" y="0"/>
                    <a:pt x="175" y="11"/>
                    <a:pt x="175" y="15"/>
                  </a:cubicBezTo>
                  <a:close/>
                </a:path>
              </a:pathLst>
            </a:custGeom>
            <a:solidFill>
              <a:srgbClr val="00BE00"/>
            </a:solidFill>
            <a:ln w="0">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13" name="Freeform 9">
              <a:extLst>
                <a:ext uri="{FF2B5EF4-FFF2-40B4-BE49-F238E27FC236}">
                  <a16:creationId xmlns:a16="http://schemas.microsoft.com/office/drawing/2014/main" id="{2C5B973D-44C4-D6A8-BE6C-4A353D9F270F}"/>
                </a:ext>
              </a:extLst>
            </p:cNvPr>
            <p:cNvSpPr>
              <a:spLocks/>
            </p:cNvSpPr>
            <p:nvPr/>
          </p:nvSpPr>
          <p:spPr bwMode="auto">
            <a:xfrm>
              <a:off x="2813" y="2610"/>
              <a:ext cx="88" cy="93"/>
            </a:xfrm>
            <a:custGeom>
              <a:avLst/>
              <a:gdLst>
                <a:gd name="T0" fmla="*/ 30 w 88"/>
                <a:gd name="T1" fmla="*/ 70 h 93"/>
                <a:gd name="T2" fmla="*/ 36 w 88"/>
                <a:gd name="T3" fmla="*/ 89 h 93"/>
                <a:gd name="T4" fmla="*/ 24 w 88"/>
                <a:gd name="T5" fmla="*/ 76 h 93"/>
                <a:gd name="T6" fmla="*/ 30 w 88"/>
                <a:gd name="T7" fmla="*/ 58 h 93"/>
                <a:gd name="T8" fmla="*/ 42 w 88"/>
                <a:gd name="T9" fmla="*/ 45 h 93"/>
                <a:gd name="T10" fmla="*/ 24 w 88"/>
                <a:gd name="T11" fmla="*/ 52 h 93"/>
                <a:gd name="T12" fmla="*/ 11 w 88"/>
                <a:gd name="T13" fmla="*/ 64 h 93"/>
                <a:gd name="T14" fmla="*/ 17 w 88"/>
                <a:gd name="T15" fmla="*/ 83 h 93"/>
                <a:gd name="T16" fmla="*/ 24 w 88"/>
                <a:gd name="T17" fmla="*/ 64 h 93"/>
                <a:gd name="T18" fmla="*/ 42 w 88"/>
                <a:gd name="T19" fmla="*/ 39 h 93"/>
                <a:gd name="T20" fmla="*/ 11 w 88"/>
                <a:gd name="T21" fmla="*/ 58 h 93"/>
                <a:gd name="T22" fmla="*/ 42 w 88"/>
                <a:gd name="T23" fmla="*/ 33 h 93"/>
                <a:gd name="T24" fmla="*/ 48 w 88"/>
                <a:gd name="T25" fmla="*/ 45 h 93"/>
                <a:gd name="T26" fmla="*/ 48 w 88"/>
                <a:gd name="T27" fmla="*/ 15 h 93"/>
                <a:gd name="T28" fmla="*/ 30 w 88"/>
                <a:gd name="T29" fmla="*/ 7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93">
                  <a:moveTo>
                    <a:pt x="30" y="70"/>
                  </a:moveTo>
                  <a:cubicBezTo>
                    <a:pt x="32" y="76"/>
                    <a:pt x="41" y="84"/>
                    <a:pt x="36" y="89"/>
                  </a:cubicBezTo>
                  <a:cubicBezTo>
                    <a:pt x="32" y="93"/>
                    <a:pt x="25" y="82"/>
                    <a:pt x="24" y="76"/>
                  </a:cubicBezTo>
                  <a:cubicBezTo>
                    <a:pt x="23" y="70"/>
                    <a:pt x="27" y="63"/>
                    <a:pt x="30" y="58"/>
                  </a:cubicBezTo>
                  <a:cubicBezTo>
                    <a:pt x="33" y="53"/>
                    <a:pt x="46" y="49"/>
                    <a:pt x="42" y="45"/>
                  </a:cubicBezTo>
                  <a:cubicBezTo>
                    <a:pt x="37" y="40"/>
                    <a:pt x="30" y="50"/>
                    <a:pt x="24" y="52"/>
                  </a:cubicBezTo>
                  <a:cubicBezTo>
                    <a:pt x="20" y="56"/>
                    <a:pt x="12" y="58"/>
                    <a:pt x="11" y="64"/>
                  </a:cubicBezTo>
                  <a:cubicBezTo>
                    <a:pt x="10" y="70"/>
                    <a:pt x="10" y="83"/>
                    <a:pt x="17" y="83"/>
                  </a:cubicBezTo>
                  <a:cubicBezTo>
                    <a:pt x="24" y="83"/>
                    <a:pt x="21" y="70"/>
                    <a:pt x="24" y="64"/>
                  </a:cubicBezTo>
                  <a:cubicBezTo>
                    <a:pt x="29" y="55"/>
                    <a:pt x="49" y="31"/>
                    <a:pt x="42" y="39"/>
                  </a:cubicBezTo>
                  <a:cubicBezTo>
                    <a:pt x="25" y="57"/>
                    <a:pt x="36" y="50"/>
                    <a:pt x="11" y="58"/>
                  </a:cubicBezTo>
                  <a:cubicBezTo>
                    <a:pt x="12" y="57"/>
                    <a:pt x="38" y="29"/>
                    <a:pt x="42" y="33"/>
                  </a:cubicBezTo>
                  <a:cubicBezTo>
                    <a:pt x="54" y="47"/>
                    <a:pt x="0" y="64"/>
                    <a:pt x="48" y="45"/>
                  </a:cubicBezTo>
                  <a:cubicBezTo>
                    <a:pt x="57" y="22"/>
                    <a:pt x="88" y="0"/>
                    <a:pt x="48" y="15"/>
                  </a:cubicBezTo>
                  <a:cubicBezTo>
                    <a:pt x="31" y="48"/>
                    <a:pt x="38" y="30"/>
                    <a:pt x="30" y="7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14" name="Freeform 10">
              <a:extLst>
                <a:ext uri="{FF2B5EF4-FFF2-40B4-BE49-F238E27FC236}">
                  <a16:creationId xmlns:a16="http://schemas.microsoft.com/office/drawing/2014/main" id="{AB14D510-DF36-8096-E188-46CB7A970B17}"/>
                </a:ext>
              </a:extLst>
            </p:cNvPr>
            <p:cNvSpPr>
              <a:spLocks/>
            </p:cNvSpPr>
            <p:nvPr/>
          </p:nvSpPr>
          <p:spPr bwMode="auto">
            <a:xfrm>
              <a:off x="3043" y="2897"/>
              <a:ext cx="80" cy="180"/>
            </a:xfrm>
            <a:custGeom>
              <a:avLst/>
              <a:gdLst>
                <a:gd name="T0" fmla="*/ 41 w 80"/>
                <a:gd name="T1" fmla="*/ 180 h 180"/>
                <a:gd name="T2" fmla="*/ 66 w 80"/>
                <a:gd name="T3" fmla="*/ 118 h 180"/>
                <a:gd name="T4" fmla="*/ 66 w 80"/>
                <a:gd name="T5" fmla="*/ 0 h 180"/>
                <a:gd name="T6" fmla="*/ 41 w 80"/>
                <a:gd name="T7" fmla="*/ 180 h 180"/>
              </a:gdLst>
              <a:ahLst/>
              <a:cxnLst>
                <a:cxn ang="0">
                  <a:pos x="T0" y="T1"/>
                </a:cxn>
                <a:cxn ang="0">
                  <a:pos x="T2" y="T3"/>
                </a:cxn>
                <a:cxn ang="0">
                  <a:pos x="T4" y="T5"/>
                </a:cxn>
                <a:cxn ang="0">
                  <a:pos x="T6" y="T7"/>
                </a:cxn>
              </a:cxnLst>
              <a:rect l="0" t="0" r="r" b="b"/>
              <a:pathLst>
                <a:path w="80" h="180">
                  <a:moveTo>
                    <a:pt x="41" y="180"/>
                  </a:moveTo>
                  <a:cubicBezTo>
                    <a:pt x="49" y="159"/>
                    <a:pt x="59" y="139"/>
                    <a:pt x="66" y="118"/>
                  </a:cubicBezTo>
                  <a:cubicBezTo>
                    <a:pt x="75" y="60"/>
                    <a:pt x="80" y="66"/>
                    <a:pt x="66" y="0"/>
                  </a:cubicBezTo>
                  <a:cubicBezTo>
                    <a:pt x="0" y="31"/>
                    <a:pt x="52" y="111"/>
                    <a:pt x="41" y="18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2715" name="Freeform 11">
            <a:extLst>
              <a:ext uri="{FF2B5EF4-FFF2-40B4-BE49-F238E27FC236}">
                <a16:creationId xmlns:a16="http://schemas.microsoft.com/office/drawing/2014/main" id="{96E1D0DE-BBC9-E102-4409-DFC2150A407D}"/>
              </a:ext>
            </a:extLst>
          </p:cNvPr>
          <p:cNvSpPr>
            <a:spLocks/>
          </p:cNvSpPr>
          <p:nvPr/>
        </p:nvSpPr>
        <p:spPr bwMode="auto">
          <a:xfrm>
            <a:off x="4926013" y="4568825"/>
            <a:ext cx="30162" cy="79375"/>
          </a:xfrm>
          <a:custGeom>
            <a:avLst/>
            <a:gdLst>
              <a:gd name="T0" fmla="*/ 19 w 19"/>
              <a:gd name="T1" fmla="*/ 0 h 50"/>
              <a:gd name="T2" fmla="*/ 6 w 19"/>
              <a:gd name="T3" fmla="*/ 13 h 50"/>
              <a:gd name="T4" fmla="*/ 19 w 19"/>
              <a:gd name="T5" fmla="*/ 25 h 50"/>
              <a:gd name="T6" fmla="*/ 6 w 19"/>
              <a:gd name="T7" fmla="*/ 7 h 50"/>
              <a:gd name="T8" fmla="*/ 0 w 19"/>
              <a:gd name="T9" fmla="*/ 50 h 50"/>
            </a:gdLst>
            <a:ahLst/>
            <a:cxnLst>
              <a:cxn ang="0">
                <a:pos x="T0" y="T1"/>
              </a:cxn>
              <a:cxn ang="0">
                <a:pos x="T2" y="T3"/>
              </a:cxn>
              <a:cxn ang="0">
                <a:pos x="T4" y="T5"/>
              </a:cxn>
              <a:cxn ang="0">
                <a:pos x="T6" y="T7"/>
              </a:cxn>
              <a:cxn ang="0">
                <a:pos x="T8" y="T9"/>
              </a:cxn>
            </a:cxnLst>
            <a:rect l="0" t="0" r="r" b="b"/>
            <a:pathLst>
              <a:path w="19" h="50">
                <a:moveTo>
                  <a:pt x="19" y="0"/>
                </a:moveTo>
                <a:cubicBezTo>
                  <a:pt x="15" y="4"/>
                  <a:pt x="6" y="7"/>
                  <a:pt x="6" y="13"/>
                </a:cubicBezTo>
                <a:cubicBezTo>
                  <a:pt x="6" y="19"/>
                  <a:pt x="19" y="31"/>
                  <a:pt x="19" y="25"/>
                </a:cubicBezTo>
                <a:cubicBezTo>
                  <a:pt x="19" y="18"/>
                  <a:pt x="10" y="13"/>
                  <a:pt x="6" y="7"/>
                </a:cubicBezTo>
                <a:cubicBezTo>
                  <a:pt x="13" y="44"/>
                  <a:pt x="19" y="31"/>
                  <a:pt x="0" y="50"/>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16" name="Text Box 12">
            <a:extLst>
              <a:ext uri="{FF2B5EF4-FFF2-40B4-BE49-F238E27FC236}">
                <a16:creationId xmlns:a16="http://schemas.microsoft.com/office/drawing/2014/main" id="{4EC82720-CCEB-DCFA-7B83-BF8FCE5A4E76}"/>
              </a:ext>
            </a:extLst>
          </p:cNvPr>
          <p:cNvSpPr txBox="1">
            <a:spLocks noChangeArrowheads="1"/>
          </p:cNvSpPr>
          <p:nvPr/>
        </p:nvSpPr>
        <p:spPr bwMode="auto">
          <a:xfrm>
            <a:off x="2971800" y="35814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M</a:t>
            </a:r>
          </a:p>
        </p:txBody>
      </p:sp>
      <p:sp>
        <p:nvSpPr>
          <p:cNvPr id="72717" name="Text Box 13">
            <a:extLst>
              <a:ext uri="{FF2B5EF4-FFF2-40B4-BE49-F238E27FC236}">
                <a16:creationId xmlns:a16="http://schemas.microsoft.com/office/drawing/2014/main" id="{B1C899B5-DDCC-8B46-D00B-D43F04F07626}"/>
              </a:ext>
            </a:extLst>
          </p:cNvPr>
          <p:cNvSpPr txBox="1">
            <a:spLocks noChangeArrowheads="1"/>
          </p:cNvSpPr>
          <p:nvPr/>
        </p:nvSpPr>
        <p:spPr bwMode="auto">
          <a:xfrm>
            <a:off x="5943600" y="3595688"/>
            <a:ext cx="45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G</a:t>
            </a:r>
          </a:p>
        </p:txBody>
      </p:sp>
      <p:sp>
        <p:nvSpPr>
          <p:cNvPr id="72718" name="Rectangle 14">
            <a:extLst>
              <a:ext uri="{FF2B5EF4-FFF2-40B4-BE49-F238E27FC236}">
                <a16:creationId xmlns:a16="http://schemas.microsoft.com/office/drawing/2014/main" id="{32B95B0E-8648-98A1-4D1B-FF0752A5BDBD}"/>
              </a:ext>
            </a:extLst>
          </p:cNvPr>
          <p:cNvSpPr>
            <a:spLocks noChangeArrowheads="1"/>
          </p:cNvSpPr>
          <p:nvPr/>
        </p:nvSpPr>
        <p:spPr bwMode="auto">
          <a:xfrm>
            <a:off x="4489450" y="428466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5</a:t>
            </a:r>
          </a:p>
        </p:txBody>
      </p:sp>
      <p:sp>
        <p:nvSpPr>
          <p:cNvPr id="72719" name="Text Box 15">
            <a:extLst>
              <a:ext uri="{FF2B5EF4-FFF2-40B4-BE49-F238E27FC236}">
                <a16:creationId xmlns:a16="http://schemas.microsoft.com/office/drawing/2014/main" id="{00E8E1EA-577B-3757-5FB7-553B35D2CCA4}"/>
              </a:ext>
            </a:extLst>
          </p:cNvPr>
          <p:cNvSpPr txBox="1">
            <a:spLocks noChangeArrowheads="1"/>
          </p:cNvSpPr>
          <p:nvPr/>
        </p:nvSpPr>
        <p:spPr bwMode="auto">
          <a:xfrm>
            <a:off x="1143000" y="228600"/>
            <a:ext cx="6553200" cy="2465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a:t>Our three regions add to 24.</a:t>
            </a:r>
          </a:p>
          <a:p>
            <a:pPr algn="ctr">
              <a:spcBef>
                <a:spcPct val="50000"/>
              </a:spcBef>
            </a:pPr>
            <a:endParaRPr lang="en-US" altLang="en-US" sz="2400"/>
          </a:p>
          <a:p>
            <a:pPr algn="ctr">
              <a:spcBef>
                <a:spcPct val="50000"/>
              </a:spcBef>
            </a:pPr>
            <a:endParaRPr lang="en-US" altLang="en-US" sz="2400"/>
          </a:p>
          <a:p>
            <a:pPr algn="ctr">
              <a:spcBef>
                <a:spcPct val="50000"/>
              </a:spcBef>
            </a:pPr>
            <a:r>
              <a:rPr lang="en-US" altLang="en-US" sz="2400"/>
              <a:t>The 24 are all the students who play MTV or play video games (or both!)</a:t>
            </a:r>
          </a:p>
        </p:txBody>
      </p:sp>
      <p:sp>
        <p:nvSpPr>
          <p:cNvPr id="72720" name="Text Box 16">
            <a:hlinkClick r:id="rId2" action="ppaction://hlinksldjump"/>
            <a:extLst>
              <a:ext uri="{FF2B5EF4-FFF2-40B4-BE49-F238E27FC236}">
                <a16:creationId xmlns:a16="http://schemas.microsoft.com/office/drawing/2014/main" id="{E66C2243-3C5F-E308-6C5C-8C45451EDD4D}"/>
              </a:ext>
            </a:extLst>
          </p:cNvPr>
          <p:cNvSpPr txBox="1">
            <a:spLocks noChangeArrowheads="1"/>
          </p:cNvSpPr>
          <p:nvPr/>
        </p:nvSpPr>
        <p:spPr bwMode="auto">
          <a:xfrm>
            <a:off x="36576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chemeClr val="bg1"/>
                </a:solidFill>
                <a:effectLst>
                  <a:outerShdw blurRad="38100" dist="38100" dir="2700000" algn="tl">
                    <a:srgbClr val="C0C0C0"/>
                  </a:outerShdw>
                </a:effectLst>
              </a:rPr>
              <a:t>12</a:t>
            </a:r>
          </a:p>
        </p:txBody>
      </p:sp>
      <p:sp>
        <p:nvSpPr>
          <p:cNvPr id="72721" name="Text Box 17">
            <a:hlinkClick r:id="rId2" action="ppaction://hlinksldjump"/>
            <a:extLst>
              <a:ext uri="{FF2B5EF4-FFF2-40B4-BE49-F238E27FC236}">
                <a16:creationId xmlns:a16="http://schemas.microsoft.com/office/drawing/2014/main" id="{AEAAC457-7108-1067-4ED7-570450E1FBDA}"/>
              </a:ext>
            </a:extLst>
          </p:cNvPr>
          <p:cNvSpPr txBox="1">
            <a:spLocks noChangeArrowheads="1"/>
          </p:cNvSpPr>
          <p:nvPr/>
        </p:nvSpPr>
        <p:spPr bwMode="auto">
          <a:xfrm>
            <a:off x="53340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effectLst>
                  <a:outerShdw blurRad="38100" dist="38100" dir="2700000" algn="tl">
                    <a:srgbClr val="C0C0C0"/>
                  </a:outerShdw>
                </a:effectLst>
              </a:rPr>
              <a:t>7</a:t>
            </a:r>
          </a:p>
        </p:txBody>
      </p:sp>
      <p:sp>
        <p:nvSpPr>
          <p:cNvPr id="72726" name="Text Box 22">
            <a:hlinkClick r:id="rId2" action="ppaction://hlinksldjump"/>
            <a:extLst>
              <a:ext uri="{FF2B5EF4-FFF2-40B4-BE49-F238E27FC236}">
                <a16:creationId xmlns:a16="http://schemas.microsoft.com/office/drawing/2014/main" id="{F90F5A6F-3C24-5364-CC18-4F8C17C92B56}"/>
              </a:ext>
            </a:extLst>
          </p:cNvPr>
          <p:cNvSpPr txBox="1">
            <a:spLocks noChangeArrowheads="1"/>
          </p:cNvSpPr>
          <p:nvPr/>
        </p:nvSpPr>
        <p:spPr bwMode="auto">
          <a:xfrm>
            <a:off x="3048000" y="1219200"/>
            <a:ext cx="685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effectLst>
                  <a:outerShdw blurRad="38100" dist="38100" dir="2700000" algn="tl">
                    <a:srgbClr val="C0C0C0"/>
                  </a:outerShdw>
                </a:effectLst>
              </a:rPr>
              <a:t>12</a:t>
            </a:r>
          </a:p>
        </p:txBody>
      </p:sp>
      <p:sp>
        <p:nvSpPr>
          <p:cNvPr id="72728" name="Text Box 24">
            <a:hlinkClick r:id="rId2" action="ppaction://hlinksldjump"/>
            <a:extLst>
              <a:ext uri="{FF2B5EF4-FFF2-40B4-BE49-F238E27FC236}">
                <a16:creationId xmlns:a16="http://schemas.microsoft.com/office/drawing/2014/main" id="{D2310182-631C-B258-EB23-EDFA8369B1C1}"/>
              </a:ext>
            </a:extLst>
          </p:cNvPr>
          <p:cNvSpPr txBox="1">
            <a:spLocks noChangeArrowheads="1"/>
          </p:cNvSpPr>
          <p:nvPr/>
        </p:nvSpPr>
        <p:spPr bwMode="auto">
          <a:xfrm>
            <a:off x="3657600" y="1219200"/>
            <a:ext cx="533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effectLst>
                  <a:outerShdw blurRad="38100" dist="38100" dir="2700000" algn="tl">
                    <a:srgbClr val="C0C0C0"/>
                  </a:outerShdw>
                </a:effectLst>
              </a:rPr>
              <a:t>+</a:t>
            </a:r>
          </a:p>
        </p:txBody>
      </p:sp>
      <p:sp>
        <p:nvSpPr>
          <p:cNvPr id="72729" name="Text Box 25">
            <a:hlinkClick r:id="rId2" action="ppaction://hlinksldjump"/>
            <a:extLst>
              <a:ext uri="{FF2B5EF4-FFF2-40B4-BE49-F238E27FC236}">
                <a16:creationId xmlns:a16="http://schemas.microsoft.com/office/drawing/2014/main" id="{876AB096-23DD-78D6-F095-E056DE74FD10}"/>
              </a:ext>
            </a:extLst>
          </p:cNvPr>
          <p:cNvSpPr txBox="1">
            <a:spLocks noChangeArrowheads="1"/>
          </p:cNvSpPr>
          <p:nvPr/>
        </p:nvSpPr>
        <p:spPr bwMode="auto">
          <a:xfrm>
            <a:off x="4038600" y="1219200"/>
            <a:ext cx="533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effectLst>
                  <a:outerShdw blurRad="38100" dist="38100" dir="2700000" algn="tl">
                    <a:srgbClr val="C0C0C0"/>
                  </a:outerShdw>
                </a:effectLst>
              </a:rPr>
              <a:t>5</a:t>
            </a:r>
          </a:p>
        </p:txBody>
      </p:sp>
      <p:sp>
        <p:nvSpPr>
          <p:cNvPr id="72730" name="Text Box 26">
            <a:hlinkClick r:id="rId2" action="ppaction://hlinksldjump"/>
            <a:extLst>
              <a:ext uri="{FF2B5EF4-FFF2-40B4-BE49-F238E27FC236}">
                <a16:creationId xmlns:a16="http://schemas.microsoft.com/office/drawing/2014/main" id="{17352C85-DFF4-2093-E14B-C88391EE6C93}"/>
              </a:ext>
            </a:extLst>
          </p:cNvPr>
          <p:cNvSpPr txBox="1">
            <a:spLocks noChangeArrowheads="1"/>
          </p:cNvSpPr>
          <p:nvPr/>
        </p:nvSpPr>
        <p:spPr bwMode="auto">
          <a:xfrm>
            <a:off x="4419600" y="1219200"/>
            <a:ext cx="533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effectLst>
                  <a:outerShdw blurRad="38100" dist="38100" dir="2700000" algn="tl">
                    <a:srgbClr val="C0C0C0"/>
                  </a:outerShdw>
                </a:effectLst>
              </a:rPr>
              <a:t>+</a:t>
            </a:r>
          </a:p>
        </p:txBody>
      </p:sp>
      <p:sp>
        <p:nvSpPr>
          <p:cNvPr id="72731" name="Text Box 27">
            <a:hlinkClick r:id="rId2" action="ppaction://hlinksldjump"/>
            <a:extLst>
              <a:ext uri="{FF2B5EF4-FFF2-40B4-BE49-F238E27FC236}">
                <a16:creationId xmlns:a16="http://schemas.microsoft.com/office/drawing/2014/main" id="{2C8B8162-163E-71FB-896E-A1DD3E96E106}"/>
              </a:ext>
            </a:extLst>
          </p:cNvPr>
          <p:cNvSpPr txBox="1">
            <a:spLocks noChangeArrowheads="1"/>
          </p:cNvSpPr>
          <p:nvPr/>
        </p:nvSpPr>
        <p:spPr bwMode="auto">
          <a:xfrm>
            <a:off x="4876800" y="1219200"/>
            <a:ext cx="533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effectLst>
                  <a:outerShdw blurRad="38100" dist="38100" dir="2700000" algn="tl">
                    <a:srgbClr val="C0C0C0"/>
                  </a:outerShdw>
                </a:effectLst>
              </a:rPr>
              <a:t>7</a:t>
            </a:r>
          </a:p>
        </p:txBody>
      </p:sp>
      <p:sp>
        <p:nvSpPr>
          <p:cNvPr id="72732" name="Text Box 28">
            <a:hlinkClick r:id="rId2" action="ppaction://hlinksldjump"/>
            <a:extLst>
              <a:ext uri="{FF2B5EF4-FFF2-40B4-BE49-F238E27FC236}">
                <a16:creationId xmlns:a16="http://schemas.microsoft.com/office/drawing/2014/main" id="{C5BCC067-07B3-DDD4-9A5A-2DDA296D593D}"/>
              </a:ext>
            </a:extLst>
          </p:cNvPr>
          <p:cNvSpPr txBox="1">
            <a:spLocks noChangeArrowheads="1"/>
          </p:cNvSpPr>
          <p:nvPr/>
        </p:nvSpPr>
        <p:spPr bwMode="auto">
          <a:xfrm>
            <a:off x="5334000" y="1219200"/>
            <a:ext cx="533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effectLst>
                  <a:outerShdw blurRad="38100" dist="38100" dir="2700000" algn="tl">
                    <a:srgbClr val="C0C0C0"/>
                  </a:outerShdw>
                </a:effectLst>
              </a:rPr>
              <a:t>=</a:t>
            </a:r>
          </a:p>
        </p:txBody>
      </p:sp>
      <p:sp>
        <p:nvSpPr>
          <p:cNvPr id="72733" name="Text Box 29">
            <a:hlinkClick r:id="rId2" action="ppaction://hlinksldjump"/>
            <a:extLst>
              <a:ext uri="{FF2B5EF4-FFF2-40B4-BE49-F238E27FC236}">
                <a16:creationId xmlns:a16="http://schemas.microsoft.com/office/drawing/2014/main" id="{32CA366A-88E1-E20B-481C-1FD431A112F8}"/>
              </a:ext>
            </a:extLst>
          </p:cNvPr>
          <p:cNvSpPr txBox="1">
            <a:spLocks noChangeArrowheads="1"/>
          </p:cNvSpPr>
          <p:nvPr/>
        </p:nvSpPr>
        <p:spPr bwMode="auto">
          <a:xfrm>
            <a:off x="5715000" y="1219200"/>
            <a:ext cx="762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effectLst>
                  <a:outerShdw blurRad="38100" dist="38100" dir="2700000" algn="tl">
                    <a:srgbClr val="C0C0C0"/>
                  </a:outerShdw>
                </a:effectLst>
              </a:rPr>
              <a:t>24</a:t>
            </a:r>
          </a:p>
        </p:txBody>
      </p:sp>
      <p:pic>
        <p:nvPicPr>
          <p:cNvPr id="72741" name="Picture 37">
            <a:hlinkClick r:id="rId3" action="ppaction://hlinksldjump"/>
            <a:extLst>
              <a:ext uri="{FF2B5EF4-FFF2-40B4-BE49-F238E27FC236}">
                <a16:creationId xmlns:a16="http://schemas.microsoft.com/office/drawing/2014/main" id="{7BC9B7CA-8133-A972-BE0F-64C8377E86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24600"/>
            <a:ext cx="531813" cy="533400"/>
          </a:xfrm>
          <a:prstGeom prst="rect">
            <a:avLst/>
          </a:prstGeom>
          <a:noFill/>
          <a:extLst>
            <a:ext uri="{909E8E84-426E-40DD-AFC4-6F175D3DCCD1}">
              <a14:hiddenFill xmlns:a14="http://schemas.microsoft.com/office/drawing/2010/main">
                <a:solidFill>
                  <a:srgbClr val="FFFFFF"/>
                </a:solidFill>
              </a14:hiddenFill>
            </a:ext>
          </a:extLst>
        </p:spPr>
      </p:pic>
      <p:pic>
        <p:nvPicPr>
          <p:cNvPr id="72744" name="Picture 40">
            <a:hlinkClick r:id="" action="ppaction://hlinkshowjump?jump=nextslide"/>
            <a:extLst>
              <a:ext uri="{FF2B5EF4-FFF2-40B4-BE49-F238E27FC236}">
                <a16:creationId xmlns:a16="http://schemas.microsoft.com/office/drawing/2014/main" id="{CF7CF638-0EF5-D8BD-1B64-019405C6652E}"/>
              </a:ext>
            </a:extLst>
          </p:cNvPr>
          <p:cNvPicPr>
            <a:picLocks noChangeAspect="1" noChangeArrowheads="1"/>
          </p:cNvPicPr>
          <p:nvPr>
            <p:ph sz="half" idx="1"/>
          </p:nvPr>
        </p:nvPicPr>
        <p:blipFill>
          <a:blip r:embed="rId5">
            <a:extLst>
              <a:ext uri="{28A0092B-C50C-407E-A947-70E740481C1C}">
                <a14:useLocalDpi xmlns:a14="http://schemas.microsoft.com/office/drawing/2010/main" val="0"/>
              </a:ext>
            </a:extLst>
          </a:blip>
          <a:srcRect/>
          <a:stretch>
            <a:fillRect/>
          </a:stretch>
        </p:blipFill>
        <p:spPr>
          <a:xfrm>
            <a:off x="8372475" y="5486400"/>
            <a:ext cx="695325" cy="1276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iterate type="wd">
                                    <p:tmAbs val="300"/>
                                  </p:iterate>
                                  <p:childTnLst>
                                    <p:set>
                                      <p:cBhvr>
                                        <p:cTn id="6" dur="1" fill="hold">
                                          <p:stCondLst>
                                            <p:cond delay="299"/>
                                          </p:stCondLst>
                                        </p:cTn>
                                        <p:tgtEl>
                                          <p:spTgt spid="72726"/>
                                        </p:tgtEl>
                                        <p:attrNameLst>
                                          <p:attrName>style.visibility</p:attrName>
                                        </p:attrNameLst>
                                      </p:cBhvr>
                                      <p:to>
                                        <p:strVal val="visible"/>
                                      </p:to>
                                    </p:set>
                                  </p:childTnLst>
                                </p:cTn>
                              </p:par>
                            </p:childTnLst>
                          </p:cTn>
                        </p:par>
                        <p:par>
                          <p:cTn id="7" fill="hold" nodeType="afterGroup">
                            <p:stCondLst>
                              <p:cond delay="300"/>
                            </p:stCondLst>
                            <p:childTnLst>
                              <p:par>
                                <p:cTn id="8" presetID="1" presetClass="entr" presetSubtype="0" fill="hold" nodeType="afterEffect">
                                  <p:stCondLst>
                                    <p:cond delay="0"/>
                                  </p:stCondLst>
                                  <p:iterate type="wd">
                                    <p:tmAbs val="300"/>
                                  </p:iterate>
                                  <p:childTnLst>
                                    <p:set>
                                      <p:cBhvr>
                                        <p:cTn id="9" dur="1" fill="hold">
                                          <p:stCondLst>
                                            <p:cond delay="299"/>
                                          </p:stCondLst>
                                        </p:cTn>
                                        <p:tgtEl>
                                          <p:spTgt spid="72728"/>
                                        </p:tgtEl>
                                        <p:attrNameLst>
                                          <p:attrName>style.visibility</p:attrName>
                                        </p:attrNameLst>
                                      </p:cBhvr>
                                      <p:to>
                                        <p:strVal val="visible"/>
                                      </p:to>
                                    </p:set>
                                  </p:childTnLst>
                                </p:cTn>
                              </p:par>
                            </p:childTnLst>
                          </p:cTn>
                        </p:par>
                        <p:par>
                          <p:cTn id="10" fill="hold" nodeType="afterGroup">
                            <p:stCondLst>
                              <p:cond delay="600"/>
                            </p:stCondLst>
                            <p:childTnLst>
                              <p:par>
                                <p:cTn id="11" presetID="1" presetClass="entr" presetSubtype="0" fill="hold" nodeType="afterEffect">
                                  <p:stCondLst>
                                    <p:cond delay="0"/>
                                  </p:stCondLst>
                                  <p:iterate type="wd">
                                    <p:tmAbs val="300"/>
                                  </p:iterate>
                                  <p:childTnLst>
                                    <p:set>
                                      <p:cBhvr>
                                        <p:cTn id="12" dur="1" fill="hold">
                                          <p:stCondLst>
                                            <p:cond delay="299"/>
                                          </p:stCondLst>
                                        </p:cTn>
                                        <p:tgtEl>
                                          <p:spTgt spid="72729"/>
                                        </p:tgtEl>
                                        <p:attrNameLst>
                                          <p:attrName>style.visibility</p:attrName>
                                        </p:attrNameLst>
                                      </p:cBhvr>
                                      <p:to>
                                        <p:strVal val="visible"/>
                                      </p:to>
                                    </p:set>
                                  </p:childTnLst>
                                </p:cTn>
                              </p:par>
                            </p:childTnLst>
                          </p:cTn>
                        </p:par>
                        <p:par>
                          <p:cTn id="13" fill="hold" nodeType="afterGroup">
                            <p:stCondLst>
                              <p:cond delay="900"/>
                            </p:stCondLst>
                            <p:childTnLst>
                              <p:par>
                                <p:cTn id="14" presetID="1" presetClass="entr" presetSubtype="0" fill="hold" nodeType="afterEffect">
                                  <p:stCondLst>
                                    <p:cond delay="0"/>
                                  </p:stCondLst>
                                  <p:iterate type="wd">
                                    <p:tmAbs val="300"/>
                                  </p:iterate>
                                  <p:childTnLst>
                                    <p:set>
                                      <p:cBhvr>
                                        <p:cTn id="15" dur="1" fill="hold">
                                          <p:stCondLst>
                                            <p:cond delay="299"/>
                                          </p:stCondLst>
                                        </p:cTn>
                                        <p:tgtEl>
                                          <p:spTgt spid="72730"/>
                                        </p:tgtEl>
                                        <p:attrNameLst>
                                          <p:attrName>style.visibility</p:attrName>
                                        </p:attrNameLst>
                                      </p:cBhvr>
                                      <p:to>
                                        <p:strVal val="visible"/>
                                      </p:to>
                                    </p:set>
                                  </p:childTnLst>
                                </p:cTn>
                              </p:par>
                            </p:childTnLst>
                          </p:cTn>
                        </p:par>
                        <p:par>
                          <p:cTn id="16" fill="hold" nodeType="afterGroup">
                            <p:stCondLst>
                              <p:cond delay="1200"/>
                            </p:stCondLst>
                            <p:childTnLst>
                              <p:par>
                                <p:cTn id="17" presetID="1" presetClass="entr" presetSubtype="0" fill="hold" nodeType="afterEffect">
                                  <p:stCondLst>
                                    <p:cond delay="0"/>
                                  </p:stCondLst>
                                  <p:iterate type="wd">
                                    <p:tmAbs val="300"/>
                                  </p:iterate>
                                  <p:childTnLst>
                                    <p:set>
                                      <p:cBhvr>
                                        <p:cTn id="18" dur="1" fill="hold">
                                          <p:stCondLst>
                                            <p:cond delay="299"/>
                                          </p:stCondLst>
                                        </p:cTn>
                                        <p:tgtEl>
                                          <p:spTgt spid="72731"/>
                                        </p:tgtEl>
                                        <p:attrNameLst>
                                          <p:attrName>style.visibility</p:attrName>
                                        </p:attrNameLst>
                                      </p:cBhvr>
                                      <p:to>
                                        <p:strVal val="visible"/>
                                      </p:to>
                                    </p:set>
                                  </p:childTnLst>
                                </p:cTn>
                              </p:par>
                            </p:childTnLst>
                          </p:cTn>
                        </p:par>
                        <p:par>
                          <p:cTn id="19" fill="hold" nodeType="afterGroup">
                            <p:stCondLst>
                              <p:cond delay="1500"/>
                            </p:stCondLst>
                            <p:childTnLst>
                              <p:par>
                                <p:cTn id="20" presetID="1" presetClass="entr" presetSubtype="0" fill="hold" nodeType="afterEffect">
                                  <p:stCondLst>
                                    <p:cond delay="0"/>
                                  </p:stCondLst>
                                  <p:iterate type="wd">
                                    <p:tmAbs val="300"/>
                                  </p:iterate>
                                  <p:childTnLst>
                                    <p:set>
                                      <p:cBhvr>
                                        <p:cTn id="21" dur="1" fill="hold">
                                          <p:stCondLst>
                                            <p:cond delay="299"/>
                                          </p:stCondLst>
                                        </p:cTn>
                                        <p:tgtEl>
                                          <p:spTgt spid="72732"/>
                                        </p:tgtEl>
                                        <p:attrNameLst>
                                          <p:attrName>style.visibility</p:attrName>
                                        </p:attrNameLst>
                                      </p:cBhvr>
                                      <p:to>
                                        <p:strVal val="visible"/>
                                      </p:to>
                                    </p:set>
                                  </p:childTnLst>
                                </p:cTn>
                              </p:par>
                            </p:childTnLst>
                          </p:cTn>
                        </p:par>
                        <p:par>
                          <p:cTn id="22" fill="hold" nodeType="afterGroup">
                            <p:stCondLst>
                              <p:cond delay="1800"/>
                            </p:stCondLst>
                            <p:childTnLst>
                              <p:par>
                                <p:cTn id="23" presetID="1" presetClass="entr" presetSubtype="0" fill="hold" nodeType="afterEffect">
                                  <p:stCondLst>
                                    <p:cond delay="0"/>
                                  </p:stCondLst>
                                  <p:iterate type="wd">
                                    <p:tmAbs val="300"/>
                                  </p:iterate>
                                  <p:childTnLst>
                                    <p:set>
                                      <p:cBhvr>
                                        <p:cTn id="24" dur="1" fill="hold">
                                          <p:stCondLst>
                                            <p:cond delay="299"/>
                                          </p:stCondLst>
                                        </p:cTn>
                                        <p:tgtEl>
                                          <p:spTgt spid="72733"/>
                                        </p:tgtEl>
                                        <p:attrNameLst>
                                          <p:attrName>style.visibility</p:attrName>
                                        </p:attrNameLst>
                                      </p:cBhvr>
                                      <p:to>
                                        <p:strVal val="visible"/>
                                      </p:to>
                                    </p:set>
                                  </p:childTnLst>
                                </p:cTn>
                              </p:par>
                            </p:childTnLst>
                          </p:cTn>
                        </p:par>
                        <p:par>
                          <p:cTn id="25" fill="hold" nodeType="afterGroup">
                            <p:stCondLst>
                              <p:cond delay="2100"/>
                            </p:stCondLst>
                            <p:childTnLst>
                              <p:par>
                                <p:cTn id="26" presetID="1" presetClass="entr" presetSubtype="0" fill="hold" nodeType="afterEffect">
                                  <p:stCondLst>
                                    <p:cond delay="0"/>
                                  </p:stCondLst>
                                  <p:childTnLst>
                                    <p:set>
                                      <p:cBhvr>
                                        <p:cTn id="27" dur="1" fill="hold">
                                          <p:stCondLst>
                                            <p:cond delay="499"/>
                                          </p:stCondLst>
                                        </p:cTn>
                                        <p:tgtEl>
                                          <p:spTgt spid="727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9" grpId="0"/>
      <p:bldP spid="72726" grpId="0"/>
      <p:bldP spid="72726" grpId="1"/>
      <p:bldP spid="72728" grpId="0"/>
      <p:bldP spid="72728" grpId="1"/>
      <p:bldP spid="72729" grpId="0"/>
      <p:bldP spid="72729" grpId="1"/>
      <p:bldP spid="72730" grpId="0"/>
      <p:bldP spid="72730" grpId="1"/>
      <p:bldP spid="72731" grpId="0"/>
      <p:bldP spid="72731" grpId="1"/>
      <p:bldP spid="72732" grpId="0"/>
      <p:bldP spid="72732" grpId="1"/>
      <p:bldP spid="72733" grpId="0"/>
      <p:bldP spid="72733" grpId="1"/>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0162" name="Rectangle 2">
            <a:extLst>
              <a:ext uri="{FF2B5EF4-FFF2-40B4-BE49-F238E27FC236}">
                <a16:creationId xmlns:a16="http://schemas.microsoft.com/office/drawing/2014/main" id="{1ED483B0-99FE-1968-834C-92D15AADA824}"/>
              </a:ext>
            </a:extLst>
          </p:cNvPr>
          <p:cNvSpPr>
            <a:spLocks noChangeArrowheads="1"/>
          </p:cNvSpPr>
          <p:nvPr/>
        </p:nvSpPr>
        <p:spPr bwMode="auto">
          <a:xfrm>
            <a:off x="2286000" y="2971800"/>
            <a:ext cx="4876800" cy="3200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220163" name="Text Box 3">
            <a:extLst>
              <a:ext uri="{FF2B5EF4-FFF2-40B4-BE49-F238E27FC236}">
                <a16:creationId xmlns:a16="http://schemas.microsoft.com/office/drawing/2014/main" id="{DAEA9914-17DA-7DCD-760C-7068DC242FDA}"/>
              </a:ext>
            </a:extLst>
          </p:cNvPr>
          <p:cNvSpPr txBox="1">
            <a:spLocks noChangeArrowheads="1"/>
          </p:cNvSpPr>
          <p:nvPr/>
        </p:nvSpPr>
        <p:spPr bwMode="auto">
          <a:xfrm>
            <a:off x="1905000" y="25146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U</a:t>
            </a:r>
          </a:p>
        </p:txBody>
      </p:sp>
      <p:sp>
        <p:nvSpPr>
          <p:cNvPr id="220164" name="Oval 4">
            <a:extLst>
              <a:ext uri="{FF2B5EF4-FFF2-40B4-BE49-F238E27FC236}">
                <a16:creationId xmlns:a16="http://schemas.microsoft.com/office/drawing/2014/main" id="{96A8D220-283A-0F90-75AD-CEA7708DE0AB}"/>
              </a:ext>
            </a:extLst>
          </p:cNvPr>
          <p:cNvSpPr>
            <a:spLocks noChangeArrowheads="1"/>
          </p:cNvSpPr>
          <p:nvPr/>
        </p:nvSpPr>
        <p:spPr bwMode="auto">
          <a:xfrm>
            <a:off x="3200400" y="3733800"/>
            <a:ext cx="1752600" cy="1752600"/>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20165" name="Oval 5">
            <a:extLst>
              <a:ext uri="{FF2B5EF4-FFF2-40B4-BE49-F238E27FC236}">
                <a16:creationId xmlns:a16="http://schemas.microsoft.com/office/drawing/2014/main" id="{6F28D6B8-4CF8-B8A0-5350-E0D7B8C99B95}"/>
              </a:ext>
            </a:extLst>
          </p:cNvPr>
          <p:cNvSpPr>
            <a:spLocks noChangeArrowheads="1"/>
          </p:cNvSpPr>
          <p:nvPr/>
        </p:nvSpPr>
        <p:spPr bwMode="auto">
          <a:xfrm>
            <a:off x="4419600" y="3733800"/>
            <a:ext cx="1752600" cy="1752600"/>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20166" name="Freeform 6">
            <a:extLst>
              <a:ext uri="{FF2B5EF4-FFF2-40B4-BE49-F238E27FC236}">
                <a16:creationId xmlns:a16="http://schemas.microsoft.com/office/drawing/2014/main" id="{FFFAC624-15B3-F534-A5BA-685700AADAE0}"/>
              </a:ext>
            </a:extLst>
          </p:cNvPr>
          <p:cNvSpPr>
            <a:spLocks/>
          </p:cNvSpPr>
          <p:nvPr/>
        </p:nvSpPr>
        <p:spPr bwMode="auto">
          <a:xfrm>
            <a:off x="4465638" y="4117975"/>
            <a:ext cx="120650" cy="138113"/>
          </a:xfrm>
          <a:custGeom>
            <a:avLst/>
            <a:gdLst>
              <a:gd name="T0" fmla="*/ 61 w 76"/>
              <a:gd name="T1" fmla="*/ 0 h 87"/>
              <a:gd name="T2" fmla="*/ 48 w 76"/>
              <a:gd name="T3" fmla="*/ 12 h 87"/>
              <a:gd name="T4" fmla="*/ 36 w 76"/>
              <a:gd name="T5" fmla="*/ 37 h 87"/>
              <a:gd name="T6" fmla="*/ 24 w 76"/>
              <a:gd name="T7" fmla="*/ 61 h 87"/>
              <a:gd name="T8" fmla="*/ 48 w 76"/>
              <a:gd name="T9" fmla="*/ 37 h 87"/>
              <a:gd name="T10" fmla="*/ 36 w 76"/>
              <a:gd name="T11" fmla="*/ 61 h 87"/>
              <a:gd name="T12" fmla="*/ 30 w 76"/>
              <a:gd name="T13" fmla="*/ 80 h 87"/>
              <a:gd name="T14" fmla="*/ 55 w 76"/>
              <a:gd name="T15" fmla="*/ 24 h 87"/>
              <a:gd name="T16" fmla="*/ 67 w 76"/>
              <a:gd name="T17" fmla="*/ 6 h 87"/>
              <a:gd name="T18" fmla="*/ 55 w 76"/>
              <a:gd name="T19" fmla="*/ 24 h 87"/>
              <a:gd name="T20" fmla="*/ 17 w 76"/>
              <a:gd name="T21"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7">
                <a:moveTo>
                  <a:pt x="61" y="0"/>
                </a:moveTo>
                <a:cubicBezTo>
                  <a:pt x="57" y="4"/>
                  <a:pt x="49" y="6"/>
                  <a:pt x="48" y="12"/>
                </a:cubicBezTo>
                <a:cubicBezTo>
                  <a:pt x="42" y="42"/>
                  <a:pt x="76" y="24"/>
                  <a:pt x="36" y="37"/>
                </a:cubicBezTo>
                <a:cubicBezTo>
                  <a:pt x="8" y="79"/>
                  <a:pt x="0" y="85"/>
                  <a:pt x="24" y="61"/>
                </a:cubicBezTo>
                <a:cubicBezTo>
                  <a:pt x="38" y="18"/>
                  <a:pt x="27" y="14"/>
                  <a:pt x="48" y="37"/>
                </a:cubicBezTo>
                <a:cubicBezTo>
                  <a:pt x="44" y="45"/>
                  <a:pt x="39" y="53"/>
                  <a:pt x="36" y="61"/>
                </a:cubicBezTo>
                <a:cubicBezTo>
                  <a:pt x="33" y="67"/>
                  <a:pt x="30" y="87"/>
                  <a:pt x="30" y="80"/>
                </a:cubicBezTo>
                <a:cubicBezTo>
                  <a:pt x="30" y="27"/>
                  <a:pt x="23" y="36"/>
                  <a:pt x="55" y="24"/>
                </a:cubicBezTo>
                <a:cubicBezTo>
                  <a:pt x="59" y="18"/>
                  <a:pt x="71" y="0"/>
                  <a:pt x="67" y="6"/>
                </a:cubicBezTo>
                <a:cubicBezTo>
                  <a:pt x="63" y="12"/>
                  <a:pt x="60" y="18"/>
                  <a:pt x="55" y="24"/>
                </a:cubicBezTo>
                <a:cubicBezTo>
                  <a:pt x="38" y="45"/>
                  <a:pt x="17" y="59"/>
                  <a:pt x="17" y="86"/>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20167" name="Group 7">
            <a:extLst>
              <a:ext uri="{FF2B5EF4-FFF2-40B4-BE49-F238E27FC236}">
                <a16:creationId xmlns:a16="http://schemas.microsoft.com/office/drawing/2014/main" id="{3DE9ECB3-BA93-886A-E286-12D3E60AA133}"/>
              </a:ext>
            </a:extLst>
          </p:cNvPr>
          <p:cNvGrpSpPr>
            <a:grpSpLocks/>
          </p:cNvGrpSpPr>
          <p:nvPr/>
        </p:nvGrpSpPr>
        <p:grpSpPr bwMode="auto">
          <a:xfrm>
            <a:off x="4402138" y="3956050"/>
            <a:ext cx="588962" cy="1282700"/>
            <a:chOff x="2773" y="2492"/>
            <a:chExt cx="371" cy="808"/>
          </a:xfrm>
        </p:grpSpPr>
        <p:sp>
          <p:nvSpPr>
            <p:cNvPr id="220168" name="Freeform 8">
              <a:extLst>
                <a:ext uri="{FF2B5EF4-FFF2-40B4-BE49-F238E27FC236}">
                  <a16:creationId xmlns:a16="http://schemas.microsoft.com/office/drawing/2014/main" id="{3445E14D-B8C9-2002-BE5A-AE0E3DF976D5}"/>
                </a:ext>
              </a:extLst>
            </p:cNvPr>
            <p:cNvSpPr>
              <a:spLocks/>
            </p:cNvSpPr>
            <p:nvPr/>
          </p:nvSpPr>
          <p:spPr bwMode="auto">
            <a:xfrm>
              <a:off x="2773" y="2492"/>
              <a:ext cx="371" cy="808"/>
            </a:xfrm>
            <a:custGeom>
              <a:avLst/>
              <a:gdLst>
                <a:gd name="T0" fmla="*/ 175 w 371"/>
                <a:gd name="T1" fmla="*/ 15 h 808"/>
                <a:gd name="T2" fmla="*/ 225 w 371"/>
                <a:gd name="T3" fmla="*/ 71 h 808"/>
                <a:gd name="T4" fmla="*/ 249 w 371"/>
                <a:gd name="T5" fmla="*/ 95 h 808"/>
                <a:gd name="T6" fmla="*/ 274 w 371"/>
                <a:gd name="T7" fmla="*/ 126 h 808"/>
                <a:gd name="T8" fmla="*/ 299 w 371"/>
                <a:gd name="T9" fmla="*/ 176 h 808"/>
                <a:gd name="T10" fmla="*/ 305 w 371"/>
                <a:gd name="T11" fmla="*/ 194 h 808"/>
                <a:gd name="T12" fmla="*/ 318 w 371"/>
                <a:gd name="T13" fmla="*/ 207 h 808"/>
                <a:gd name="T14" fmla="*/ 330 w 371"/>
                <a:gd name="T15" fmla="*/ 244 h 808"/>
                <a:gd name="T16" fmla="*/ 342 w 371"/>
                <a:gd name="T17" fmla="*/ 263 h 808"/>
                <a:gd name="T18" fmla="*/ 330 w 371"/>
                <a:gd name="T19" fmla="*/ 430 h 808"/>
                <a:gd name="T20" fmla="*/ 318 w 371"/>
                <a:gd name="T21" fmla="*/ 603 h 808"/>
                <a:gd name="T22" fmla="*/ 293 w 371"/>
                <a:gd name="T23" fmla="*/ 634 h 808"/>
                <a:gd name="T24" fmla="*/ 225 w 371"/>
                <a:gd name="T25" fmla="*/ 752 h 808"/>
                <a:gd name="T26" fmla="*/ 175 w 371"/>
                <a:gd name="T27" fmla="*/ 808 h 808"/>
                <a:gd name="T28" fmla="*/ 119 w 371"/>
                <a:gd name="T29" fmla="*/ 758 h 808"/>
                <a:gd name="T30" fmla="*/ 82 w 371"/>
                <a:gd name="T31" fmla="*/ 702 h 808"/>
                <a:gd name="T32" fmla="*/ 8 w 371"/>
                <a:gd name="T33" fmla="*/ 566 h 808"/>
                <a:gd name="T34" fmla="*/ 14 w 371"/>
                <a:gd name="T35" fmla="*/ 448 h 808"/>
                <a:gd name="T36" fmla="*/ 82 w 371"/>
                <a:gd name="T37" fmla="*/ 176 h 808"/>
                <a:gd name="T38" fmla="*/ 163 w 371"/>
                <a:gd name="T39" fmla="*/ 21 h 808"/>
                <a:gd name="T40" fmla="*/ 175 w 371"/>
                <a:gd name="T41" fmla="*/ 2 h 808"/>
                <a:gd name="T42" fmla="*/ 175 w 371"/>
                <a:gd name="T43" fmla="*/ 15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1" h="808">
                  <a:moveTo>
                    <a:pt x="175" y="15"/>
                  </a:moveTo>
                  <a:cubicBezTo>
                    <a:pt x="194" y="32"/>
                    <a:pt x="207" y="53"/>
                    <a:pt x="225" y="71"/>
                  </a:cubicBezTo>
                  <a:cubicBezTo>
                    <a:pt x="236" y="103"/>
                    <a:pt x="222" y="79"/>
                    <a:pt x="249" y="95"/>
                  </a:cubicBezTo>
                  <a:cubicBezTo>
                    <a:pt x="259" y="101"/>
                    <a:pt x="268" y="117"/>
                    <a:pt x="274" y="126"/>
                  </a:cubicBezTo>
                  <a:cubicBezTo>
                    <a:pt x="280" y="146"/>
                    <a:pt x="284" y="160"/>
                    <a:pt x="299" y="176"/>
                  </a:cubicBezTo>
                  <a:cubicBezTo>
                    <a:pt x="301" y="182"/>
                    <a:pt x="302" y="189"/>
                    <a:pt x="305" y="194"/>
                  </a:cubicBezTo>
                  <a:cubicBezTo>
                    <a:pt x="308" y="199"/>
                    <a:pt x="315" y="202"/>
                    <a:pt x="318" y="207"/>
                  </a:cubicBezTo>
                  <a:cubicBezTo>
                    <a:pt x="324" y="219"/>
                    <a:pt x="323" y="233"/>
                    <a:pt x="330" y="244"/>
                  </a:cubicBezTo>
                  <a:cubicBezTo>
                    <a:pt x="334" y="250"/>
                    <a:pt x="338" y="257"/>
                    <a:pt x="342" y="263"/>
                  </a:cubicBezTo>
                  <a:cubicBezTo>
                    <a:pt x="348" y="316"/>
                    <a:pt x="371" y="385"/>
                    <a:pt x="330" y="430"/>
                  </a:cubicBezTo>
                  <a:cubicBezTo>
                    <a:pt x="326" y="488"/>
                    <a:pt x="326" y="546"/>
                    <a:pt x="318" y="603"/>
                  </a:cubicBezTo>
                  <a:cubicBezTo>
                    <a:pt x="316" y="616"/>
                    <a:pt x="300" y="623"/>
                    <a:pt x="293" y="634"/>
                  </a:cubicBezTo>
                  <a:cubicBezTo>
                    <a:pt x="270" y="673"/>
                    <a:pt x="262" y="725"/>
                    <a:pt x="225" y="752"/>
                  </a:cubicBezTo>
                  <a:cubicBezTo>
                    <a:pt x="212" y="783"/>
                    <a:pt x="206" y="796"/>
                    <a:pt x="175" y="808"/>
                  </a:cubicBezTo>
                  <a:cubicBezTo>
                    <a:pt x="147" y="797"/>
                    <a:pt x="140" y="778"/>
                    <a:pt x="119" y="758"/>
                  </a:cubicBezTo>
                  <a:cubicBezTo>
                    <a:pt x="108" y="736"/>
                    <a:pt x="94" y="722"/>
                    <a:pt x="82" y="702"/>
                  </a:cubicBezTo>
                  <a:cubicBezTo>
                    <a:pt x="55" y="658"/>
                    <a:pt x="36" y="610"/>
                    <a:pt x="8" y="566"/>
                  </a:cubicBezTo>
                  <a:cubicBezTo>
                    <a:pt x="10" y="527"/>
                    <a:pt x="12" y="487"/>
                    <a:pt x="14" y="448"/>
                  </a:cubicBezTo>
                  <a:cubicBezTo>
                    <a:pt x="18" y="369"/>
                    <a:pt x="0" y="231"/>
                    <a:pt x="82" y="176"/>
                  </a:cubicBezTo>
                  <a:cubicBezTo>
                    <a:pt x="99" y="121"/>
                    <a:pt x="127" y="65"/>
                    <a:pt x="163" y="21"/>
                  </a:cubicBezTo>
                  <a:cubicBezTo>
                    <a:pt x="168" y="15"/>
                    <a:pt x="168" y="5"/>
                    <a:pt x="175" y="2"/>
                  </a:cubicBezTo>
                  <a:cubicBezTo>
                    <a:pt x="179" y="0"/>
                    <a:pt x="175" y="11"/>
                    <a:pt x="175" y="15"/>
                  </a:cubicBezTo>
                  <a:close/>
                </a:path>
              </a:pathLst>
            </a:custGeom>
            <a:solidFill>
              <a:srgbClr val="00BE00"/>
            </a:solidFill>
            <a:ln w="0">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0169" name="Freeform 9">
              <a:extLst>
                <a:ext uri="{FF2B5EF4-FFF2-40B4-BE49-F238E27FC236}">
                  <a16:creationId xmlns:a16="http://schemas.microsoft.com/office/drawing/2014/main" id="{0EB0BF7E-4E28-C9C8-0FAD-0C6091090587}"/>
                </a:ext>
              </a:extLst>
            </p:cNvPr>
            <p:cNvSpPr>
              <a:spLocks/>
            </p:cNvSpPr>
            <p:nvPr/>
          </p:nvSpPr>
          <p:spPr bwMode="auto">
            <a:xfrm>
              <a:off x="2813" y="2610"/>
              <a:ext cx="88" cy="93"/>
            </a:xfrm>
            <a:custGeom>
              <a:avLst/>
              <a:gdLst>
                <a:gd name="T0" fmla="*/ 30 w 88"/>
                <a:gd name="T1" fmla="*/ 70 h 93"/>
                <a:gd name="T2" fmla="*/ 36 w 88"/>
                <a:gd name="T3" fmla="*/ 89 h 93"/>
                <a:gd name="T4" fmla="*/ 24 w 88"/>
                <a:gd name="T5" fmla="*/ 76 h 93"/>
                <a:gd name="T6" fmla="*/ 30 w 88"/>
                <a:gd name="T7" fmla="*/ 58 h 93"/>
                <a:gd name="T8" fmla="*/ 42 w 88"/>
                <a:gd name="T9" fmla="*/ 45 h 93"/>
                <a:gd name="T10" fmla="*/ 24 w 88"/>
                <a:gd name="T11" fmla="*/ 52 h 93"/>
                <a:gd name="T12" fmla="*/ 11 w 88"/>
                <a:gd name="T13" fmla="*/ 64 h 93"/>
                <a:gd name="T14" fmla="*/ 17 w 88"/>
                <a:gd name="T15" fmla="*/ 83 h 93"/>
                <a:gd name="T16" fmla="*/ 24 w 88"/>
                <a:gd name="T17" fmla="*/ 64 h 93"/>
                <a:gd name="T18" fmla="*/ 42 w 88"/>
                <a:gd name="T19" fmla="*/ 39 h 93"/>
                <a:gd name="T20" fmla="*/ 11 w 88"/>
                <a:gd name="T21" fmla="*/ 58 h 93"/>
                <a:gd name="T22" fmla="*/ 42 w 88"/>
                <a:gd name="T23" fmla="*/ 33 h 93"/>
                <a:gd name="T24" fmla="*/ 48 w 88"/>
                <a:gd name="T25" fmla="*/ 45 h 93"/>
                <a:gd name="T26" fmla="*/ 48 w 88"/>
                <a:gd name="T27" fmla="*/ 15 h 93"/>
                <a:gd name="T28" fmla="*/ 30 w 88"/>
                <a:gd name="T29" fmla="*/ 7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93">
                  <a:moveTo>
                    <a:pt x="30" y="70"/>
                  </a:moveTo>
                  <a:cubicBezTo>
                    <a:pt x="32" y="76"/>
                    <a:pt x="41" y="84"/>
                    <a:pt x="36" y="89"/>
                  </a:cubicBezTo>
                  <a:cubicBezTo>
                    <a:pt x="32" y="93"/>
                    <a:pt x="25" y="82"/>
                    <a:pt x="24" y="76"/>
                  </a:cubicBezTo>
                  <a:cubicBezTo>
                    <a:pt x="23" y="70"/>
                    <a:pt x="27" y="63"/>
                    <a:pt x="30" y="58"/>
                  </a:cubicBezTo>
                  <a:cubicBezTo>
                    <a:pt x="33" y="53"/>
                    <a:pt x="46" y="49"/>
                    <a:pt x="42" y="45"/>
                  </a:cubicBezTo>
                  <a:cubicBezTo>
                    <a:pt x="37" y="40"/>
                    <a:pt x="30" y="50"/>
                    <a:pt x="24" y="52"/>
                  </a:cubicBezTo>
                  <a:cubicBezTo>
                    <a:pt x="20" y="56"/>
                    <a:pt x="12" y="58"/>
                    <a:pt x="11" y="64"/>
                  </a:cubicBezTo>
                  <a:cubicBezTo>
                    <a:pt x="10" y="70"/>
                    <a:pt x="10" y="83"/>
                    <a:pt x="17" y="83"/>
                  </a:cubicBezTo>
                  <a:cubicBezTo>
                    <a:pt x="24" y="83"/>
                    <a:pt x="21" y="70"/>
                    <a:pt x="24" y="64"/>
                  </a:cubicBezTo>
                  <a:cubicBezTo>
                    <a:pt x="29" y="55"/>
                    <a:pt x="49" y="31"/>
                    <a:pt x="42" y="39"/>
                  </a:cubicBezTo>
                  <a:cubicBezTo>
                    <a:pt x="25" y="57"/>
                    <a:pt x="36" y="50"/>
                    <a:pt x="11" y="58"/>
                  </a:cubicBezTo>
                  <a:cubicBezTo>
                    <a:pt x="12" y="57"/>
                    <a:pt x="38" y="29"/>
                    <a:pt x="42" y="33"/>
                  </a:cubicBezTo>
                  <a:cubicBezTo>
                    <a:pt x="54" y="47"/>
                    <a:pt x="0" y="64"/>
                    <a:pt x="48" y="45"/>
                  </a:cubicBezTo>
                  <a:cubicBezTo>
                    <a:pt x="57" y="22"/>
                    <a:pt x="88" y="0"/>
                    <a:pt x="48" y="15"/>
                  </a:cubicBezTo>
                  <a:cubicBezTo>
                    <a:pt x="31" y="48"/>
                    <a:pt x="38" y="30"/>
                    <a:pt x="30" y="7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0170" name="Freeform 10">
              <a:extLst>
                <a:ext uri="{FF2B5EF4-FFF2-40B4-BE49-F238E27FC236}">
                  <a16:creationId xmlns:a16="http://schemas.microsoft.com/office/drawing/2014/main" id="{4A3441EB-FCA1-C556-F343-BBF1B98F330C}"/>
                </a:ext>
              </a:extLst>
            </p:cNvPr>
            <p:cNvSpPr>
              <a:spLocks/>
            </p:cNvSpPr>
            <p:nvPr/>
          </p:nvSpPr>
          <p:spPr bwMode="auto">
            <a:xfrm>
              <a:off x="3043" y="2897"/>
              <a:ext cx="80" cy="180"/>
            </a:xfrm>
            <a:custGeom>
              <a:avLst/>
              <a:gdLst>
                <a:gd name="T0" fmla="*/ 41 w 80"/>
                <a:gd name="T1" fmla="*/ 180 h 180"/>
                <a:gd name="T2" fmla="*/ 66 w 80"/>
                <a:gd name="T3" fmla="*/ 118 h 180"/>
                <a:gd name="T4" fmla="*/ 66 w 80"/>
                <a:gd name="T5" fmla="*/ 0 h 180"/>
                <a:gd name="T6" fmla="*/ 41 w 80"/>
                <a:gd name="T7" fmla="*/ 180 h 180"/>
              </a:gdLst>
              <a:ahLst/>
              <a:cxnLst>
                <a:cxn ang="0">
                  <a:pos x="T0" y="T1"/>
                </a:cxn>
                <a:cxn ang="0">
                  <a:pos x="T2" y="T3"/>
                </a:cxn>
                <a:cxn ang="0">
                  <a:pos x="T4" y="T5"/>
                </a:cxn>
                <a:cxn ang="0">
                  <a:pos x="T6" y="T7"/>
                </a:cxn>
              </a:cxnLst>
              <a:rect l="0" t="0" r="r" b="b"/>
              <a:pathLst>
                <a:path w="80" h="180">
                  <a:moveTo>
                    <a:pt x="41" y="180"/>
                  </a:moveTo>
                  <a:cubicBezTo>
                    <a:pt x="49" y="159"/>
                    <a:pt x="59" y="139"/>
                    <a:pt x="66" y="118"/>
                  </a:cubicBezTo>
                  <a:cubicBezTo>
                    <a:pt x="75" y="60"/>
                    <a:pt x="80" y="66"/>
                    <a:pt x="66" y="0"/>
                  </a:cubicBezTo>
                  <a:cubicBezTo>
                    <a:pt x="0" y="31"/>
                    <a:pt x="52" y="111"/>
                    <a:pt x="41" y="18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20171" name="Freeform 11">
            <a:extLst>
              <a:ext uri="{FF2B5EF4-FFF2-40B4-BE49-F238E27FC236}">
                <a16:creationId xmlns:a16="http://schemas.microsoft.com/office/drawing/2014/main" id="{6481E490-F8A8-AE00-7AB8-08A86723BDC8}"/>
              </a:ext>
            </a:extLst>
          </p:cNvPr>
          <p:cNvSpPr>
            <a:spLocks/>
          </p:cNvSpPr>
          <p:nvPr/>
        </p:nvSpPr>
        <p:spPr bwMode="auto">
          <a:xfrm>
            <a:off x="4926013" y="4568825"/>
            <a:ext cx="30162" cy="79375"/>
          </a:xfrm>
          <a:custGeom>
            <a:avLst/>
            <a:gdLst>
              <a:gd name="T0" fmla="*/ 19 w 19"/>
              <a:gd name="T1" fmla="*/ 0 h 50"/>
              <a:gd name="T2" fmla="*/ 6 w 19"/>
              <a:gd name="T3" fmla="*/ 13 h 50"/>
              <a:gd name="T4" fmla="*/ 19 w 19"/>
              <a:gd name="T5" fmla="*/ 25 h 50"/>
              <a:gd name="T6" fmla="*/ 6 w 19"/>
              <a:gd name="T7" fmla="*/ 7 h 50"/>
              <a:gd name="T8" fmla="*/ 0 w 19"/>
              <a:gd name="T9" fmla="*/ 50 h 50"/>
            </a:gdLst>
            <a:ahLst/>
            <a:cxnLst>
              <a:cxn ang="0">
                <a:pos x="T0" y="T1"/>
              </a:cxn>
              <a:cxn ang="0">
                <a:pos x="T2" y="T3"/>
              </a:cxn>
              <a:cxn ang="0">
                <a:pos x="T4" y="T5"/>
              </a:cxn>
              <a:cxn ang="0">
                <a:pos x="T6" y="T7"/>
              </a:cxn>
              <a:cxn ang="0">
                <a:pos x="T8" y="T9"/>
              </a:cxn>
            </a:cxnLst>
            <a:rect l="0" t="0" r="r" b="b"/>
            <a:pathLst>
              <a:path w="19" h="50">
                <a:moveTo>
                  <a:pt x="19" y="0"/>
                </a:moveTo>
                <a:cubicBezTo>
                  <a:pt x="15" y="4"/>
                  <a:pt x="6" y="7"/>
                  <a:pt x="6" y="13"/>
                </a:cubicBezTo>
                <a:cubicBezTo>
                  <a:pt x="6" y="19"/>
                  <a:pt x="19" y="31"/>
                  <a:pt x="19" y="25"/>
                </a:cubicBezTo>
                <a:cubicBezTo>
                  <a:pt x="19" y="18"/>
                  <a:pt x="10" y="13"/>
                  <a:pt x="6" y="7"/>
                </a:cubicBezTo>
                <a:cubicBezTo>
                  <a:pt x="13" y="44"/>
                  <a:pt x="19" y="31"/>
                  <a:pt x="0" y="50"/>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0172" name="Text Box 12">
            <a:extLst>
              <a:ext uri="{FF2B5EF4-FFF2-40B4-BE49-F238E27FC236}">
                <a16:creationId xmlns:a16="http://schemas.microsoft.com/office/drawing/2014/main" id="{0578E5B4-59DE-45DA-5239-385909FCA824}"/>
              </a:ext>
            </a:extLst>
          </p:cNvPr>
          <p:cNvSpPr txBox="1">
            <a:spLocks noChangeArrowheads="1"/>
          </p:cNvSpPr>
          <p:nvPr/>
        </p:nvSpPr>
        <p:spPr bwMode="auto">
          <a:xfrm>
            <a:off x="2971800" y="35814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M</a:t>
            </a:r>
          </a:p>
        </p:txBody>
      </p:sp>
      <p:sp>
        <p:nvSpPr>
          <p:cNvPr id="220173" name="Text Box 13">
            <a:extLst>
              <a:ext uri="{FF2B5EF4-FFF2-40B4-BE49-F238E27FC236}">
                <a16:creationId xmlns:a16="http://schemas.microsoft.com/office/drawing/2014/main" id="{534A73FC-1801-951D-15C4-9500CB301D9A}"/>
              </a:ext>
            </a:extLst>
          </p:cNvPr>
          <p:cNvSpPr txBox="1">
            <a:spLocks noChangeArrowheads="1"/>
          </p:cNvSpPr>
          <p:nvPr/>
        </p:nvSpPr>
        <p:spPr bwMode="auto">
          <a:xfrm>
            <a:off x="5943600" y="3595688"/>
            <a:ext cx="45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G</a:t>
            </a:r>
          </a:p>
        </p:txBody>
      </p:sp>
      <p:sp>
        <p:nvSpPr>
          <p:cNvPr id="220174" name="Rectangle 14">
            <a:extLst>
              <a:ext uri="{FF2B5EF4-FFF2-40B4-BE49-F238E27FC236}">
                <a16:creationId xmlns:a16="http://schemas.microsoft.com/office/drawing/2014/main" id="{B4D6B3E8-4141-E32A-E659-0E5DE5F8CBE7}"/>
              </a:ext>
            </a:extLst>
          </p:cNvPr>
          <p:cNvSpPr>
            <a:spLocks noChangeArrowheads="1"/>
          </p:cNvSpPr>
          <p:nvPr/>
        </p:nvSpPr>
        <p:spPr bwMode="auto">
          <a:xfrm>
            <a:off x="4489450" y="428466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5</a:t>
            </a:r>
          </a:p>
        </p:txBody>
      </p:sp>
      <p:sp>
        <p:nvSpPr>
          <p:cNvPr id="220176" name="Text Box 16">
            <a:hlinkClick r:id="rId2" action="ppaction://hlinksldjump"/>
            <a:extLst>
              <a:ext uri="{FF2B5EF4-FFF2-40B4-BE49-F238E27FC236}">
                <a16:creationId xmlns:a16="http://schemas.microsoft.com/office/drawing/2014/main" id="{8600E360-1C5B-3A92-2DF9-5DEF646C9014}"/>
              </a:ext>
            </a:extLst>
          </p:cNvPr>
          <p:cNvSpPr txBox="1">
            <a:spLocks noChangeArrowheads="1"/>
          </p:cNvSpPr>
          <p:nvPr/>
        </p:nvSpPr>
        <p:spPr bwMode="auto">
          <a:xfrm>
            <a:off x="36576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chemeClr val="bg1"/>
                </a:solidFill>
                <a:effectLst>
                  <a:outerShdw blurRad="38100" dist="38100" dir="2700000" algn="tl">
                    <a:srgbClr val="C0C0C0"/>
                  </a:outerShdw>
                </a:effectLst>
              </a:rPr>
              <a:t>12</a:t>
            </a:r>
          </a:p>
        </p:txBody>
      </p:sp>
      <p:sp>
        <p:nvSpPr>
          <p:cNvPr id="220177" name="Text Box 17">
            <a:hlinkClick r:id="rId2" action="ppaction://hlinksldjump"/>
            <a:extLst>
              <a:ext uri="{FF2B5EF4-FFF2-40B4-BE49-F238E27FC236}">
                <a16:creationId xmlns:a16="http://schemas.microsoft.com/office/drawing/2014/main" id="{FD0E2C86-5788-7D48-D669-8AC274B9145E}"/>
              </a:ext>
            </a:extLst>
          </p:cNvPr>
          <p:cNvSpPr txBox="1">
            <a:spLocks noChangeArrowheads="1"/>
          </p:cNvSpPr>
          <p:nvPr/>
        </p:nvSpPr>
        <p:spPr bwMode="auto">
          <a:xfrm>
            <a:off x="53340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effectLst>
                  <a:outerShdw blurRad="38100" dist="38100" dir="2700000" algn="tl">
                    <a:srgbClr val="C0C0C0"/>
                  </a:outerShdw>
                </a:effectLst>
              </a:rPr>
              <a:t>7</a:t>
            </a:r>
          </a:p>
        </p:txBody>
      </p:sp>
      <p:sp>
        <p:nvSpPr>
          <p:cNvPr id="220185" name="Text Box 25">
            <a:extLst>
              <a:ext uri="{FF2B5EF4-FFF2-40B4-BE49-F238E27FC236}">
                <a16:creationId xmlns:a16="http://schemas.microsoft.com/office/drawing/2014/main" id="{8FF27E8B-B5A5-D264-F11D-FE84EA8340D7}"/>
              </a:ext>
            </a:extLst>
          </p:cNvPr>
          <p:cNvSpPr txBox="1">
            <a:spLocks noChangeArrowheads="1"/>
          </p:cNvSpPr>
          <p:nvPr/>
        </p:nvSpPr>
        <p:spPr bwMode="auto">
          <a:xfrm>
            <a:off x="838200" y="533400"/>
            <a:ext cx="7696200" cy="222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a:t>We have a symbol in math that describes this joining of regions.  It is called </a:t>
            </a:r>
            <a:r>
              <a:rPr lang="en-US" altLang="en-US" sz="2400" b="1" i="1"/>
              <a:t>union </a:t>
            </a:r>
            <a:r>
              <a:rPr lang="en-US" altLang="en-US" sz="2400"/>
              <a:t>and looks like the letter </a:t>
            </a:r>
            <a:r>
              <a:rPr lang="en-US" altLang="en-US" sz="3200" b="1">
                <a:solidFill>
                  <a:srgbClr val="333333"/>
                </a:solidFill>
                <a:effectLst>
                  <a:outerShdw blurRad="38100" dist="38100" dir="2700000" algn="tl">
                    <a:srgbClr val="C0C0C0"/>
                  </a:outerShdw>
                </a:effectLst>
              </a:rPr>
              <a:t>U</a:t>
            </a:r>
            <a:r>
              <a:rPr lang="en-US" altLang="en-US" sz="2400"/>
              <a:t>.</a:t>
            </a:r>
          </a:p>
          <a:p>
            <a:pPr algn="ctr">
              <a:spcBef>
                <a:spcPct val="50000"/>
              </a:spcBef>
            </a:pPr>
            <a:r>
              <a:rPr lang="en-US" altLang="en-US" sz="2400"/>
              <a:t>So M    G is the union of sets M and G.  </a:t>
            </a:r>
          </a:p>
          <a:p>
            <a:pPr algn="ctr">
              <a:spcBef>
                <a:spcPct val="50000"/>
              </a:spcBef>
            </a:pPr>
            <a:r>
              <a:rPr lang="en-US" altLang="en-US" sz="2400"/>
              <a:t>Think </a:t>
            </a:r>
            <a:r>
              <a:rPr lang="en-US" altLang="en-US" sz="3200" b="1">
                <a:solidFill>
                  <a:srgbClr val="333333"/>
                </a:solidFill>
                <a:effectLst>
                  <a:outerShdw blurRad="38100" dist="38100" dir="2700000" algn="tl">
                    <a:srgbClr val="C0C0C0"/>
                  </a:outerShdw>
                </a:effectLst>
              </a:rPr>
              <a:t>U </a:t>
            </a:r>
            <a:r>
              <a:rPr lang="en-US" altLang="en-US" sz="2400"/>
              <a:t>for Union!</a:t>
            </a:r>
            <a:endParaRPr lang="en-US" altLang="en-US" sz="3200" b="1">
              <a:solidFill>
                <a:srgbClr val="333333"/>
              </a:solidFill>
              <a:effectLst>
                <a:outerShdw blurRad="38100" dist="38100" dir="2700000" algn="tl">
                  <a:srgbClr val="C0C0C0"/>
                </a:outerShdw>
              </a:effectLst>
            </a:endParaRPr>
          </a:p>
        </p:txBody>
      </p:sp>
      <p:graphicFrame>
        <p:nvGraphicFramePr>
          <p:cNvPr id="220186" name="Object 26">
            <a:extLst>
              <a:ext uri="{FF2B5EF4-FFF2-40B4-BE49-F238E27FC236}">
                <a16:creationId xmlns:a16="http://schemas.microsoft.com/office/drawing/2014/main" id="{7CBADE50-AB55-B801-6D8B-72736F91008C}"/>
              </a:ext>
            </a:extLst>
          </p:cNvPr>
          <p:cNvGraphicFramePr>
            <a:graphicFrameLocks noChangeAspect="1"/>
          </p:cNvGraphicFramePr>
          <p:nvPr>
            <p:ph sz="half" idx="2"/>
          </p:nvPr>
        </p:nvGraphicFramePr>
        <p:xfrm>
          <a:off x="2743200" y="1687513"/>
          <a:ext cx="381000" cy="293687"/>
        </p:xfrm>
        <a:graphic>
          <a:graphicData uri="http://schemas.openxmlformats.org/presentationml/2006/ole">
            <mc:AlternateContent xmlns:mc="http://schemas.openxmlformats.org/markup-compatibility/2006">
              <mc:Choice xmlns:v="urn:schemas-microsoft-com:vml" Requires="v">
                <p:oleObj name="Equation" r:id="rId3" imgW="164880" imgH="126720" progId="Equation.3">
                  <p:embed/>
                </p:oleObj>
              </mc:Choice>
              <mc:Fallback>
                <p:oleObj name="Equation" r:id="rId3" imgW="164880" imgH="126720" progId="Equation.3">
                  <p:embed/>
                  <p:pic>
                    <p:nvPicPr>
                      <p:cNvPr id="0" name="Object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1687513"/>
                        <a:ext cx="381000" cy="293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20187" name="Picture 27">
            <a:hlinkClick r:id="rId5" action="ppaction://hlinksldjump"/>
            <a:extLst>
              <a:ext uri="{FF2B5EF4-FFF2-40B4-BE49-F238E27FC236}">
                <a16:creationId xmlns:a16="http://schemas.microsoft.com/office/drawing/2014/main" id="{2D4ADC22-4B74-2B3F-01B8-EF6A3702C57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6324600"/>
            <a:ext cx="531813" cy="533400"/>
          </a:xfrm>
          <a:prstGeom prst="rect">
            <a:avLst/>
          </a:prstGeom>
          <a:noFill/>
          <a:extLst>
            <a:ext uri="{909E8E84-426E-40DD-AFC4-6F175D3DCCD1}">
              <a14:hiddenFill xmlns:a14="http://schemas.microsoft.com/office/drawing/2010/main">
                <a:solidFill>
                  <a:srgbClr val="FFFFFF"/>
                </a:solidFill>
              </a14:hiddenFill>
            </a:ext>
          </a:extLst>
        </p:spPr>
      </p:pic>
      <p:pic>
        <p:nvPicPr>
          <p:cNvPr id="220188" name="Picture 28">
            <a:hlinkClick r:id="" action="ppaction://hlinkshowjump?jump=nextslide"/>
            <a:extLst>
              <a:ext uri="{FF2B5EF4-FFF2-40B4-BE49-F238E27FC236}">
                <a16:creationId xmlns:a16="http://schemas.microsoft.com/office/drawing/2014/main" id="{8A02E07E-019E-EDCD-D3DE-A2FD2FFF9BD6}"/>
              </a:ext>
            </a:extLst>
          </p:cNvPr>
          <p:cNvPicPr>
            <a:picLocks noChangeAspect="1" noChangeArrowheads="1"/>
          </p:cNvPicPr>
          <p:nvPr>
            <p:ph sz="half" idx="1"/>
          </p:nvPr>
        </p:nvPicPr>
        <p:blipFill>
          <a:blip r:embed="rId7">
            <a:extLst>
              <a:ext uri="{28A0092B-C50C-407E-A947-70E740481C1C}">
                <a14:useLocalDpi xmlns:a14="http://schemas.microsoft.com/office/drawing/2010/main" val="0"/>
              </a:ext>
            </a:extLst>
          </a:blip>
          <a:srcRect/>
          <a:stretch>
            <a:fillRect/>
          </a:stretch>
        </p:blipFill>
        <p:spPr>
          <a:xfrm>
            <a:off x="8372475" y="5486400"/>
            <a:ext cx="695325" cy="1276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3000"/>
                                  </p:stCondLst>
                                  <p:childTnLst>
                                    <p:set>
                                      <p:cBhvr>
                                        <p:cTn id="6" dur="1" fill="hold">
                                          <p:stCondLst>
                                            <p:cond delay="499"/>
                                          </p:stCondLst>
                                        </p:cTn>
                                        <p:tgtEl>
                                          <p:spTgt spid="220186"/>
                                        </p:tgtEl>
                                        <p:attrNameLst>
                                          <p:attrName>style.visibility</p:attrName>
                                        </p:attrNameLst>
                                      </p:cBhvr>
                                      <p:to>
                                        <p:strVal val="visible"/>
                                      </p:to>
                                    </p:set>
                                  </p:childTnLst>
                                </p:cTn>
                              </p:par>
                            </p:childTnLst>
                          </p:cTn>
                        </p:par>
                        <p:par>
                          <p:cTn id="7" fill="hold" nodeType="afterGroup">
                            <p:stCondLst>
                              <p:cond delay="3500"/>
                            </p:stCondLst>
                            <p:childTnLst>
                              <p:par>
                                <p:cTn id="8" presetID="1" presetClass="entr" presetSubtype="0" fill="hold" nodeType="afterEffect">
                                  <p:stCondLst>
                                    <p:cond delay="0"/>
                                  </p:stCondLst>
                                  <p:childTnLst>
                                    <p:set>
                                      <p:cBhvr>
                                        <p:cTn id="9" dur="1" fill="hold">
                                          <p:stCondLst>
                                            <p:cond delay="499"/>
                                          </p:stCondLst>
                                        </p:cTn>
                                        <p:tgtEl>
                                          <p:spTgt spid="220185"/>
                                        </p:tgtEl>
                                        <p:attrNameLst>
                                          <p:attrName>style.visibility</p:attrName>
                                        </p:attrNameLst>
                                      </p:cBhvr>
                                      <p:to>
                                        <p:strVal val="visible"/>
                                      </p:to>
                                    </p:set>
                                  </p:childTnLst>
                                </p:cTn>
                              </p:par>
                            </p:childTnLst>
                          </p:cTn>
                        </p:par>
                        <p:par>
                          <p:cTn id="10" fill="hold" nodeType="afterGroup">
                            <p:stCondLst>
                              <p:cond delay="4000"/>
                            </p:stCondLst>
                            <p:childTnLst>
                              <p:par>
                                <p:cTn id="11" presetID="1" presetClass="entr" presetSubtype="0" fill="hold" nodeType="afterEffect">
                                  <p:stCondLst>
                                    <p:cond delay="0"/>
                                  </p:stCondLst>
                                  <p:childTnLst>
                                    <p:set>
                                      <p:cBhvr>
                                        <p:cTn id="12" dur="1" fill="hold">
                                          <p:stCondLst>
                                            <p:cond delay="499"/>
                                          </p:stCondLst>
                                        </p:cTn>
                                        <p:tgtEl>
                                          <p:spTgt spid="2201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a:extLst>
              <a:ext uri="{FF2B5EF4-FFF2-40B4-BE49-F238E27FC236}">
                <a16:creationId xmlns:a16="http://schemas.microsoft.com/office/drawing/2014/main" id="{17EBDC7C-892A-233E-D92B-786F672FCBD0}"/>
              </a:ext>
            </a:extLst>
          </p:cNvPr>
          <p:cNvSpPr>
            <a:spLocks noChangeArrowheads="1"/>
          </p:cNvSpPr>
          <p:nvPr/>
        </p:nvSpPr>
        <p:spPr bwMode="auto">
          <a:xfrm>
            <a:off x="2286000" y="2895600"/>
            <a:ext cx="4876800" cy="3200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62468" name="Text Box 4">
            <a:extLst>
              <a:ext uri="{FF2B5EF4-FFF2-40B4-BE49-F238E27FC236}">
                <a16:creationId xmlns:a16="http://schemas.microsoft.com/office/drawing/2014/main" id="{F20BEDFE-D69F-C32E-8104-19D433F4C5AE}"/>
              </a:ext>
            </a:extLst>
          </p:cNvPr>
          <p:cNvSpPr txBox="1">
            <a:spLocks noChangeArrowheads="1"/>
          </p:cNvSpPr>
          <p:nvPr/>
        </p:nvSpPr>
        <p:spPr bwMode="auto">
          <a:xfrm>
            <a:off x="1905000" y="25146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U</a:t>
            </a:r>
          </a:p>
        </p:txBody>
      </p:sp>
      <p:sp>
        <p:nvSpPr>
          <p:cNvPr id="62469" name="Oval 5">
            <a:extLst>
              <a:ext uri="{FF2B5EF4-FFF2-40B4-BE49-F238E27FC236}">
                <a16:creationId xmlns:a16="http://schemas.microsoft.com/office/drawing/2014/main" id="{63BAD639-3582-A7D3-FD51-5476F7A991C0}"/>
              </a:ext>
            </a:extLst>
          </p:cNvPr>
          <p:cNvSpPr>
            <a:spLocks noChangeArrowheads="1"/>
          </p:cNvSpPr>
          <p:nvPr/>
        </p:nvSpPr>
        <p:spPr bwMode="auto">
          <a:xfrm>
            <a:off x="3200400" y="3733800"/>
            <a:ext cx="1752600" cy="1752600"/>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70" name="Oval 6">
            <a:extLst>
              <a:ext uri="{FF2B5EF4-FFF2-40B4-BE49-F238E27FC236}">
                <a16:creationId xmlns:a16="http://schemas.microsoft.com/office/drawing/2014/main" id="{DFAEF181-D9FA-C60D-AEE3-B2CFBD8BF620}"/>
              </a:ext>
            </a:extLst>
          </p:cNvPr>
          <p:cNvSpPr>
            <a:spLocks noChangeArrowheads="1"/>
          </p:cNvSpPr>
          <p:nvPr/>
        </p:nvSpPr>
        <p:spPr bwMode="auto">
          <a:xfrm>
            <a:off x="4419600" y="3733800"/>
            <a:ext cx="1752600" cy="1752600"/>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71" name="Freeform 7">
            <a:extLst>
              <a:ext uri="{FF2B5EF4-FFF2-40B4-BE49-F238E27FC236}">
                <a16:creationId xmlns:a16="http://schemas.microsoft.com/office/drawing/2014/main" id="{870FC1AC-FCC2-672B-DDCC-5670675064A2}"/>
              </a:ext>
            </a:extLst>
          </p:cNvPr>
          <p:cNvSpPr>
            <a:spLocks/>
          </p:cNvSpPr>
          <p:nvPr/>
        </p:nvSpPr>
        <p:spPr bwMode="auto">
          <a:xfrm>
            <a:off x="4465638" y="4117975"/>
            <a:ext cx="120650" cy="138113"/>
          </a:xfrm>
          <a:custGeom>
            <a:avLst/>
            <a:gdLst>
              <a:gd name="T0" fmla="*/ 61 w 76"/>
              <a:gd name="T1" fmla="*/ 0 h 87"/>
              <a:gd name="T2" fmla="*/ 48 w 76"/>
              <a:gd name="T3" fmla="*/ 12 h 87"/>
              <a:gd name="T4" fmla="*/ 36 w 76"/>
              <a:gd name="T5" fmla="*/ 37 h 87"/>
              <a:gd name="T6" fmla="*/ 24 w 76"/>
              <a:gd name="T7" fmla="*/ 61 h 87"/>
              <a:gd name="T8" fmla="*/ 48 w 76"/>
              <a:gd name="T9" fmla="*/ 37 h 87"/>
              <a:gd name="T10" fmla="*/ 36 w 76"/>
              <a:gd name="T11" fmla="*/ 61 h 87"/>
              <a:gd name="T12" fmla="*/ 30 w 76"/>
              <a:gd name="T13" fmla="*/ 80 h 87"/>
              <a:gd name="T14" fmla="*/ 55 w 76"/>
              <a:gd name="T15" fmla="*/ 24 h 87"/>
              <a:gd name="T16" fmla="*/ 67 w 76"/>
              <a:gd name="T17" fmla="*/ 6 h 87"/>
              <a:gd name="T18" fmla="*/ 55 w 76"/>
              <a:gd name="T19" fmla="*/ 24 h 87"/>
              <a:gd name="T20" fmla="*/ 17 w 76"/>
              <a:gd name="T21"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7">
                <a:moveTo>
                  <a:pt x="61" y="0"/>
                </a:moveTo>
                <a:cubicBezTo>
                  <a:pt x="57" y="4"/>
                  <a:pt x="49" y="6"/>
                  <a:pt x="48" y="12"/>
                </a:cubicBezTo>
                <a:cubicBezTo>
                  <a:pt x="42" y="42"/>
                  <a:pt x="76" y="24"/>
                  <a:pt x="36" y="37"/>
                </a:cubicBezTo>
                <a:cubicBezTo>
                  <a:pt x="8" y="79"/>
                  <a:pt x="0" y="85"/>
                  <a:pt x="24" y="61"/>
                </a:cubicBezTo>
                <a:cubicBezTo>
                  <a:pt x="38" y="18"/>
                  <a:pt x="27" y="14"/>
                  <a:pt x="48" y="37"/>
                </a:cubicBezTo>
                <a:cubicBezTo>
                  <a:pt x="44" y="45"/>
                  <a:pt x="39" y="53"/>
                  <a:pt x="36" y="61"/>
                </a:cubicBezTo>
                <a:cubicBezTo>
                  <a:pt x="33" y="67"/>
                  <a:pt x="30" y="87"/>
                  <a:pt x="30" y="80"/>
                </a:cubicBezTo>
                <a:cubicBezTo>
                  <a:pt x="30" y="27"/>
                  <a:pt x="23" y="36"/>
                  <a:pt x="55" y="24"/>
                </a:cubicBezTo>
                <a:cubicBezTo>
                  <a:pt x="59" y="18"/>
                  <a:pt x="71" y="0"/>
                  <a:pt x="67" y="6"/>
                </a:cubicBezTo>
                <a:cubicBezTo>
                  <a:pt x="63" y="12"/>
                  <a:pt x="60" y="18"/>
                  <a:pt x="55" y="24"/>
                </a:cubicBezTo>
                <a:cubicBezTo>
                  <a:pt x="38" y="45"/>
                  <a:pt x="17" y="59"/>
                  <a:pt x="17" y="86"/>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62472" name="Group 8">
            <a:extLst>
              <a:ext uri="{FF2B5EF4-FFF2-40B4-BE49-F238E27FC236}">
                <a16:creationId xmlns:a16="http://schemas.microsoft.com/office/drawing/2014/main" id="{C7D4DA77-4469-6055-D510-24D9E21845FA}"/>
              </a:ext>
            </a:extLst>
          </p:cNvPr>
          <p:cNvGrpSpPr>
            <a:grpSpLocks/>
          </p:cNvGrpSpPr>
          <p:nvPr/>
        </p:nvGrpSpPr>
        <p:grpSpPr bwMode="auto">
          <a:xfrm>
            <a:off x="4402138" y="3956050"/>
            <a:ext cx="588962" cy="1282700"/>
            <a:chOff x="2773" y="2492"/>
            <a:chExt cx="371" cy="808"/>
          </a:xfrm>
        </p:grpSpPr>
        <p:sp>
          <p:nvSpPr>
            <p:cNvPr id="62473" name="Freeform 9">
              <a:extLst>
                <a:ext uri="{FF2B5EF4-FFF2-40B4-BE49-F238E27FC236}">
                  <a16:creationId xmlns:a16="http://schemas.microsoft.com/office/drawing/2014/main" id="{FA98168A-372E-294F-AF51-55A0F6259A36}"/>
                </a:ext>
              </a:extLst>
            </p:cNvPr>
            <p:cNvSpPr>
              <a:spLocks/>
            </p:cNvSpPr>
            <p:nvPr/>
          </p:nvSpPr>
          <p:spPr bwMode="auto">
            <a:xfrm>
              <a:off x="2773" y="2492"/>
              <a:ext cx="371" cy="808"/>
            </a:xfrm>
            <a:custGeom>
              <a:avLst/>
              <a:gdLst>
                <a:gd name="T0" fmla="*/ 175 w 371"/>
                <a:gd name="T1" fmla="*/ 15 h 808"/>
                <a:gd name="T2" fmla="*/ 225 w 371"/>
                <a:gd name="T3" fmla="*/ 71 h 808"/>
                <a:gd name="T4" fmla="*/ 249 w 371"/>
                <a:gd name="T5" fmla="*/ 95 h 808"/>
                <a:gd name="T6" fmla="*/ 274 w 371"/>
                <a:gd name="T7" fmla="*/ 126 h 808"/>
                <a:gd name="T8" fmla="*/ 299 w 371"/>
                <a:gd name="T9" fmla="*/ 176 h 808"/>
                <a:gd name="T10" fmla="*/ 305 w 371"/>
                <a:gd name="T11" fmla="*/ 194 h 808"/>
                <a:gd name="T12" fmla="*/ 318 w 371"/>
                <a:gd name="T13" fmla="*/ 207 h 808"/>
                <a:gd name="T14" fmla="*/ 330 w 371"/>
                <a:gd name="T15" fmla="*/ 244 h 808"/>
                <a:gd name="T16" fmla="*/ 342 w 371"/>
                <a:gd name="T17" fmla="*/ 263 h 808"/>
                <a:gd name="T18" fmla="*/ 330 w 371"/>
                <a:gd name="T19" fmla="*/ 430 h 808"/>
                <a:gd name="T20" fmla="*/ 318 w 371"/>
                <a:gd name="T21" fmla="*/ 603 h 808"/>
                <a:gd name="T22" fmla="*/ 293 w 371"/>
                <a:gd name="T23" fmla="*/ 634 h 808"/>
                <a:gd name="T24" fmla="*/ 225 w 371"/>
                <a:gd name="T25" fmla="*/ 752 h 808"/>
                <a:gd name="T26" fmla="*/ 175 w 371"/>
                <a:gd name="T27" fmla="*/ 808 h 808"/>
                <a:gd name="T28" fmla="*/ 119 w 371"/>
                <a:gd name="T29" fmla="*/ 758 h 808"/>
                <a:gd name="T30" fmla="*/ 82 w 371"/>
                <a:gd name="T31" fmla="*/ 702 h 808"/>
                <a:gd name="T32" fmla="*/ 8 w 371"/>
                <a:gd name="T33" fmla="*/ 566 h 808"/>
                <a:gd name="T34" fmla="*/ 14 w 371"/>
                <a:gd name="T35" fmla="*/ 448 h 808"/>
                <a:gd name="T36" fmla="*/ 82 w 371"/>
                <a:gd name="T37" fmla="*/ 176 h 808"/>
                <a:gd name="T38" fmla="*/ 163 w 371"/>
                <a:gd name="T39" fmla="*/ 21 h 808"/>
                <a:gd name="T40" fmla="*/ 175 w 371"/>
                <a:gd name="T41" fmla="*/ 2 h 808"/>
                <a:gd name="T42" fmla="*/ 175 w 371"/>
                <a:gd name="T43" fmla="*/ 15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1" h="808">
                  <a:moveTo>
                    <a:pt x="175" y="15"/>
                  </a:moveTo>
                  <a:cubicBezTo>
                    <a:pt x="194" y="32"/>
                    <a:pt x="207" y="53"/>
                    <a:pt x="225" y="71"/>
                  </a:cubicBezTo>
                  <a:cubicBezTo>
                    <a:pt x="236" y="103"/>
                    <a:pt x="222" y="79"/>
                    <a:pt x="249" y="95"/>
                  </a:cubicBezTo>
                  <a:cubicBezTo>
                    <a:pt x="259" y="101"/>
                    <a:pt x="268" y="117"/>
                    <a:pt x="274" y="126"/>
                  </a:cubicBezTo>
                  <a:cubicBezTo>
                    <a:pt x="280" y="146"/>
                    <a:pt x="284" y="160"/>
                    <a:pt x="299" y="176"/>
                  </a:cubicBezTo>
                  <a:cubicBezTo>
                    <a:pt x="301" y="182"/>
                    <a:pt x="302" y="189"/>
                    <a:pt x="305" y="194"/>
                  </a:cubicBezTo>
                  <a:cubicBezTo>
                    <a:pt x="308" y="199"/>
                    <a:pt x="315" y="202"/>
                    <a:pt x="318" y="207"/>
                  </a:cubicBezTo>
                  <a:cubicBezTo>
                    <a:pt x="324" y="219"/>
                    <a:pt x="323" y="233"/>
                    <a:pt x="330" y="244"/>
                  </a:cubicBezTo>
                  <a:cubicBezTo>
                    <a:pt x="334" y="250"/>
                    <a:pt x="338" y="257"/>
                    <a:pt x="342" y="263"/>
                  </a:cubicBezTo>
                  <a:cubicBezTo>
                    <a:pt x="348" y="316"/>
                    <a:pt x="371" y="385"/>
                    <a:pt x="330" y="430"/>
                  </a:cubicBezTo>
                  <a:cubicBezTo>
                    <a:pt x="326" y="488"/>
                    <a:pt x="326" y="546"/>
                    <a:pt x="318" y="603"/>
                  </a:cubicBezTo>
                  <a:cubicBezTo>
                    <a:pt x="316" y="616"/>
                    <a:pt x="300" y="623"/>
                    <a:pt x="293" y="634"/>
                  </a:cubicBezTo>
                  <a:cubicBezTo>
                    <a:pt x="270" y="673"/>
                    <a:pt x="262" y="725"/>
                    <a:pt x="225" y="752"/>
                  </a:cubicBezTo>
                  <a:cubicBezTo>
                    <a:pt x="212" y="783"/>
                    <a:pt x="206" y="796"/>
                    <a:pt x="175" y="808"/>
                  </a:cubicBezTo>
                  <a:cubicBezTo>
                    <a:pt x="147" y="797"/>
                    <a:pt x="140" y="778"/>
                    <a:pt x="119" y="758"/>
                  </a:cubicBezTo>
                  <a:cubicBezTo>
                    <a:pt x="108" y="736"/>
                    <a:pt x="94" y="722"/>
                    <a:pt x="82" y="702"/>
                  </a:cubicBezTo>
                  <a:cubicBezTo>
                    <a:pt x="55" y="658"/>
                    <a:pt x="36" y="610"/>
                    <a:pt x="8" y="566"/>
                  </a:cubicBezTo>
                  <a:cubicBezTo>
                    <a:pt x="10" y="527"/>
                    <a:pt x="12" y="487"/>
                    <a:pt x="14" y="448"/>
                  </a:cubicBezTo>
                  <a:cubicBezTo>
                    <a:pt x="18" y="369"/>
                    <a:pt x="0" y="231"/>
                    <a:pt x="82" y="176"/>
                  </a:cubicBezTo>
                  <a:cubicBezTo>
                    <a:pt x="99" y="121"/>
                    <a:pt x="127" y="65"/>
                    <a:pt x="163" y="21"/>
                  </a:cubicBezTo>
                  <a:cubicBezTo>
                    <a:pt x="168" y="15"/>
                    <a:pt x="168" y="5"/>
                    <a:pt x="175" y="2"/>
                  </a:cubicBezTo>
                  <a:cubicBezTo>
                    <a:pt x="179" y="0"/>
                    <a:pt x="175" y="11"/>
                    <a:pt x="175" y="15"/>
                  </a:cubicBezTo>
                  <a:close/>
                </a:path>
              </a:pathLst>
            </a:custGeom>
            <a:solidFill>
              <a:srgbClr val="00BE00"/>
            </a:solidFill>
            <a:ln w="0">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2474" name="Freeform 10">
              <a:extLst>
                <a:ext uri="{FF2B5EF4-FFF2-40B4-BE49-F238E27FC236}">
                  <a16:creationId xmlns:a16="http://schemas.microsoft.com/office/drawing/2014/main" id="{6388E325-377B-299E-1215-D3070D16CA27}"/>
                </a:ext>
              </a:extLst>
            </p:cNvPr>
            <p:cNvSpPr>
              <a:spLocks/>
            </p:cNvSpPr>
            <p:nvPr/>
          </p:nvSpPr>
          <p:spPr bwMode="auto">
            <a:xfrm>
              <a:off x="2813" y="2610"/>
              <a:ext cx="88" cy="93"/>
            </a:xfrm>
            <a:custGeom>
              <a:avLst/>
              <a:gdLst>
                <a:gd name="T0" fmla="*/ 30 w 88"/>
                <a:gd name="T1" fmla="*/ 70 h 93"/>
                <a:gd name="T2" fmla="*/ 36 w 88"/>
                <a:gd name="T3" fmla="*/ 89 h 93"/>
                <a:gd name="T4" fmla="*/ 24 w 88"/>
                <a:gd name="T5" fmla="*/ 76 h 93"/>
                <a:gd name="T6" fmla="*/ 30 w 88"/>
                <a:gd name="T7" fmla="*/ 58 h 93"/>
                <a:gd name="T8" fmla="*/ 42 w 88"/>
                <a:gd name="T9" fmla="*/ 45 h 93"/>
                <a:gd name="T10" fmla="*/ 24 w 88"/>
                <a:gd name="T11" fmla="*/ 52 h 93"/>
                <a:gd name="T12" fmla="*/ 11 w 88"/>
                <a:gd name="T13" fmla="*/ 64 h 93"/>
                <a:gd name="T14" fmla="*/ 17 w 88"/>
                <a:gd name="T15" fmla="*/ 83 h 93"/>
                <a:gd name="T16" fmla="*/ 24 w 88"/>
                <a:gd name="T17" fmla="*/ 64 h 93"/>
                <a:gd name="T18" fmla="*/ 42 w 88"/>
                <a:gd name="T19" fmla="*/ 39 h 93"/>
                <a:gd name="T20" fmla="*/ 11 w 88"/>
                <a:gd name="T21" fmla="*/ 58 h 93"/>
                <a:gd name="T22" fmla="*/ 42 w 88"/>
                <a:gd name="T23" fmla="*/ 33 h 93"/>
                <a:gd name="T24" fmla="*/ 48 w 88"/>
                <a:gd name="T25" fmla="*/ 45 h 93"/>
                <a:gd name="T26" fmla="*/ 48 w 88"/>
                <a:gd name="T27" fmla="*/ 15 h 93"/>
                <a:gd name="T28" fmla="*/ 30 w 88"/>
                <a:gd name="T29" fmla="*/ 7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93">
                  <a:moveTo>
                    <a:pt x="30" y="70"/>
                  </a:moveTo>
                  <a:cubicBezTo>
                    <a:pt x="32" y="76"/>
                    <a:pt x="41" y="84"/>
                    <a:pt x="36" y="89"/>
                  </a:cubicBezTo>
                  <a:cubicBezTo>
                    <a:pt x="32" y="93"/>
                    <a:pt x="25" y="82"/>
                    <a:pt x="24" y="76"/>
                  </a:cubicBezTo>
                  <a:cubicBezTo>
                    <a:pt x="23" y="70"/>
                    <a:pt x="27" y="63"/>
                    <a:pt x="30" y="58"/>
                  </a:cubicBezTo>
                  <a:cubicBezTo>
                    <a:pt x="33" y="53"/>
                    <a:pt x="46" y="49"/>
                    <a:pt x="42" y="45"/>
                  </a:cubicBezTo>
                  <a:cubicBezTo>
                    <a:pt x="37" y="40"/>
                    <a:pt x="30" y="50"/>
                    <a:pt x="24" y="52"/>
                  </a:cubicBezTo>
                  <a:cubicBezTo>
                    <a:pt x="20" y="56"/>
                    <a:pt x="12" y="58"/>
                    <a:pt x="11" y="64"/>
                  </a:cubicBezTo>
                  <a:cubicBezTo>
                    <a:pt x="10" y="70"/>
                    <a:pt x="10" y="83"/>
                    <a:pt x="17" y="83"/>
                  </a:cubicBezTo>
                  <a:cubicBezTo>
                    <a:pt x="24" y="83"/>
                    <a:pt x="21" y="70"/>
                    <a:pt x="24" y="64"/>
                  </a:cubicBezTo>
                  <a:cubicBezTo>
                    <a:pt x="29" y="55"/>
                    <a:pt x="49" y="31"/>
                    <a:pt x="42" y="39"/>
                  </a:cubicBezTo>
                  <a:cubicBezTo>
                    <a:pt x="25" y="57"/>
                    <a:pt x="36" y="50"/>
                    <a:pt x="11" y="58"/>
                  </a:cubicBezTo>
                  <a:cubicBezTo>
                    <a:pt x="12" y="57"/>
                    <a:pt x="38" y="29"/>
                    <a:pt x="42" y="33"/>
                  </a:cubicBezTo>
                  <a:cubicBezTo>
                    <a:pt x="54" y="47"/>
                    <a:pt x="0" y="64"/>
                    <a:pt x="48" y="45"/>
                  </a:cubicBezTo>
                  <a:cubicBezTo>
                    <a:pt x="57" y="22"/>
                    <a:pt x="88" y="0"/>
                    <a:pt x="48" y="15"/>
                  </a:cubicBezTo>
                  <a:cubicBezTo>
                    <a:pt x="31" y="48"/>
                    <a:pt x="38" y="30"/>
                    <a:pt x="30" y="7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2475" name="Freeform 11">
              <a:extLst>
                <a:ext uri="{FF2B5EF4-FFF2-40B4-BE49-F238E27FC236}">
                  <a16:creationId xmlns:a16="http://schemas.microsoft.com/office/drawing/2014/main" id="{52247120-A197-8F67-601B-B95292157DA0}"/>
                </a:ext>
              </a:extLst>
            </p:cNvPr>
            <p:cNvSpPr>
              <a:spLocks/>
            </p:cNvSpPr>
            <p:nvPr/>
          </p:nvSpPr>
          <p:spPr bwMode="auto">
            <a:xfrm>
              <a:off x="3043" y="2897"/>
              <a:ext cx="80" cy="180"/>
            </a:xfrm>
            <a:custGeom>
              <a:avLst/>
              <a:gdLst>
                <a:gd name="T0" fmla="*/ 41 w 80"/>
                <a:gd name="T1" fmla="*/ 180 h 180"/>
                <a:gd name="T2" fmla="*/ 66 w 80"/>
                <a:gd name="T3" fmla="*/ 118 h 180"/>
                <a:gd name="T4" fmla="*/ 66 w 80"/>
                <a:gd name="T5" fmla="*/ 0 h 180"/>
                <a:gd name="T6" fmla="*/ 41 w 80"/>
                <a:gd name="T7" fmla="*/ 180 h 180"/>
              </a:gdLst>
              <a:ahLst/>
              <a:cxnLst>
                <a:cxn ang="0">
                  <a:pos x="T0" y="T1"/>
                </a:cxn>
                <a:cxn ang="0">
                  <a:pos x="T2" y="T3"/>
                </a:cxn>
                <a:cxn ang="0">
                  <a:pos x="T4" y="T5"/>
                </a:cxn>
                <a:cxn ang="0">
                  <a:pos x="T6" y="T7"/>
                </a:cxn>
              </a:cxnLst>
              <a:rect l="0" t="0" r="r" b="b"/>
              <a:pathLst>
                <a:path w="80" h="180">
                  <a:moveTo>
                    <a:pt x="41" y="180"/>
                  </a:moveTo>
                  <a:cubicBezTo>
                    <a:pt x="49" y="159"/>
                    <a:pt x="59" y="139"/>
                    <a:pt x="66" y="118"/>
                  </a:cubicBezTo>
                  <a:cubicBezTo>
                    <a:pt x="75" y="60"/>
                    <a:pt x="80" y="66"/>
                    <a:pt x="66" y="0"/>
                  </a:cubicBezTo>
                  <a:cubicBezTo>
                    <a:pt x="0" y="31"/>
                    <a:pt x="52" y="111"/>
                    <a:pt x="41" y="18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62476" name="Freeform 12">
            <a:extLst>
              <a:ext uri="{FF2B5EF4-FFF2-40B4-BE49-F238E27FC236}">
                <a16:creationId xmlns:a16="http://schemas.microsoft.com/office/drawing/2014/main" id="{DBCDF044-8BBF-0615-3ADE-6610967ACCD4}"/>
              </a:ext>
            </a:extLst>
          </p:cNvPr>
          <p:cNvSpPr>
            <a:spLocks/>
          </p:cNvSpPr>
          <p:nvPr/>
        </p:nvSpPr>
        <p:spPr bwMode="auto">
          <a:xfrm>
            <a:off x="4926013" y="4568825"/>
            <a:ext cx="30162" cy="79375"/>
          </a:xfrm>
          <a:custGeom>
            <a:avLst/>
            <a:gdLst>
              <a:gd name="T0" fmla="*/ 19 w 19"/>
              <a:gd name="T1" fmla="*/ 0 h 50"/>
              <a:gd name="T2" fmla="*/ 6 w 19"/>
              <a:gd name="T3" fmla="*/ 13 h 50"/>
              <a:gd name="T4" fmla="*/ 19 w 19"/>
              <a:gd name="T5" fmla="*/ 25 h 50"/>
              <a:gd name="T6" fmla="*/ 6 w 19"/>
              <a:gd name="T7" fmla="*/ 7 h 50"/>
              <a:gd name="T8" fmla="*/ 0 w 19"/>
              <a:gd name="T9" fmla="*/ 50 h 50"/>
            </a:gdLst>
            <a:ahLst/>
            <a:cxnLst>
              <a:cxn ang="0">
                <a:pos x="T0" y="T1"/>
              </a:cxn>
              <a:cxn ang="0">
                <a:pos x="T2" y="T3"/>
              </a:cxn>
              <a:cxn ang="0">
                <a:pos x="T4" y="T5"/>
              </a:cxn>
              <a:cxn ang="0">
                <a:pos x="T6" y="T7"/>
              </a:cxn>
              <a:cxn ang="0">
                <a:pos x="T8" y="T9"/>
              </a:cxn>
            </a:cxnLst>
            <a:rect l="0" t="0" r="r" b="b"/>
            <a:pathLst>
              <a:path w="19" h="50">
                <a:moveTo>
                  <a:pt x="19" y="0"/>
                </a:moveTo>
                <a:cubicBezTo>
                  <a:pt x="15" y="4"/>
                  <a:pt x="6" y="7"/>
                  <a:pt x="6" y="13"/>
                </a:cubicBezTo>
                <a:cubicBezTo>
                  <a:pt x="6" y="19"/>
                  <a:pt x="19" y="31"/>
                  <a:pt x="19" y="25"/>
                </a:cubicBezTo>
                <a:cubicBezTo>
                  <a:pt x="19" y="18"/>
                  <a:pt x="10" y="13"/>
                  <a:pt x="6" y="7"/>
                </a:cubicBezTo>
                <a:cubicBezTo>
                  <a:pt x="13" y="44"/>
                  <a:pt x="19" y="31"/>
                  <a:pt x="0" y="50"/>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2477" name="Text Box 13">
            <a:extLst>
              <a:ext uri="{FF2B5EF4-FFF2-40B4-BE49-F238E27FC236}">
                <a16:creationId xmlns:a16="http://schemas.microsoft.com/office/drawing/2014/main" id="{2BC2B711-12B8-29C6-1FFE-CBDF32C83D89}"/>
              </a:ext>
            </a:extLst>
          </p:cNvPr>
          <p:cNvSpPr txBox="1">
            <a:spLocks noChangeArrowheads="1"/>
          </p:cNvSpPr>
          <p:nvPr/>
        </p:nvSpPr>
        <p:spPr bwMode="auto">
          <a:xfrm>
            <a:off x="2971800" y="35814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M</a:t>
            </a:r>
          </a:p>
        </p:txBody>
      </p:sp>
      <p:sp>
        <p:nvSpPr>
          <p:cNvPr id="62478" name="Text Box 14">
            <a:extLst>
              <a:ext uri="{FF2B5EF4-FFF2-40B4-BE49-F238E27FC236}">
                <a16:creationId xmlns:a16="http://schemas.microsoft.com/office/drawing/2014/main" id="{9A0C870F-A6CA-1872-9C77-160BCC9481F5}"/>
              </a:ext>
            </a:extLst>
          </p:cNvPr>
          <p:cNvSpPr txBox="1">
            <a:spLocks noChangeArrowheads="1"/>
          </p:cNvSpPr>
          <p:nvPr/>
        </p:nvSpPr>
        <p:spPr bwMode="auto">
          <a:xfrm>
            <a:off x="5943600" y="3595688"/>
            <a:ext cx="45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G</a:t>
            </a:r>
          </a:p>
        </p:txBody>
      </p:sp>
      <p:sp>
        <p:nvSpPr>
          <p:cNvPr id="62479" name="Text Box 15">
            <a:extLst>
              <a:ext uri="{FF2B5EF4-FFF2-40B4-BE49-F238E27FC236}">
                <a16:creationId xmlns:a16="http://schemas.microsoft.com/office/drawing/2014/main" id="{8711B8D6-9329-F783-85DD-D6D715ADCA62}"/>
              </a:ext>
            </a:extLst>
          </p:cNvPr>
          <p:cNvSpPr txBox="1">
            <a:spLocks noChangeArrowheads="1"/>
          </p:cNvSpPr>
          <p:nvPr/>
        </p:nvSpPr>
        <p:spPr bwMode="auto">
          <a:xfrm>
            <a:off x="228600" y="762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We know that #(</a:t>
            </a:r>
            <a:r>
              <a:rPr lang="en-US" altLang="en-US" sz="2400">
                <a:hlinkClick r:id="rId2" action="ppaction://hlinksldjump"/>
              </a:rPr>
              <a:t>U</a:t>
            </a:r>
            <a:r>
              <a:rPr lang="en-US" altLang="en-US" sz="2400"/>
              <a:t>) = 30, #(</a:t>
            </a:r>
            <a:r>
              <a:rPr lang="en-US" altLang="en-US" sz="2400">
                <a:hlinkClick r:id="rId2" action="ppaction://hlinksldjump"/>
              </a:rPr>
              <a:t>M</a:t>
            </a:r>
            <a:r>
              <a:rPr lang="en-US" altLang="en-US" sz="2400"/>
              <a:t>) = 17, and #(</a:t>
            </a:r>
            <a:r>
              <a:rPr lang="en-US" altLang="en-US" sz="2400">
                <a:hlinkClick r:id="rId2" action="ppaction://hlinksldjump"/>
              </a:rPr>
              <a:t>G</a:t>
            </a:r>
            <a:r>
              <a:rPr lang="en-US" altLang="en-US" sz="2400"/>
              <a:t>) = 12.</a:t>
            </a:r>
          </a:p>
        </p:txBody>
      </p:sp>
      <p:sp>
        <p:nvSpPr>
          <p:cNvPr id="62480" name="Rectangle 16">
            <a:extLst>
              <a:ext uri="{FF2B5EF4-FFF2-40B4-BE49-F238E27FC236}">
                <a16:creationId xmlns:a16="http://schemas.microsoft.com/office/drawing/2014/main" id="{BDC89CF3-E5AA-1CF3-A70F-2A73DFD517DB}"/>
              </a:ext>
            </a:extLst>
          </p:cNvPr>
          <p:cNvSpPr>
            <a:spLocks noChangeArrowheads="1"/>
          </p:cNvSpPr>
          <p:nvPr/>
        </p:nvSpPr>
        <p:spPr bwMode="auto">
          <a:xfrm>
            <a:off x="4489450" y="428466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5</a:t>
            </a:r>
          </a:p>
        </p:txBody>
      </p:sp>
      <p:sp>
        <p:nvSpPr>
          <p:cNvPr id="62482" name="Text Box 18">
            <a:extLst>
              <a:ext uri="{FF2B5EF4-FFF2-40B4-BE49-F238E27FC236}">
                <a16:creationId xmlns:a16="http://schemas.microsoft.com/office/drawing/2014/main" id="{19D11C43-8781-DF7D-B2F0-8659FEB56BBC}"/>
              </a:ext>
            </a:extLst>
          </p:cNvPr>
          <p:cNvSpPr txBox="1">
            <a:spLocks noChangeArrowheads="1"/>
          </p:cNvSpPr>
          <p:nvPr/>
        </p:nvSpPr>
        <p:spPr bwMode="auto">
          <a:xfrm>
            <a:off x="304800" y="1219200"/>
            <a:ext cx="830580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t>What about the </a:t>
            </a:r>
            <a:r>
              <a:rPr lang="en-US" altLang="en-US" sz="2000" b="1"/>
              <a:t>white</a:t>
            </a:r>
            <a:r>
              <a:rPr lang="en-US" altLang="en-US" sz="2000"/>
              <a:t> area inside the box?</a:t>
            </a:r>
          </a:p>
          <a:p>
            <a:pPr>
              <a:spcBef>
                <a:spcPct val="50000"/>
              </a:spcBef>
            </a:pPr>
            <a:r>
              <a:rPr lang="en-US" altLang="en-US" sz="2000"/>
              <a:t>Use the information at the top of this page to come up with a guess…then click on Sherlock to try the question on the next page…</a:t>
            </a:r>
          </a:p>
        </p:txBody>
      </p:sp>
      <p:graphicFrame>
        <p:nvGraphicFramePr>
          <p:cNvPr id="62487" name="Object 23">
            <a:hlinkClick r:id="rId3" action="ppaction://hlinksldjump"/>
            <a:extLst>
              <a:ext uri="{FF2B5EF4-FFF2-40B4-BE49-F238E27FC236}">
                <a16:creationId xmlns:a16="http://schemas.microsoft.com/office/drawing/2014/main" id="{F59E5B8A-7B89-C9D4-D893-403AC8885D2F}"/>
              </a:ext>
            </a:extLst>
          </p:cNvPr>
          <p:cNvGraphicFramePr>
            <a:graphicFrameLocks noChangeAspect="1"/>
          </p:cNvGraphicFramePr>
          <p:nvPr/>
        </p:nvGraphicFramePr>
        <p:xfrm>
          <a:off x="3581400" y="547688"/>
          <a:ext cx="431800" cy="366712"/>
        </p:xfrm>
        <a:graphic>
          <a:graphicData uri="http://schemas.openxmlformats.org/presentationml/2006/ole">
            <mc:AlternateContent xmlns:mc="http://schemas.openxmlformats.org/markup-compatibility/2006">
              <mc:Choice xmlns:v="urn:schemas-microsoft-com:vml" Requires="v">
                <p:oleObj name="Equation" r:id="rId4" imgW="164880" imgH="126720" progId="Equation.3">
                  <p:embed/>
                </p:oleObj>
              </mc:Choice>
              <mc:Fallback>
                <p:oleObj name="Equation" r:id="rId4" imgW="164880" imgH="126720" progId="Equation.3">
                  <p:embed/>
                  <p:pic>
                    <p:nvPicPr>
                      <p:cNvPr id="0" name="Object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547688"/>
                        <a:ext cx="43180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2488" name="Rectangle 24">
            <a:extLst>
              <a:ext uri="{FF2B5EF4-FFF2-40B4-BE49-F238E27FC236}">
                <a16:creationId xmlns:a16="http://schemas.microsoft.com/office/drawing/2014/main" id="{DC8415E6-22D1-7038-94CC-1275284EDBEC}"/>
              </a:ext>
            </a:extLst>
          </p:cNvPr>
          <p:cNvSpPr>
            <a:spLocks noChangeArrowheads="1"/>
          </p:cNvSpPr>
          <p:nvPr/>
        </p:nvSpPr>
        <p:spPr bwMode="auto">
          <a:xfrm>
            <a:off x="381000" y="5334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a:cs typeface="Arial" panose="020B0604020202020204" pitchFamily="34" charset="0"/>
              </a:rPr>
              <a:t>We also know that #(M     G) = 5 and #(M      G) = 24</a:t>
            </a:r>
            <a:endParaRPr lang="en-US" altLang="en-US" sz="2400">
              <a:latin typeface="Times New Roman" panose="02020603050405020304" pitchFamily="18" charset="0"/>
            </a:endParaRPr>
          </a:p>
        </p:txBody>
      </p:sp>
      <p:sp>
        <p:nvSpPr>
          <p:cNvPr id="62489" name="Text Box 25">
            <a:hlinkClick r:id="rId6" action="ppaction://hlinksldjump"/>
            <a:extLst>
              <a:ext uri="{FF2B5EF4-FFF2-40B4-BE49-F238E27FC236}">
                <a16:creationId xmlns:a16="http://schemas.microsoft.com/office/drawing/2014/main" id="{5E94E08E-7999-E180-EE11-FB76B947F0A9}"/>
              </a:ext>
            </a:extLst>
          </p:cNvPr>
          <p:cNvSpPr txBox="1">
            <a:spLocks noChangeArrowheads="1"/>
          </p:cNvSpPr>
          <p:nvPr/>
        </p:nvSpPr>
        <p:spPr bwMode="auto">
          <a:xfrm>
            <a:off x="36576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chemeClr val="bg1"/>
                </a:solidFill>
                <a:effectLst>
                  <a:outerShdw blurRad="38100" dist="38100" dir="2700000" algn="tl">
                    <a:srgbClr val="C0C0C0"/>
                  </a:outerShdw>
                </a:effectLst>
              </a:rPr>
              <a:t>12</a:t>
            </a:r>
          </a:p>
        </p:txBody>
      </p:sp>
      <p:sp>
        <p:nvSpPr>
          <p:cNvPr id="62490" name="Text Box 26">
            <a:hlinkClick r:id="rId6" action="ppaction://hlinksldjump"/>
            <a:extLst>
              <a:ext uri="{FF2B5EF4-FFF2-40B4-BE49-F238E27FC236}">
                <a16:creationId xmlns:a16="http://schemas.microsoft.com/office/drawing/2014/main" id="{BC39130F-F5A2-27E3-008D-29FEAE7A8510}"/>
              </a:ext>
            </a:extLst>
          </p:cNvPr>
          <p:cNvSpPr txBox="1">
            <a:spLocks noChangeArrowheads="1"/>
          </p:cNvSpPr>
          <p:nvPr/>
        </p:nvSpPr>
        <p:spPr bwMode="auto">
          <a:xfrm>
            <a:off x="53340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effectLst>
                  <a:outerShdw blurRad="38100" dist="38100" dir="2700000" algn="tl">
                    <a:srgbClr val="C0C0C0"/>
                  </a:outerShdw>
                </a:effectLst>
              </a:rPr>
              <a:t>7</a:t>
            </a:r>
          </a:p>
        </p:txBody>
      </p:sp>
      <p:graphicFrame>
        <p:nvGraphicFramePr>
          <p:cNvPr id="62491" name="Object 27">
            <a:hlinkClick r:id="rId7" action="ppaction://hlinksldjump"/>
            <a:extLst>
              <a:ext uri="{FF2B5EF4-FFF2-40B4-BE49-F238E27FC236}">
                <a16:creationId xmlns:a16="http://schemas.microsoft.com/office/drawing/2014/main" id="{861EF895-BDA5-6D43-1041-B5C99015A451}"/>
              </a:ext>
            </a:extLst>
          </p:cNvPr>
          <p:cNvGraphicFramePr>
            <a:graphicFrameLocks noChangeAspect="1"/>
          </p:cNvGraphicFramePr>
          <p:nvPr>
            <p:ph sz="half" idx="1"/>
          </p:nvPr>
        </p:nvGraphicFramePr>
        <p:xfrm>
          <a:off x="6096000" y="609600"/>
          <a:ext cx="457200" cy="352425"/>
        </p:xfrm>
        <a:graphic>
          <a:graphicData uri="http://schemas.openxmlformats.org/presentationml/2006/ole">
            <mc:AlternateContent xmlns:mc="http://schemas.openxmlformats.org/markup-compatibility/2006">
              <mc:Choice xmlns:v="urn:schemas-microsoft-com:vml" Requires="v">
                <p:oleObj name="Equation" r:id="rId8" imgW="164880" imgH="126720" progId="Equation.3">
                  <p:embed/>
                </p:oleObj>
              </mc:Choice>
              <mc:Fallback>
                <p:oleObj name="Equation" r:id="rId8" imgW="164880" imgH="126720" progId="Equation.3">
                  <p:embed/>
                  <p:pic>
                    <p:nvPicPr>
                      <p:cNvPr id="0" name="Object 2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6000" y="609600"/>
                        <a:ext cx="457200"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62493" name="Picture 29">
            <a:hlinkClick r:id="" action="ppaction://hlinkshowjump?jump=nextslide"/>
            <a:extLst>
              <a:ext uri="{FF2B5EF4-FFF2-40B4-BE49-F238E27FC236}">
                <a16:creationId xmlns:a16="http://schemas.microsoft.com/office/drawing/2014/main" id="{D7B29C13-2DF1-4F3F-8B67-6F39F11054EF}"/>
              </a:ext>
            </a:extLst>
          </p:cNvPr>
          <p:cNvPicPr>
            <a:picLocks noChangeAspect="1" noChangeArrowheads="1"/>
          </p:cNvPicPr>
          <p:nvPr>
            <p:ph sz="half" idx="2"/>
          </p:nvPr>
        </p:nvPicPr>
        <p:blipFill>
          <a:blip r:embed="rId10">
            <a:extLst>
              <a:ext uri="{28A0092B-C50C-407E-A947-70E740481C1C}">
                <a14:useLocalDpi xmlns:a14="http://schemas.microsoft.com/office/drawing/2010/main" val="0"/>
              </a:ext>
            </a:extLst>
          </a:blip>
          <a:srcRect/>
          <a:stretch>
            <a:fillRect/>
          </a:stretch>
        </p:blipFill>
        <p:spPr>
          <a:xfrm>
            <a:off x="8372475" y="5505450"/>
            <a:ext cx="695325" cy="127635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496" name="Picture 32">
            <a:hlinkClick r:id="rId11" action="ppaction://hlinksldjump"/>
            <a:extLst>
              <a:ext uri="{FF2B5EF4-FFF2-40B4-BE49-F238E27FC236}">
                <a16:creationId xmlns:a16="http://schemas.microsoft.com/office/drawing/2014/main" id="{C9D9A19C-924C-5A1A-40A0-1C918DB08B6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6324600"/>
            <a:ext cx="531813"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62479"/>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62488"/>
                                        </p:tgtEl>
                                        <p:attrNameLst>
                                          <p:attrName>style.visibility</p:attrName>
                                        </p:attrNameLst>
                                      </p:cBhvr>
                                      <p:to>
                                        <p:strVal val="visible"/>
                                      </p:to>
                                    </p:set>
                                    <p:animEffect transition="in" filter="fade">
                                      <p:cBhvr>
                                        <p:cTn id="9" dur="2000"/>
                                        <p:tgtEl>
                                          <p:spTgt spid="62488"/>
                                        </p:tgtEl>
                                      </p:cBhvr>
                                    </p:animEffect>
                                  </p:childTnLst>
                                </p:cTn>
                              </p:par>
                              <p:par>
                                <p:cTn id="10" presetID="10" presetClass="entr" presetSubtype="0" fill="hold" nodeType="withEffect">
                                  <p:stCondLst>
                                    <p:cond delay="0"/>
                                  </p:stCondLst>
                                  <p:childTnLst>
                                    <p:set>
                                      <p:cBhvr>
                                        <p:cTn id="11" dur="1" fill="hold">
                                          <p:stCondLst>
                                            <p:cond delay="0"/>
                                          </p:stCondLst>
                                        </p:cTn>
                                        <p:tgtEl>
                                          <p:spTgt spid="62487"/>
                                        </p:tgtEl>
                                        <p:attrNameLst>
                                          <p:attrName>style.visibility</p:attrName>
                                        </p:attrNameLst>
                                      </p:cBhvr>
                                      <p:to>
                                        <p:strVal val="visible"/>
                                      </p:to>
                                    </p:set>
                                    <p:animEffect transition="in" filter="fade">
                                      <p:cBhvr>
                                        <p:cTn id="12" dur="2000"/>
                                        <p:tgtEl>
                                          <p:spTgt spid="62487"/>
                                        </p:tgtEl>
                                      </p:cBhvr>
                                    </p:animEffect>
                                  </p:childTnLst>
                                </p:cTn>
                              </p:par>
                              <p:par>
                                <p:cTn id="13" presetID="10" presetClass="entr" presetSubtype="0" fill="hold" nodeType="withEffect">
                                  <p:stCondLst>
                                    <p:cond delay="0"/>
                                  </p:stCondLst>
                                  <p:childTnLst>
                                    <p:set>
                                      <p:cBhvr>
                                        <p:cTn id="14" dur="1" fill="hold">
                                          <p:stCondLst>
                                            <p:cond delay="0"/>
                                          </p:stCondLst>
                                        </p:cTn>
                                        <p:tgtEl>
                                          <p:spTgt spid="62491"/>
                                        </p:tgtEl>
                                        <p:attrNameLst>
                                          <p:attrName>style.visibility</p:attrName>
                                        </p:attrNameLst>
                                      </p:cBhvr>
                                      <p:to>
                                        <p:strVal val="visible"/>
                                      </p:to>
                                    </p:set>
                                    <p:animEffect transition="in" filter="fade">
                                      <p:cBhvr>
                                        <p:cTn id="15" dur="2000"/>
                                        <p:tgtEl>
                                          <p:spTgt spid="62491"/>
                                        </p:tgtEl>
                                      </p:cBhvr>
                                    </p:animEffect>
                                  </p:childTnLst>
                                </p:cTn>
                              </p:par>
                            </p:childTnLst>
                          </p:cTn>
                        </p:par>
                        <p:par>
                          <p:cTn id="16" fill="hold" nodeType="afterGroup">
                            <p:stCondLst>
                              <p:cond delay="2000"/>
                            </p:stCondLst>
                            <p:childTnLst>
                              <p:par>
                                <p:cTn id="17" presetID="1" presetClass="entr" presetSubtype="0" fill="hold" nodeType="afterEffect">
                                  <p:stCondLst>
                                    <p:cond delay="0"/>
                                  </p:stCondLst>
                                  <p:childTnLst>
                                    <p:set>
                                      <p:cBhvr>
                                        <p:cTn id="18" dur="1" fill="hold">
                                          <p:stCondLst>
                                            <p:cond delay="499"/>
                                          </p:stCondLst>
                                        </p:cTn>
                                        <p:tgtEl>
                                          <p:spTgt spid="62480"/>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nodeType="afterEffect">
                                  <p:stCondLst>
                                    <p:cond delay="1000"/>
                                  </p:stCondLst>
                                  <p:childTnLst>
                                    <p:set>
                                      <p:cBhvr>
                                        <p:cTn id="21" dur="1" fill="hold">
                                          <p:stCondLst>
                                            <p:cond delay="499"/>
                                          </p:stCondLst>
                                        </p:cTn>
                                        <p:tgtEl>
                                          <p:spTgt spid="62482"/>
                                        </p:tgtEl>
                                        <p:attrNameLst>
                                          <p:attrName>style.visibility</p:attrName>
                                        </p:attrNameLst>
                                      </p:cBhvr>
                                      <p:to>
                                        <p:strVal val="visible"/>
                                      </p:to>
                                    </p:set>
                                  </p:childTnLst>
                                </p:cTn>
                              </p:par>
                            </p:childTnLst>
                          </p:cTn>
                        </p:par>
                        <p:par>
                          <p:cTn id="22" fill="hold" nodeType="afterGroup">
                            <p:stCondLst>
                              <p:cond delay="4000"/>
                            </p:stCondLst>
                            <p:childTnLst>
                              <p:par>
                                <p:cTn id="23" presetID="39" presetClass="entr" presetSubtype="0" accel="100000" fill="hold" nodeType="afterEffect">
                                  <p:stCondLst>
                                    <p:cond delay="0"/>
                                  </p:stCondLst>
                                  <p:childTnLst>
                                    <p:set>
                                      <p:cBhvr>
                                        <p:cTn id="24" dur="1" fill="hold">
                                          <p:stCondLst>
                                            <p:cond delay="0"/>
                                          </p:stCondLst>
                                        </p:cTn>
                                        <p:tgtEl>
                                          <p:spTgt spid="62493"/>
                                        </p:tgtEl>
                                        <p:attrNameLst>
                                          <p:attrName>style.visibility</p:attrName>
                                        </p:attrNameLst>
                                      </p:cBhvr>
                                      <p:to>
                                        <p:strVal val="visible"/>
                                      </p:to>
                                    </p:set>
                                    <p:anim calcmode="lin" valueType="num">
                                      <p:cBhvr>
                                        <p:cTn id="25" dur="500" fill="hold"/>
                                        <p:tgtEl>
                                          <p:spTgt spid="62493"/>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62493"/>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62493"/>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624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9" grpId="0" autoUpdateAnimBg="0"/>
      <p:bldP spid="62480" grpId="0" autoUpdateAnimBg="0"/>
      <p:bldP spid="62482" grpId="0" autoUpdateAnimBg="0"/>
      <p:bldP spid="6248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73120B05-2B68-469C-4B28-1984E0E437CC}"/>
              </a:ext>
            </a:extLst>
          </p:cNvPr>
          <p:cNvSpPr>
            <a:spLocks noChangeArrowheads="1"/>
          </p:cNvSpPr>
          <p:nvPr/>
        </p:nvSpPr>
        <p:spPr bwMode="auto">
          <a:xfrm>
            <a:off x="2286000" y="2971800"/>
            <a:ext cx="4876800" cy="3200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108547" name="Text Box 3">
            <a:extLst>
              <a:ext uri="{FF2B5EF4-FFF2-40B4-BE49-F238E27FC236}">
                <a16:creationId xmlns:a16="http://schemas.microsoft.com/office/drawing/2014/main" id="{23780F62-2543-256D-91E0-BF7B248A699D}"/>
              </a:ext>
            </a:extLst>
          </p:cNvPr>
          <p:cNvSpPr txBox="1">
            <a:spLocks noChangeArrowheads="1"/>
          </p:cNvSpPr>
          <p:nvPr/>
        </p:nvSpPr>
        <p:spPr bwMode="auto">
          <a:xfrm>
            <a:off x="1905000" y="25146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U</a:t>
            </a:r>
          </a:p>
        </p:txBody>
      </p:sp>
      <p:sp>
        <p:nvSpPr>
          <p:cNvPr id="108548" name="Oval 4">
            <a:extLst>
              <a:ext uri="{FF2B5EF4-FFF2-40B4-BE49-F238E27FC236}">
                <a16:creationId xmlns:a16="http://schemas.microsoft.com/office/drawing/2014/main" id="{EFEC620A-0D46-E48F-E757-30FA51B0CC79}"/>
              </a:ext>
            </a:extLst>
          </p:cNvPr>
          <p:cNvSpPr>
            <a:spLocks noChangeArrowheads="1"/>
          </p:cNvSpPr>
          <p:nvPr/>
        </p:nvSpPr>
        <p:spPr bwMode="auto">
          <a:xfrm>
            <a:off x="3200400" y="3733800"/>
            <a:ext cx="1752600" cy="1752600"/>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8549" name="Oval 5">
            <a:extLst>
              <a:ext uri="{FF2B5EF4-FFF2-40B4-BE49-F238E27FC236}">
                <a16:creationId xmlns:a16="http://schemas.microsoft.com/office/drawing/2014/main" id="{BC30E182-3E41-4527-695E-EF8D2C446919}"/>
              </a:ext>
            </a:extLst>
          </p:cNvPr>
          <p:cNvSpPr>
            <a:spLocks noChangeArrowheads="1"/>
          </p:cNvSpPr>
          <p:nvPr/>
        </p:nvSpPr>
        <p:spPr bwMode="auto">
          <a:xfrm>
            <a:off x="4419600" y="3733800"/>
            <a:ext cx="1752600" cy="1752600"/>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8550" name="Freeform 6">
            <a:extLst>
              <a:ext uri="{FF2B5EF4-FFF2-40B4-BE49-F238E27FC236}">
                <a16:creationId xmlns:a16="http://schemas.microsoft.com/office/drawing/2014/main" id="{4C9C690F-06C9-BB8C-4F1D-41D2ABA2DE80}"/>
              </a:ext>
            </a:extLst>
          </p:cNvPr>
          <p:cNvSpPr>
            <a:spLocks/>
          </p:cNvSpPr>
          <p:nvPr/>
        </p:nvSpPr>
        <p:spPr bwMode="auto">
          <a:xfrm>
            <a:off x="4465638" y="4117975"/>
            <a:ext cx="120650" cy="138113"/>
          </a:xfrm>
          <a:custGeom>
            <a:avLst/>
            <a:gdLst>
              <a:gd name="T0" fmla="*/ 61 w 76"/>
              <a:gd name="T1" fmla="*/ 0 h 87"/>
              <a:gd name="T2" fmla="*/ 48 w 76"/>
              <a:gd name="T3" fmla="*/ 12 h 87"/>
              <a:gd name="T4" fmla="*/ 36 w 76"/>
              <a:gd name="T5" fmla="*/ 37 h 87"/>
              <a:gd name="T6" fmla="*/ 24 w 76"/>
              <a:gd name="T7" fmla="*/ 61 h 87"/>
              <a:gd name="T8" fmla="*/ 48 w 76"/>
              <a:gd name="T9" fmla="*/ 37 h 87"/>
              <a:gd name="T10" fmla="*/ 36 w 76"/>
              <a:gd name="T11" fmla="*/ 61 h 87"/>
              <a:gd name="T12" fmla="*/ 30 w 76"/>
              <a:gd name="T13" fmla="*/ 80 h 87"/>
              <a:gd name="T14" fmla="*/ 55 w 76"/>
              <a:gd name="T15" fmla="*/ 24 h 87"/>
              <a:gd name="T16" fmla="*/ 67 w 76"/>
              <a:gd name="T17" fmla="*/ 6 h 87"/>
              <a:gd name="T18" fmla="*/ 55 w 76"/>
              <a:gd name="T19" fmla="*/ 24 h 87"/>
              <a:gd name="T20" fmla="*/ 17 w 76"/>
              <a:gd name="T21"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7">
                <a:moveTo>
                  <a:pt x="61" y="0"/>
                </a:moveTo>
                <a:cubicBezTo>
                  <a:pt x="57" y="4"/>
                  <a:pt x="49" y="6"/>
                  <a:pt x="48" y="12"/>
                </a:cubicBezTo>
                <a:cubicBezTo>
                  <a:pt x="42" y="42"/>
                  <a:pt x="76" y="24"/>
                  <a:pt x="36" y="37"/>
                </a:cubicBezTo>
                <a:cubicBezTo>
                  <a:pt x="8" y="79"/>
                  <a:pt x="0" y="85"/>
                  <a:pt x="24" y="61"/>
                </a:cubicBezTo>
                <a:cubicBezTo>
                  <a:pt x="38" y="18"/>
                  <a:pt x="27" y="14"/>
                  <a:pt x="48" y="37"/>
                </a:cubicBezTo>
                <a:cubicBezTo>
                  <a:pt x="44" y="45"/>
                  <a:pt x="39" y="53"/>
                  <a:pt x="36" y="61"/>
                </a:cubicBezTo>
                <a:cubicBezTo>
                  <a:pt x="33" y="67"/>
                  <a:pt x="30" y="87"/>
                  <a:pt x="30" y="80"/>
                </a:cubicBezTo>
                <a:cubicBezTo>
                  <a:pt x="30" y="27"/>
                  <a:pt x="23" y="36"/>
                  <a:pt x="55" y="24"/>
                </a:cubicBezTo>
                <a:cubicBezTo>
                  <a:pt x="59" y="18"/>
                  <a:pt x="71" y="0"/>
                  <a:pt x="67" y="6"/>
                </a:cubicBezTo>
                <a:cubicBezTo>
                  <a:pt x="63" y="12"/>
                  <a:pt x="60" y="18"/>
                  <a:pt x="55" y="24"/>
                </a:cubicBezTo>
                <a:cubicBezTo>
                  <a:pt x="38" y="45"/>
                  <a:pt x="17" y="59"/>
                  <a:pt x="17" y="86"/>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08551" name="Group 7">
            <a:extLst>
              <a:ext uri="{FF2B5EF4-FFF2-40B4-BE49-F238E27FC236}">
                <a16:creationId xmlns:a16="http://schemas.microsoft.com/office/drawing/2014/main" id="{4B457D44-E18A-9A93-6917-C2145516E3A4}"/>
              </a:ext>
            </a:extLst>
          </p:cNvPr>
          <p:cNvGrpSpPr>
            <a:grpSpLocks/>
          </p:cNvGrpSpPr>
          <p:nvPr/>
        </p:nvGrpSpPr>
        <p:grpSpPr bwMode="auto">
          <a:xfrm>
            <a:off x="4402138" y="3956050"/>
            <a:ext cx="588962" cy="1282700"/>
            <a:chOff x="2773" y="2492"/>
            <a:chExt cx="371" cy="808"/>
          </a:xfrm>
        </p:grpSpPr>
        <p:sp>
          <p:nvSpPr>
            <p:cNvPr id="108552" name="Freeform 8">
              <a:extLst>
                <a:ext uri="{FF2B5EF4-FFF2-40B4-BE49-F238E27FC236}">
                  <a16:creationId xmlns:a16="http://schemas.microsoft.com/office/drawing/2014/main" id="{44D10A2F-B437-8AD3-F723-277E58ED8FFC}"/>
                </a:ext>
              </a:extLst>
            </p:cNvPr>
            <p:cNvSpPr>
              <a:spLocks/>
            </p:cNvSpPr>
            <p:nvPr/>
          </p:nvSpPr>
          <p:spPr bwMode="auto">
            <a:xfrm>
              <a:off x="2773" y="2492"/>
              <a:ext cx="371" cy="808"/>
            </a:xfrm>
            <a:custGeom>
              <a:avLst/>
              <a:gdLst>
                <a:gd name="T0" fmla="*/ 175 w 371"/>
                <a:gd name="T1" fmla="*/ 15 h 808"/>
                <a:gd name="T2" fmla="*/ 225 w 371"/>
                <a:gd name="T3" fmla="*/ 71 h 808"/>
                <a:gd name="T4" fmla="*/ 249 w 371"/>
                <a:gd name="T5" fmla="*/ 95 h 808"/>
                <a:gd name="T6" fmla="*/ 274 w 371"/>
                <a:gd name="T7" fmla="*/ 126 h 808"/>
                <a:gd name="T8" fmla="*/ 299 w 371"/>
                <a:gd name="T9" fmla="*/ 176 h 808"/>
                <a:gd name="T10" fmla="*/ 305 w 371"/>
                <a:gd name="T11" fmla="*/ 194 h 808"/>
                <a:gd name="T12" fmla="*/ 318 w 371"/>
                <a:gd name="T13" fmla="*/ 207 h 808"/>
                <a:gd name="T14" fmla="*/ 330 w 371"/>
                <a:gd name="T15" fmla="*/ 244 h 808"/>
                <a:gd name="T16" fmla="*/ 342 w 371"/>
                <a:gd name="T17" fmla="*/ 263 h 808"/>
                <a:gd name="T18" fmla="*/ 330 w 371"/>
                <a:gd name="T19" fmla="*/ 430 h 808"/>
                <a:gd name="T20" fmla="*/ 318 w 371"/>
                <a:gd name="T21" fmla="*/ 603 h 808"/>
                <a:gd name="T22" fmla="*/ 293 w 371"/>
                <a:gd name="T23" fmla="*/ 634 h 808"/>
                <a:gd name="T24" fmla="*/ 225 w 371"/>
                <a:gd name="T25" fmla="*/ 752 h 808"/>
                <a:gd name="T26" fmla="*/ 175 w 371"/>
                <a:gd name="T27" fmla="*/ 808 h 808"/>
                <a:gd name="T28" fmla="*/ 119 w 371"/>
                <a:gd name="T29" fmla="*/ 758 h 808"/>
                <a:gd name="T30" fmla="*/ 82 w 371"/>
                <a:gd name="T31" fmla="*/ 702 h 808"/>
                <a:gd name="T32" fmla="*/ 8 w 371"/>
                <a:gd name="T33" fmla="*/ 566 h 808"/>
                <a:gd name="T34" fmla="*/ 14 w 371"/>
                <a:gd name="T35" fmla="*/ 448 h 808"/>
                <a:gd name="T36" fmla="*/ 82 w 371"/>
                <a:gd name="T37" fmla="*/ 176 h 808"/>
                <a:gd name="T38" fmla="*/ 163 w 371"/>
                <a:gd name="T39" fmla="*/ 21 h 808"/>
                <a:gd name="T40" fmla="*/ 175 w 371"/>
                <a:gd name="T41" fmla="*/ 2 h 808"/>
                <a:gd name="T42" fmla="*/ 175 w 371"/>
                <a:gd name="T43" fmla="*/ 15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1" h="808">
                  <a:moveTo>
                    <a:pt x="175" y="15"/>
                  </a:moveTo>
                  <a:cubicBezTo>
                    <a:pt x="194" y="32"/>
                    <a:pt x="207" y="53"/>
                    <a:pt x="225" y="71"/>
                  </a:cubicBezTo>
                  <a:cubicBezTo>
                    <a:pt x="236" y="103"/>
                    <a:pt x="222" y="79"/>
                    <a:pt x="249" y="95"/>
                  </a:cubicBezTo>
                  <a:cubicBezTo>
                    <a:pt x="259" y="101"/>
                    <a:pt x="268" y="117"/>
                    <a:pt x="274" y="126"/>
                  </a:cubicBezTo>
                  <a:cubicBezTo>
                    <a:pt x="280" y="146"/>
                    <a:pt x="284" y="160"/>
                    <a:pt x="299" y="176"/>
                  </a:cubicBezTo>
                  <a:cubicBezTo>
                    <a:pt x="301" y="182"/>
                    <a:pt x="302" y="189"/>
                    <a:pt x="305" y="194"/>
                  </a:cubicBezTo>
                  <a:cubicBezTo>
                    <a:pt x="308" y="199"/>
                    <a:pt x="315" y="202"/>
                    <a:pt x="318" y="207"/>
                  </a:cubicBezTo>
                  <a:cubicBezTo>
                    <a:pt x="324" y="219"/>
                    <a:pt x="323" y="233"/>
                    <a:pt x="330" y="244"/>
                  </a:cubicBezTo>
                  <a:cubicBezTo>
                    <a:pt x="334" y="250"/>
                    <a:pt x="338" y="257"/>
                    <a:pt x="342" y="263"/>
                  </a:cubicBezTo>
                  <a:cubicBezTo>
                    <a:pt x="348" y="316"/>
                    <a:pt x="371" y="385"/>
                    <a:pt x="330" y="430"/>
                  </a:cubicBezTo>
                  <a:cubicBezTo>
                    <a:pt x="326" y="488"/>
                    <a:pt x="326" y="546"/>
                    <a:pt x="318" y="603"/>
                  </a:cubicBezTo>
                  <a:cubicBezTo>
                    <a:pt x="316" y="616"/>
                    <a:pt x="300" y="623"/>
                    <a:pt x="293" y="634"/>
                  </a:cubicBezTo>
                  <a:cubicBezTo>
                    <a:pt x="270" y="673"/>
                    <a:pt x="262" y="725"/>
                    <a:pt x="225" y="752"/>
                  </a:cubicBezTo>
                  <a:cubicBezTo>
                    <a:pt x="212" y="783"/>
                    <a:pt x="206" y="796"/>
                    <a:pt x="175" y="808"/>
                  </a:cubicBezTo>
                  <a:cubicBezTo>
                    <a:pt x="147" y="797"/>
                    <a:pt x="140" y="778"/>
                    <a:pt x="119" y="758"/>
                  </a:cubicBezTo>
                  <a:cubicBezTo>
                    <a:pt x="108" y="736"/>
                    <a:pt x="94" y="722"/>
                    <a:pt x="82" y="702"/>
                  </a:cubicBezTo>
                  <a:cubicBezTo>
                    <a:pt x="55" y="658"/>
                    <a:pt x="36" y="610"/>
                    <a:pt x="8" y="566"/>
                  </a:cubicBezTo>
                  <a:cubicBezTo>
                    <a:pt x="10" y="527"/>
                    <a:pt x="12" y="487"/>
                    <a:pt x="14" y="448"/>
                  </a:cubicBezTo>
                  <a:cubicBezTo>
                    <a:pt x="18" y="369"/>
                    <a:pt x="0" y="231"/>
                    <a:pt x="82" y="176"/>
                  </a:cubicBezTo>
                  <a:cubicBezTo>
                    <a:pt x="99" y="121"/>
                    <a:pt x="127" y="65"/>
                    <a:pt x="163" y="21"/>
                  </a:cubicBezTo>
                  <a:cubicBezTo>
                    <a:pt x="168" y="15"/>
                    <a:pt x="168" y="5"/>
                    <a:pt x="175" y="2"/>
                  </a:cubicBezTo>
                  <a:cubicBezTo>
                    <a:pt x="179" y="0"/>
                    <a:pt x="175" y="11"/>
                    <a:pt x="175" y="15"/>
                  </a:cubicBezTo>
                  <a:close/>
                </a:path>
              </a:pathLst>
            </a:custGeom>
            <a:solidFill>
              <a:srgbClr val="00BE00"/>
            </a:solidFill>
            <a:ln w="0">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8553" name="Freeform 9">
              <a:extLst>
                <a:ext uri="{FF2B5EF4-FFF2-40B4-BE49-F238E27FC236}">
                  <a16:creationId xmlns:a16="http://schemas.microsoft.com/office/drawing/2014/main" id="{27709CB7-FA08-E576-40A1-2F56919B6822}"/>
                </a:ext>
              </a:extLst>
            </p:cNvPr>
            <p:cNvSpPr>
              <a:spLocks/>
            </p:cNvSpPr>
            <p:nvPr/>
          </p:nvSpPr>
          <p:spPr bwMode="auto">
            <a:xfrm>
              <a:off x="2813" y="2610"/>
              <a:ext cx="88" cy="93"/>
            </a:xfrm>
            <a:custGeom>
              <a:avLst/>
              <a:gdLst>
                <a:gd name="T0" fmla="*/ 30 w 88"/>
                <a:gd name="T1" fmla="*/ 70 h 93"/>
                <a:gd name="T2" fmla="*/ 36 w 88"/>
                <a:gd name="T3" fmla="*/ 89 h 93"/>
                <a:gd name="T4" fmla="*/ 24 w 88"/>
                <a:gd name="T5" fmla="*/ 76 h 93"/>
                <a:gd name="T6" fmla="*/ 30 w 88"/>
                <a:gd name="T7" fmla="*/ 58 h 93"/>
                <a:gd name="T8" fmla="*/ 42 w 88"/>
                <a:gd name="T9" fmla="*/ 45 h 93"/>
                <a:gd name="T10" fmla="*/ 24 w 88"/>
                <a:gd name="T11" fmla="*/ 52 h 93"/>
                <a:gd name="T12" fmla="*/ 11 w 88"/>
                <a:gd name="T13" fmla="*/ 64 h 93"/>
                <a:gd name="T14" fmla="*/ 17 w 88"/>
                <a:gd name="T15" fmla="*/ 83 h 93"/>
                <a:gd name="T16" fmla="*/ 24 w 88"/>
                <a:gd name="T17" fmla="*/ 64 h 93"/>
                <a:gd name="T18" fmla="*/ 42 w 88"/>
                <a:gd name="T19" fmla="*/ 39 h 93"/>
                <a:gd name="T20" fmla="*/ 11 w 88"/>
                <a:gd name="T21" fmla="*/ 58 h 93"/>
                <a:gd name="T22" fmla="*/ 42 w 88"/>
                <a:gd name="T23" fmla="*/ 33 h 93"/>
                <a:gd name="T24" fmla="*/ 48 w 88"/>
                <a:gd name="T25" fmla="*/ 45 h 93"/>
                <a:gd name="T26" fmla="*/ 48 w 88"/>
                <a:gd name="T27" fmla="*/ 15 h 93"/>
                <a:gd name="T28" fmla="*/ 30 w 88"/>
                <a:gd name="T29" fmla="*/ 7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93">
                  <a:moveTo>
                    <a:pt x="30" y="70"/>
                  </a:moveTo>
                  <a:cubicBezTo>
                    <a:pt x="32" y="76"/>
                    <a:pt x="41" y="84"/>
                    <a:pt x="36" y="89"/>
                  </a:cubicBezTo>
                  <a:cubicBezTo>
                    <a:pt x="32" y="93"/>
                    <a:pt x="25" y="82"/>
                    <a:pt x="24" y="76"/>
                  </a:cubicBezTo>
                  <a:cubicBezTo>
                    <a:pt x="23" y="70"/>
                    <a:pt x="27" y="63"/>
                    <a:pt x="30" y="58"/>
                  </a:cubicBezTo>
                  <a:cubicBezTo>
                    <a:pt x="33" y="53"/>
                    <a:pt x="46" y="49"/>
                    <a:pt x="42" y="45"/>
                  </a:cubicBezTo>
                  <a:cubicBezTo>
                    <a:pt x="37" y="40"/>
                    <a:pt x="30" y="50"/>
                    <a:pt x="24" y="52"/>
                  </a:cubicBezTo>
                  <a:cubicBezTo>
                    <a:pt x="20" y="56"/>
                    <a:pt x="12" y="58"/>
                    <a:pt x="11" y="64"/>
                  </a:cubicBezTo>
                  <a:cubicBezTo>
                    <a:pt x="10" y="70"/>
                    <a:pt x="10" y="83"/>
                    <a:pt x="17" y="83"/>
                  </a:cubicBezTo>
                  <a:cubicBezTo>
                    <a:pt x="24" y="83"/>
                    <a:pt x="21" y="70"/>
                    <a:pt x="24" y="64"/>
                  </a:cubicBezTo>
                  <a:cubicBezTo>
                    <a:pt x="29" y="55"/>
                    <a:pt x="49" y="31"/>
                    <a:pt x="42" y="39"/>
                  </a:cubicBezTo>
                  <a:cubicBezTo>
                    <a:pt x="25" y="57"/>
                    <a:pt x="36" y="50"/>
                    <a:pt x="11" y="58"/>
                  </a:cubicBezTo>
                  <a:cubicBezTo>
                    <a:pt x="12" y="57"/>
                    <a:pt x="38" y="29"/>
                    <a:pt x="42" y="33"/>
                  </a:cubicBezTo>
                  <a:cubicBezTo>
                    <a:pt x="54" y="47"/>
                    <a:pt x="0" y="64"/>
                    <a:pt x="48" y="45"/>
                  </a:cubicBezTo>
                  <a:cubicBezTo>
                    <a:pt x="57" y="22"/>
                    <a:pt x="88" y="0"/>
                    <a:pt x="48" y="15"/>
                  </a:cubicBezTo>
                  <a:cubicBezTo>
                    <a:pt x="31" y="48"/>
                    <a:pt x="38" y="30"/>
                    <a:pt x="30" y="7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8554" name="Freeform 10">
              <a:extLst>
                <a:ext uri="{FF2B5EF4-FFF2-40B4-BE49-F238E27FC236}">
                  <a16:creationId xmlns:a16="http://schemas.microsoft.com/office/drawing/2014/main" id="{3611657D-1878-E4EF-EC56-FEF790065EF2}"/>
                </a:ext>
              </a:extLst>
            </p:cNvPr>
            <p:cNvSpPr>
              <a:spLocks/>
            </p:cNvSpPr>
            <p:nvPr/>
          </p:nvSpPr>
          <p:spPr bwMode="auto">
            <a:xfrm>
              <a:off x="3043" y="2897"/>
              <a:ext cx="80" cy="180"/>
            </a:xfrm>
            <a:custGeom>
              <a:avLst/>
              <a:gdLst>
                <a:gd name="T0" fmla="*/ 41 w 80"/>
                <a:gd name="T1" fmla="*/ 180 h 180"/>
                <a:gd name="T2" fmla="*/ 66 w 80"/>
                <a:gd name="T3" fmla="*/ 118 h 180"/>
                <a:gd name="T4" fmla="*/ 66 w 80"/>
                <a:gd name="T5" fmla="*/ 0 h 180"/>
                <a:gd name="T6" fmla="*/ 41 w 80"/>
                <a:gd name="T7" fmla="*/ 180 h 180"/>
              </a:gdLst>
              <a:ahLst/>
              <a:cxnLst>
                <a:cxn ang="0">
                  <a:pos x="T0" y="T1"/>
                </a:cxn>
                <a:cxn ang="0">
                  <a:pos x="T2" y="T3"/>
                </a:cxn>
                <a:cxn ang="0">
                  <a:pos x="T4" y="T5"/>
                </a:cxn>
                <a:cxn ang="0">
                  <a:pos x="T6" y="T7"/>
                </a:cxn>
              </a:cxnLst>
              <a:rect l="0" t="0" r="r" b="b"/>
              <a:pathLst>
                <a:path w="80" h="180">
                  <a:moveTo>
                    <a:pt x="41" y="180"/>
                  </a:moveTo>
                  <a:cubicBezTo>
                    <a:pt x="49" y="159"/>
                    <a:pt x="59" y="139"/>
                    <a:pt x="66" y="118"/>
                  </a:cubicBezTo>
                  <a:cubicBezTo>
                    <a:pt x="75" y="60"/>
                    <a:pt x="80" y="66"/>
                    <a:pt x="66" y="0"/>
                  </a:cubicBezTo>
                  <a:cubicBezTo>
                    <a:pt x="0" y="31"/>
                    <a:pt x="52" y="111"/>
                    <a:pt x="41" y="18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08555" name="Freeform 11">
            <a:extLst>
              <a:ext uri="{FF2B5EF4-FFF2-40B4-BE49-F238E27FC236}">
                <a16:creationId xmlns:a16="http://schemas.microsoft.com/office/drawing/2014/main" id="{8DB89881-D406-2EE2-3AA6-2D1771256262}"/>
              </a:ext>
            </a:extLst>
          </p:cNvPr>
          <p:cNvSpPr>
            <a:spLocks/>
          </p:cNvSpPr>
          <p:nvPr/>
        </p:nvSpPr>
        <p:spPr bwMode="auto">
          <a:xfrm>
            <a:off x="4926013" y="4568825"/>
            <a:ext cx="30162" cy="79375"/>
          </a:xfrm>
          <a:custGeom>
            <a:avLst/>
            <a:gdLst>
              <a:gd name="T0" fmla="*/ 19 w 19"/>
              <a:gd name="T1" fmla="*/ 0 h 50"/>
              <a:gd name="T2" fmla="*/ 6 w 19"/>
              <a:gd name="T3" fmla="*/ 13 h 50"/>
              <a:gd name="T4" fmla="*/ 19 w 19"/>
              <a:gd name="T5" fmla="*/ 25 h 50"/>
              <a:gd name="T6" fmla="*/ 6 w 19"/>
              <a:gd name="T7" fmla="*/ 7 h 50"/>
              <a:gd name="T8" fmla="*/ 0 w 19"/>
              <a:gd name="T9" fmla="*/ 50 h 50"/>
            </a:gdLst>
            <a:ahLst/>
            <a:cxnLst>
              <a:cxn ang="0">
                <a:pos x="T0" y="T1"/>
              </a:cxn>
              <a:cxn ang="0">
                <a:pos x="T2" y="T3"/>
              </a:cxn>
              <a:cxn ang="0">
                <a:pos x="T4" y="T5"/>
              </a:cxn>
              <a:cxn ang="0">
                <a:pos x="T6" y="T7"/>
              </a:cxn>
              <a:cxn ang="0">
                <a:pos x="T8" y="T9"/>
              </a:cxn>
            </a:cxnLst>
            <a:rect l="0" t="0" r="r" b="b"/>
            <a:pathLst>
              <a:path w="19" h="50">
                <a:moveTo>
                  <a:pt x="19" y="0"/>
                </a:moveTo>
                <a:cubicBezTo>
                  <a:pt x="15" y="4"/>
                  <a:pt x="6" y="7"/>
                  <a:pt x="6" y="13"/>
                </a:cubicBezTo>
                <a:cubicBezTo>
                  <a:pt x="6" y="19"/>
                  <a:pt x="19" y="31"/>
                  <a:pt x="19" y="25"/>
                </a:cubicBezTo>
                <a:cubicBezTo>
                  <a:pt x="19" y="18"/>
                  <a:pt x="10" y="13"/>
                  <a:pt x="6" y="7"/>
                </a:cubicBezTo>
                <a:cubicBezTo>
                  <a:pt x="13" y="44"/>
                  <a:pt x="19" y="31"/>
                  <a:pt x="0" y="50"/>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8556" name="Text Box 12">
            <a:extLst>
              <a:ext uri="{FF2B5EF4-FFF2-40B4-BE49-F238E27FC236}">
                <a16:creationId xmlns:a16="http://schemas.microsoft.com/office/drawing/2014/main" id="{76C1175C-C264-D866-FE84-DD37EAFAC5A1}"/>
              </a:ext>
            </a:extLst>
          </p:cNvPr>
          <p:cNvSpPr txBox="1">
            <a:spLocks noChangeArrowheads="1"/>
          </p:cNvSpPr>
          <p:nvPr/>
        </p:nvSpPr>
        <p:spPr bwMode="auto">
          <a:xfrm>
            <a:off x="2971800" y="35814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M</a:t>
            </a:r>
          </a:p>
        </p:txBody>
      </p:sp>
      <p:sp>
        <p:nvSpPr>
          <p:cNvPr id="108557" name="Text Box 13">
            <a:extLst>
              <a:ext uri="{FF2B5EF4-FFF2-40B4-BE49-F238E27FC236}">
                <a16:creationId xmlns:a16="http://schemas.microsoft.com/office/drawing/2014/main" id="{1330DFA6-62F1-B80E-7D95-66788C44BD63}"/>
              </a:ext>
            </a:extLst>
          </p:cNvPr>
          <p:cNvSpPr txBox="1">
            <a:spLocks noChangeArrowheads="1"/>
          </p:cNvSpPr>
          <p:nvPr/>
        </p:nvSpPr>
        <p:spPr bwMode="auto">
          <a:xfrm>
            <a:off x="5943600" y="3595688"/>
            <a:ext cx="45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G</a:t>
            </a:r>
          </a:p>
        </p:txBody>
      </p:sp>
      <p:sp>
        <p:nvSpPr>
          <p:cNvPr id="108558" name="Rectangle 14">
            <a:extLst>
              <a:ext uri="{FF2B5EF4-FFF2-40B4-BE49-F238E27FC236}">
                <a16:creationId xmlns:a16="http://schemas.microsoft.com/office/drawing/2014/main" id="{925F45AA-E365-A081-655E-1BE876C0AC4B}"/>
              </a:ext>
            </a:extLst>
          </p:cNvPr>
          <p:cNvSpPr>
            <a:spLocks noChangeArrowheads="1"/>
          </p:cNvSpPr>
          <p:nvPr/>
        </p:nvSpPr>
        <p:spPr bwMode="auto">
          <a:xfrm>
            <a:off x="4489450" y="428466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5</a:t>
            </a:r>
          </a:p>
        </p:txBody>
      </p:sp>
      <p:sp>
        <p:nvSpPr>
          <p:cNvPr id="108559" name="Text Box 15">
            <a:extLst>
              <a:ext uri="{FF2B5EF4-FFF2-40B4-BE49-F238E27FC236}">
                <a16:creationId xmlns:a16="http://schemas.microsoft.com/office/drawing/2014/main" id="{C7607D6D-2E5B-5E8F-BA63-850CF4C11F55}"/>
              </a:ext>
            </a:extLst>
          </p:cNvPr>
          <p:cNvSpPr txBox="1">
            <a:spLocks noChangeArrowheads="1"/>
          </p:cNvSpPr>
          <p:nvPr/>
        </p:nvSpPr>
        <p:spPr bwMode="auto">
          <a:xfrm>
            <a:off x="381000" y="228600"/>
            <a:ext cx="8229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a:t>How many students </a:t>
            </a:r>
            <a:r>
              <a:rPr lang="en-US" altLang="en-US" sz="2400" i="1"/>
              <a:t>neither</a:t>
            </a:r>
            <a:r>
              <a:rPr lang="en-US" altLang="en-US" sz="2400"/>
              <a:t> play video games                  </a:t>
            </a:r>
            <a:r>
              <a:rPr lang="en-US" altLang="en-US" sz="2400" i="1"/>
              <a:t>nor</a:t>
            </a:r>
            <a:r>
              <a:rPr lang="en-US" altLang="en-US" sz="2400"/>
              <a:t> watch MTV ?  </a:t>
            </a:r>
          </a:p>
        </p:txBody>
      </p:sp>
      <p:sp>
        <p:nvSpPr>
          <p:cNvPr id="108560" name="Text Box 16">
            <a:hlinkClick r:id="rId2" action="ppaction://hlinksldjump"/>
            <a:extLst>
              <a:ext uri="{FF2B5EF4-FFF2-40B4-BE49-F238E27FC236}">
                <a16:creationId xmlns:a16="http://schemas.microsoft.com/office/drawing/2014/main" id="{1148BED8-2258-9CEF-EDBE-6F45BD4726DF}"/>
              </a:ext>
            </a:extLst>
          </p:cNvPr>
          <p:cNvSpPr txBox="1">
            <a:spLocks noChangeArrowheads="1"/>
          </p:cNvSpPr>
          <p:nvPr/>
        </p:nvSpPr>
        <p:spPr bwMode="auto">
          <a:xfrm>
            <a:off x="36576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chemeClr val="bg1"/>
                </a:solidFill>
                <a:effectLst>
                  <a:outerShdw blurRad="38100" dist="38100" dir="2700000" algn="tl">
                    <a:srgbClr val="C0C0C0"/>
                  </a:outerShdw>
                </a:effectLst>
              </a:rPr>
              <a:t>12</a:t>
            </a:r>
          </a:p>
        </p:txBody>
      </p:sp>
      <p:sp>
        <p:nvSpPr>
          <p:cNvPr id="108561" name="Text Box 17">
            <a:hlinkClick r:id="rId2" action="ppaction://hlinksldjump"/>
            <a:extLst>
              <a:ext uri="{FF2B5EF4-FFF2-40B4-BE49-F238E27FC236}">
                <a16:creationId xmlns:a16="http://schemas.microsoft.com/office/drawing/2014/main" id="{406782F5-B090-61A7-95E9-D8A2E448207A}"/>
              </a:ext>
            </a:extLst>
          </p:cNvPr>
          <p:cNvSpPr txBox="1">
            <a:spLocks noChangeArrowheads="1"/>
          </p:cNvSpPr>
          <p:nvPr/>
        </p:nvSpPr>
        <p:spPr bwMode="auto">
          <a:xfrm>
            <a:off x="53340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effectLst>
                  <a:outerShdw blurRad="38100" dist="38100" dir="2700000" algn="tl">
                    <a:srgbClr val="C0C0C0"/>
                  </a:outerShdw>
                </a:effectLst>
              </a:rPr>
              <a:t>7</a:t>
            </a:r>
          </a:p>
        </p:txBody>
      </p:sp>
      <p:sp>
        <p:nvSpPr>
          <p:cNvPr id="108562" name="Text Box 18">
            <a:hlinkClick r:id="rId3" action="ppaction://hlinksldjump"/>
            <a:extLst>
              <a:ext uri="{FF2B5EF4-FFF2-40B4-BE49-F238E27FC236}">
                <a16:creationId xmlns:a16="http://schemas.microsoft.com/office/drawing/2014/main" id="{F4B284BF-42FA-638F-143C-173A34FC56D9}"/>
              </a:ext>
            </a:extLst>
          </p:cNvPr>
          <p:cNvSpPr txBox="1">
            <a:spLocks noChangeArrowheads="1"/>
          </p:cNvSpPr>
          <p:nvPr/>
        </p:nvSpPr>
        <p:spPr bwMode="auto">
          <a:xfrm>
            <a:off x="6248400" y="1600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5</a:t>
            </a:r>
          </a:p>
        </p:txBody>
      </p:sp>
      <p:sp>
        <p:nvSpPr>
          <p:cNvPr id="108563" name="Text Box 19">
            <a:hlinkClick r:id="rId3" action="ppaction://hlinksldjump"/>
            <a:extLst>
              <a:ext uri="{FF2B5EF4-FFF2-40B4-BE49-F238E27FC236}">
                <a16:creationId xmlns:a16="http://schemas.microsoft.com/office/drawing/2014/main" id="{BA7AF516-1308-D889-65B8-31E45E4A2719}"/>
              </a:ext>
            </a:extLst>
          </p:cNvPr>
          <p:cNvSpPr txBox="1">
            <a:spLocks noChangeArrowheads="1"/>
          </p:cNvSpPr>
          <p:nvPr/>
        </p:nvSpPr>
        <p:spPr bwMode="auto">
          <a:xfrm>
            <a:off x="2819400" y="1600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12</a:t>
            </a:r>
          </a:p>
        </p:txBody>
      </p:sp>
      <p:sp>
        <p:nvSpPr>
          <p:cNvPr id="108564" name="Text Box 20">
            <a:hlinkClick r:id="rId3" action="ppaction://hlinksldjump"/>
            <a:extLst>
              <a:ext uri="{FF2B5EF4-FFF2-40B4-BE49-F238E27FC236}">
                <a16:creationId xmlns:a16="http://schemas.microsoft.com/office/drawing/2014/main" id="{51E93BD9-E1E7-E347-F365-8E3D88C7B4CA}"/>
              </a:ext>
            </a:extLst>
          </p:cNvPr>
          <p:cNvSpPr txBox="1">
            <a:spLocks noChangeArrowheads="1"/>
          </p:cNvSpPr>
          <p:nvPr/>
        </p:nvSpPr>
        <p:spPr bwMode="auto">
          <a:xfrm>
            <a:off x="4495800" y="1600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17</a:t>
            </a:r>
          </a:p>
        </p:txBody>
      </p:sp>
      <p:sp>
        <p:nvSpPr>
          <p:cNvPr id="108565" name="Text Box 21">
            <a:hlinkClick r:id="rId3" action="ppaction://hlinksldjump"/>
            <a:extLst>
              <a:ext uri="{FF2B5EF4-FFF2-40B4-BE49-F238E27FC236}">
                <a16:creationId xmlns:a16="http://schemas.microsoft.com/office/drawing/2014/main" id="{C3BCFAA8-2A5A-47CC-F908-1AC7BEF78CB0}"/>
              </a:ext>
            </a:extLst>
          </p:cNvPr>
          <p:cNvSpPr txBox="1">
            <a:spLocks noChangeArrowheads="1"/>
          </p:cNvSpPr>
          <p:nvPr/>
        </p:nvSpPr>
        <p:spPr bwMode="auto">
          <a:xfrm>
            <a:off x="3733800" y="16144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7</a:t>
            </a:r>
          </a:p>
        </p:txBody>
      </p:sp>
      <p:sp>
        <p:nvSpPr>
          <p:cNvPr id="108566" name="Text Box 22">
            <a:hlinkClick r:id="rId3" action="ppaction://hlinksldjump"/>
            <a:extLst>
              <a:ext uri="{FF2B5EF4-FFF2-40B4-BE49-F238E27FC236}">
                <a16:creationId xmlns:a16="http://schemas.microsoft.com/office/drawing/2014/main" id="{A4AC4A37-88BE-29DB-FD45-4CF6974EF74D}"/>
              </a:ext>
            </a:extLst>
          </p:cNvPr>
          <p:cNvSpPr txBox="1">
            <a:spLocks noChangeArrowheads="1"/>
          </p:cNvSpPr>
          <p:nvPr/>
        </p:nvSpPr>
        <p:spPr bwMode="auto">
          <a:xfrm>
            <a:off x="1905000" y="1600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24</a:t>
            </a:r>
          </a:p>
        </p:txBody>
      </p:sp>
      <p:pic>
        <p:nvPicPr>
          <p:cNvPr id="108567" name="Picture 23">
            <a:extLst>
              <a:ext uri="{FF2B5EF4-FFF2-40B4-BE49-F238E27FC236}">
                <a16:creationId xmlns:a16="http://schemas.microsoft.com/office/drawing/2014/main" id="{35FB9E24-4FA2-B3F9-B57E-372701F27EBD}"/>
              </a:ext>
            </a:extLst>
          </p:cNvPr>
          <p:cNvPicPr>
            <a:picLocks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566738" y="1295400"/>
            <a:ext cx="1033462"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8568" name="Picture 24">
            <a:extLst>
              <a:ext uri="{FF2B5EF4-FFF2-40B4-BE49-F238E27FC236}">
                <a16:creationId xmlns:a16="http://schemas.microsoft.com/office/drawing/2014/main" id="{0A1A14F1-6D92-6C62-F119-F1D41B56E80B}"/>
              </a:ext>
            </a:extLst>
          </p:cNvPr>
          <p:cNvPicPr>
            <a:picLocks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a:xfrm>
            <a:off x="7010400" y="1371600"/>
            <a:ext cx="1123950" cy="904875"/>
          </a:xfrm>
          <a:noFill/>
          <a:ln/>
        </p:spPr>
      </p:pic>
      <p:sp>
        <p:nvSpPr>
          <p:cNvPr id="108569" name="Line 25">
            <a:extLst>
              <a:ext uri="{FF2B5EF4-FFF2-40B4-BE49-F238E27FC236}">
                <a16:creationId xmlns:a16="http://schemas.microsoft.com/office/drawing/2014/main" id="{21814145-2DCC-2A62-05A9-4CE93C624392}"/>
              </a:ext>
            </a:extLst>
          </p:cNvPr>
          <p:cNvSpPr>
            <a:spLocks noChangeShapeType="1"/>
          </p:cNvSpPr>
          <p:nvPr/>
        </p:nvSpPr>
        <p:spPr bwMode="auto">
          <a:xfrm>
            <a:off x="457200" y="1143000"/>
            <a:ext cx="1295400" cy="1219200"/>
          </a:xfrm>
          <a:prstGeom prst="line">
            <a:avLst/>
          </a:prstGeom>
          <a:noFill/>
          <a:ln w="1016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8570" name="Line 26">
            <a:extLst>
              <a:ext uri="{FF2B5EF4-FFF2-40B4-BE49-F238E27FC236}">
                <a16:creationId xmlns:a16="http://schemas.microsoft.com/office/drawing/2014/main" id="{A71C1405-7DAD-1850-06F3-D81ADCDBD7ED}"/>
              </a:ext>
            </a:extLst>
          </p:cNvPr>
          <p:cNvSpPr>
            <a:spLocks noChangeShapeType="1"/>
          </p:cNvSpPr>
          <p:nvPr/>
        </p:nvSpPr>
        <p:spPr bwMode="auto">
          <a:xfrm flipV="1">
            <a:off x="457200" y="1066800"/>
            <a:ext cx="1066800" cy="1371600"/>
          </a:xfrm>
          <a:prstGeom prst="line">
            <a:avLst/>
          </a:prstGeom>
          <a:noFill/>
          <a:ln w="1016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8571" name="Line 27">
            <a:extLst>
              <a:ext uri="{FF2B5EF4-FFF2-40B4-BE49-F238E27FC236}">
                <a16:creationId xmlns:a16="http://schemas.microsoft.com/office/drawing/2014/main" id="{14DE4C9F-C309-56B7-3E51-7A46AE11DC6E}"/>
              </a:ext>
            </a:extLst>
          </p:cNvPr>
          <p:cNvSpPr>
            <a:spLocks noChangeShapeType="1"/>
          </p:cNvSpPr>
          <p:nvPr/>
        </p:nvSpPr>
        <p:spPr bwMode="auto">
          <a:xfrm>
            <a:off x="6934200" y="1295400"/>
            <a:ext cx="1219200" cy="1066800"/>
          </a:xfrm>
          <a:prstGeom prst="line">
            <a:avLst/>
          </a:prstGeom>
          <a:noFill/>
          <a:ln w="1016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8572" name="Line 28">
            <a:extLst>
              <a:ext uri="{FF2B5EF4-FFF2-40B4-BE49-F238E27FC236}">
                <a16:creationId xmlns:a16="http://schemas.microsoft.com/office/drawing/2014/main" id="{D43A110B-832A-B17D-7230-C1E2FF1FF70E}"/>
              </a:ext>
            </a:extLst>
          </p:cNvPr>
          <p:cNvSpPr>
            <a:spLocks noChangeShapeType="1"/>
          </p:cNvSpPr>
          <p:nvPr/>
        </p:nvSpPr>
        <p:spPr bwMode="auto">
          <a:xfrm flipV="1">
            <a:off x="7010400" y="1219200"/>
            <a:ext cx="1066800" cy="1219200"/>
          </a:xfrm>
          <a:prstGeom prst="line">
            <a:avLst/>
          </a:prstGeom>
          <a:noFill/>
          <a:ln w="1016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8573" name="Text Box 29">
            <a:hlinkClick r:id="rId6" action="ppaction://hlinksldjump"/>
            <a:extLst>
              <a:ext uri="{FF2B5EF4-FFF2-40B4-BE49-F238E27FC236}">
                <a16:creationId xmlns:a16="http://schemas.microsoft.com/office/drawing/2014/main" id="{3F7CA22B-C8EB-7C54-A354-DBEE286E2D74}"/>
              </a:ext>
            </a:extLst>
          </p:cNvPr>
          <p:cNvSpPr txBox="1">
            <a:spLocks noChangeArrowheads="1"/>
          </p:cNvSpPr>
          <p:nvPr/>
        </p:nvSpPr>
        <p:spPr bwMode="auto">
          <a:xfrm>
            <a:off x="5410200" y="1600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6</a:t>
            </a:r>
          </a:p>
        </p:txBody>
      </p:sp>
      <p:pic>
        <p:nvPicPr>
          <p:cNvPr id="108574" name="Picture 30">
            <a:hlinkClick r:id="rId7" action="ppaction://hlinksldjump"/>
            <a:extLst>
              <a:ext uri="{FF2B5EF4-FFF2-40B4-BE49-F238E27FC236}">
                <a16:creationId xmlns:a16="http://schemas.microsoft.com/office/drawing/2014/main" id="{7DF4EB6D-697E-60B6-D456-FEEB5D03AA0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324600"/>
            <a:ext cx="5334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08559"/>
                                        </p:tgtEl>
                                        <p:attrNameLst>
                                          <p:attrName>style.visibility</p:attrName>
                                        </p:attrNameLst>
                                      </p:cBhvr>
                                      <p:to>
                                        <p:strVal val="visible"/>
                                      </p:to>
                                    </p:set>
                                    <p:anim calcmode="lin" valueType="num">
                                      <p:cBhvr additive="base">
                                        <p:cTn id="7" dur="500" fill="hold"/>
                                        <p:tgtEl>
                                          <p:spTgt spid="108559"/>
                                        </p:tgtEl>
                                        <p:attrNameLst>
                                          <p:attrName>ppt_x</p:attrName>
                                        </p:attrNameLst>
                                      </p:cBhvr>
                                      <p:tavLst>
                                        <p:tav tm="0">
                                          <p:val>
                                            <p:strVal val="#ppt_x"/>
                                          </p:val>
                                        </p:tav>
                                        <p:tav tm="100000">
                                          <p:val>
                                            <p:strVal val="#ppt_x"/>
                                          </p:val>
                                        </p:tav>
                                      </p:tavLst>
                                    </p:anim>
                                    <p:anim calcmode="lin" valueType="num">
                                      <p:cBhvr additive="base">
                                        <p:cTn id="8" dur="500" fill="hold"/>
                                        <p:tgtEl>
                                          <p:spTgt spid="108559"/>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108568"/>
                                        </p:tgtEl>
                                        <p:attrNameLst>
                                          <p:attrName>style.visibility</p:attrName>
                                        </p:attrNameLst>
                                      </p:cBhvr>
                                      <p:to>
                                        <p:strVal val="visible"/>
                                      </p:to>
                                    </p:set>
                                    <p:anim calcmode="lin" valueType="num">
                                      <p:cBhvr additive="base">
                                        <p:cTn id="12" dur="500" fill="hold"/>
                                        <p:tgtEl>
                                          <p:spTgt spid="108568"/>
                                        </p:tgtEl>
                                        <p:attrNameLst>
                                          <p:attrName>ppt_x</p:attrName>
                                        </p:attrNameLst>
                                      </p:cBhvr>
                                      <p:tavLst>
                                        <p:tav tm="0">
                                          <p:val>
                                            <p:strVal val="0-#ppt_w/2"/>
                                          </p:val>
                                        </p:tav>
                                        <p:tav tm="100000">
                                          <p:val>
                                            <p:strVal val="#ppt_x"/>
                                          </p:val>
                                        </p:tav>
                                      </p:tavLst>
                                    </p:anim>
                                    <p:anim calcmode="lin" valueType="num">
                                      <p:cBhvr additive="base">
                                        <p:cTn id="13" dur="500" fill="hold"/>
                                        <p:tgtEl>
                                          <p:spTgt spid="108568"/>
                                        </p:tgtEl>
                                        <p:attrNameLst>
                                          <p:attrName>ppt_y</p:attrName>
                                        </p:attrNameLst>
                                      </p:cBhvr>
                                      <p:tavLst>
                                        <p:tav tm="0">
                                          <p:val>
                                            <p:strVal val="#ppt_y"/>
                                          </p:val>
                                        </p:tav>
                                        <p:tav tm="100000">
                                          <p:val>
                                            <p:strVal val="#ppt_y"/>
                                          </p:val>
                                        </p:tav>
                                      </p:tavLst>
                                    </p:anim>
                                  </p:childTnLst>
                                </p:cTn>
                              </p:par>
                              <p:par>
                                <p:cTn id="14" presetID="2" presetClass="entr" presetSubtype="8" fill="hold" nodeType="withEffect">
                                  <p:stCondLst>
                                    <p:cond delay="0"/>
                                  </p:stCondLst>
                                  <p:childTnLst>
                                    <p:set>
                                      <p:cBhvr>
                                        <p:cTn id="15" dur="1" fill="hold">
                                          <p:stCondLst>
                                            <p:cond delay="0"/>
                                          </p:stCondLst>
                                        </p:cTn>
                                        <p:tgtEl>
                                          <p:spTgt spid="108571"/>
                                        </p:tgtEl>
                                        <p:attrNameLst>
                                          <p:attrName>style.visibility</p:attrName>
                                        </p:attrNameLst>
                                      </p:cBhvr>
                                      <p:to>
                                        <p:strVal val="visible"/>
                                      </p:to>
                                    </p:set>
                                    <p:anim calcmode="lin" valueType="num">
                                      <p:cBhvr additive="base">
                                        <p:cTn id="16" dur="500" fill="hold"/>
                                        <p:tgtEl>
                                          <p:spTgt spid="108571"/>
                                        </p:tgtEl>
                                        <p:attrNameLst>
                                          <p:attrName>ppt_x</p:attrName>
                                        </p:attrNameLst>
                                      </p:cBhvr>
                                      <p:tavLst>
                                        <p:tav tm="0">
                                          <p:val>
                                            <p:strVal val="0-#ppt_w/2"/>
                                          </p:val>
                                        </p:tav>
                                        <p:tav tm="100000">
                                          <p:val>
                                            <p:strVal val="#ppt_x"/>
                                          </p:val>
                                        </p:tav>
                                      </p:tavLst>
                                    </p:anim>
                                    <p:anim calcmode="lin" valueType="num">
                                      <p:cBhvr additive="base">
                                        <p:cTn id="17" dur="500" fill="hold"/>
                                        <p:tgtEl>
                                          <p:spTgt spid="108571"/>
                                        </p:tgtEl>
                                        <p:attrNameLst>
                                          <p:attrName>ppt_y</p:attrName>
                                        </p:attrNameLst>
                                      </p:cBhvr>
                                      <p:tavLst>
                                        <p:tav tm="0">
                                          <p:val>
                                            <p:strVal val="#ppt_y"/>
                                          </p:val>
                                        </p:tav>
                                        <p:tav tm="100000">
                                          <p:val>
                                            <p:strVal val="#ppt_y"/>
                                          </p:val>
                                        </p:tav>
                                      </p:tavLst>
                                    </p:anim>
                                  </p:childTnLst>
                                </p:cTn>
                              </p:par>
                              <p:par>
                                <p:cTn id="18" presetID="2" presetClass="entr" presetSubtype="8" fill="hold" nodeType="withEffect">
                                  <p:stCondLst>
                                    <p:cond delay="0"/>
                                  </p:stCondLst>
                                  <p:childTnLst>
                                    <p:set>
                                      <p:cBhvr>
                                        <p:cTn id="19" dur="1" fill="hold">
                                          <p:stCondLst>
                                            <p:cond delay="0"/>
                                          </p:stCondLst>
                                        </p:cTn>
                                        <p:tgtEl>
                                          <p:spTgt spid="108572"/>
                                        </p:tgtEl>
                                        <p:attrNameLst>
                                          <p:attrName>style.visibility</p:attrName>
                                        </p:attrNameLst>
                                      </p:cBhvr>
                                      <p:to>
                                        <p:strVal val="visible"/>
                                      </p:to>
                                    </p:set>
                                    <p:anim calcmode="lin" valueType="num">
                                      <p:cBhvr additive="base">
                                        <p:cTn id="20" dur="500" fill="hold"/>
                                        <p:tgtEl>
                                          <p:spTgt spid="108572"/>
                                        </p:tgtEl>
                                        <p:attrNameLst>
                                          <p:attrName>ppt_x</p:attrName>
                                        </p:attrNameLst>
                                      </p:cBhvr>
                                      <p:tavLst>
                                        <p:tav tm="0">
                                          <p:val>
                                            <p:strVal val="0-#ppt_w/2"/>
                                          </p:val>
                                        </p:tav>
                                        <p:tav tm="100000">
                                          <p:val>
                                            <p:strVal val="#ppt_x"/>
                                          </p:val>
                                        </p:tav>
                                      </p:tavLst>
                                    </p:anim>
                                    <p:anim calcmode="lin" valueType="num">
                                      <p:cBhvr additive="base">
                                        <p:cTn id="21" dur="500" fill="hold"/>
                                        <p:tgtEl>
                                          <p:spTgt spid="108572"/>
                                        </p:tgtEl>
                                        <p:attrNameLst>
                                          <p:attrName>ppt_y</p:attrName>
                                        </p:attrNameLst>
                                      </p:cBhvr>
                                      <p:tavLst>
                                        <p:tav tm="0">
                                          <p:val>
                                            <p:strVal val="#ppt_y"/>
                                          </p:val>
                                        </p:tav>
                                        <p:tav tm="100000">
                                          <p:val>
                                            <p:strVal val="#ppt_y"/>
                                          </p:val>
                                        </p:tav>
                                      </p:tavLst>
                                    </p:anim>
                                  </p:childTnLst>
                                </p:cTn>
                              </p:par>
                              <p:par>
                                <p:cTn id="22" presetID="2" presetClass="entr" presetSubtype="2" fill="hold" nodeType="withEffect">
                                  <p:stCondLst>
                                    <p:cond delay="0"/>
                                  </p:stCondLst>
                                  <p:childTnLst>
                                    <p:set>
                                      <p:cBhvr>
                                        <p:cTn id="23" dur="1" fill="hold">
                                          <p:stCondLst>
                                            <p:cond delay="0"/>
                                          </p:stCondLst>
                                        </p:cTn>
                                        <p:tgtEl>
                                          <p:spTgt spid="108570"/>
                                        </p:tgtEl>
                                        <p:attrNameLst>
                                          <p:attrName>style.visibility</p:attrName>
                                        </p:attrNameLst>
                                      </p:cBhvr>
                                      <p:to>
                                        <p:strVal val="visible"/>
                                      </p:to>
                                    </p:set>
                                    <p:anim calcmode="lin" valueType="num">
                                      <p:cBhvr additive="base">
                                        <p:cTn id="24" dur="500" fill="hold"/>
                                        <p:tgtEl>
                                          <p:spTgt spid="108570"/>
                                        </p:tgtEl>
                                        <p:attrNameLst>
                                          <p:attrName>ppt_x</p:attrName>
                                        </p:attrNameLst>
                                      </p:cBhvr>
                                      <p:tavLst>
                                        <p:tav tm="0">
                                          <p:val>
                                            <p:strVal val="1+#ppt_w/2"/>
                                          </p:val>
                                        </p:tav>
                                        <p:tav tm="100000">
                                          <p:val>
                                            <p:strVal val="#ppt_x"/>
                                          </p:val>
                                        </p:tav>
                                      </p:tavLst>
                                    </p:anim>
                                    <p:anim calcmode="lin" valueType="num">
                                      <p:cBhvr additive="base">
                                        <p:cTn id="25" dur="500" fill="hold"/>
                                        <p:tgtEl>
                                          <p:spTgt spid="108570"/>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8569"/>
                                        </p:tgtEl>
                                        <p:attrNameLst>
                                          <p:attrName>style.visibility</p:attrName>
                                        </p:attrNameLst>
                                      </p:cBhvr>
                                      <p:to>
                                        <p:strVal val="visible"/>
                                      </p:to>
                                    </p:set>
                                    <p:anim calcmode="lin" valueType="num">
                                      <p:cBhvr additive="base">
                                        <p:cTn id="28" dur="500" fill="hold"/>
                                        <p:tgtEl>
                                          <p:spTgt spid="108569"/>
                                        </p:tgtEl>
                                        <p:attrNameLst>
                                          <p:attrName>ppt_x</p:attrName>
                                        </p:attrNameLst>
                                      </p:cBhvr>
                                      <p:tavLst>
                                        <p:tav tm="0">
                                          <p:val>
                                            <p:strVal val="1+#ppt_w/2"/>
                                          </p:val>
                                        </p:tav>
                                        <p:tav tm="100000">
                                          <p:val>
                                            <p:strVal val="#ppt_x"/>
                                          </p:val>
                                        </p:tav>
                                      </p:tavLst>
                                    </p:anim>
                                    <p:anim calcmode="lin" valueType="num">
                                      <p:cBhvr additive="base">
                                        <p:cTn id="29" dur="500" fill="hold"/>
                                        <p:tgtEl>
                                          <p:spTgt spid="108569"/>
                                        </p:tgtEl>
                                        <p:attrNameLst>
                                          <p:attrName>ppt_y</p:attrName>
                                        </p:attrNameLst>
                                      </p:cBhvr>
                                      <p:tavLst>
                                        <p:tav tm="0">
                                          <p:val>
                                            <p:strVal val="#ppt_y"/>
                                          </p:val>
                                        </p:tav>
                                        <p:tav tm="100000">
                                          <p:val>
                                            <p:strVal val="#ppt_y"/>
                                          </p:val>
                                        </p:tav>
                                      </p:tavLst>
                                    </p:anim>
                                  </p:childTnLst>
                                </p:cTn>
                              </p:par>
                              <p:par>
                                <p:cTn id="30" presetID="2" presetClass="entr" presetSubtype="2" fill="hold" nodeType="withEffect">
                                  <p:stCondLst>
                                    <p:cond delay="0"/>
                                  </p:stCondLst>
                                  <p:childTnLst>
                                    <p:set>
                                      <p:cBhvr>
                                        <p:cTn id="31" dur="1" fill="hold">
                                          <p:stCondLst>
                                            <p:cond delay="0"/>
                                          </p:stCondLst>
                                        </p:cTn>
                                        <p:tgtEl>
                                          <p:spTgt spid="108567"/>
                                        </p:tgtEl>
                                        <p:attrNameLst>
                                          <p:attrName>style.visibility</p:attrName>
                                        </p:attrNameLst>
                                      </p:cBhvr>
                                      <p:to>
                                        <p:strVal val="visible"/>
                                      </p:to>
                                    </p:set>
                                    <p:anim calcmode="lin" valueType="num">
                                      <p:cBhvr additive="base">
                                        <p:cTn id="32" dur="500" fill="hold"/>
                                        <p:tgtEl>
                                          <p:spTgt spid="108567"/>
                                        </p:tgtEl>
                                        <p:attrNameLst>
                                          <p:attrName>ppt_x</p:attrName>
                                        </p:attrNameLst>
                                      </p:cBhvr>
                                      <p:tavLst>
                                        <p:tav tm="0">
                                          <p:val>
                                            <p:strVal val="1+#ppt_w/2"/>
                                          </p:val>
                                        </p:tav>
                                        <p:tav tm="100000">
                                          <p:val>
                                            <p:strVal val="#ppt_x"/>
                                          </p:val>
                                        </p:tav>
                                      </p:tavLst>
                                    </p:anim>
                                    <p:anim calcmode="lin" valueType="num">
                                      <p:cBhvr additive="base">
                                        <p:cTn id="33" dur="500" fill="hold"/>
                                        <p:tgtEl>
                                          <p:spTgt spid="1085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0A09CEAC-7006-6AFD-EAA7-CAC5C0E96A95}"/>
              </a:ext>
            </a:extLst>
          </p:cNvPr>
          <p:cNvSpPr>
            <a:spLocks noChangeArrowheads="1"/>
          </p:cNvSpPr>
          <p:nvPr/>
        </p:nvSpPr>
        <p:spPr bwMode="auto">
          <a:xfrm>
            <a:off x="2286000" y="2971800"/>
            <a:ext cx="4876800" cy="3200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109571" name="Text Box 3">
            <a:extLst>
              <a:ext uri="{FF2B5EF4-FFF2-40B4-BE49-F238E27FC236}">
                <a16:creationId xmlns:a16="http://schemas.microsoft.com/office/drawing/2014/main" id="{D76EDAA3-2DB8-0C58-5D45-D59730BBD36B}"/>
              </a:ext>
            </a:extLst>
          </p:cNvPr>
          <p:cNvSpPr txBox="1">
            <a:spLocks noChangeArrowheads="1"/>
          </p:cNvSpPr>
          <p:nvPr/>
        </p:nvSpPr>
        <p:spPr bwMode="auto">
          <a:xfrm>
            <a:off x="1905000" y="25146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U</a:t>
            </a:r>
          </a:p>
        </p:txBody>
      </p:sp>
      <p:sp>
        <p:nvSpPr>
          <p:cNvPr id="109572" name="Oval 4">
            <a:extLst>
              <a:ext uri="{FF2B5EF4-FFF2-40B4-BE49-F238E27FC236}">
                <a16:creationId xmlns:a16="http://schemas.microsoft.com/office/drawing/2014/main" id="{98D29DB2-BF3B-270C-B779-67B4D0218720}"/>
              </a:ext>
            </a:extLst>
          </p:cNvPr>
          <p:cNvSpPr>
            <a:spLocks noChangeArrowheads="1"/>
          </p:cNvSpPr>
          <p:nvPr/>
        </p:nvSpPr>
        <p:spPr bwMode="auto">
          <a:xfrm>
            <a:off x="3200400" y="3733800"/>
            <a:ext cx="1752600" cy="1752600"/>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9573" name="Oval 5">
            <a:extLst>
              <a:ext uri="{FF2B5EF4-FFF2-40B4-BE49-F238E27FC236}">
                <a16:creationId xmlns:a16="http://schemas.microsoft.com/office/drawing/2014/main" id="{3CCE3D44-131F-06D5-F840-255E811580A2}"/>
              </a:ext>
            </a:extLst>
          </p:cNvPr>
          <p:cNvSpPr>
            <a:spLocks noChangeArrowheads="1"/>
          </p:cNvSpPr>
          <p:nvPr/>
        </p:nvSpPr>
        <p:spPr bwMode="auto">
          <a:xfrm>
            <a:off x="4419600" y="3733800"/>
            <a:ext cx="1752600" cy="1752600"/>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9574" name="Freeform 6">
            <a:extLst>
              <a:ext uri="{FF2B5EF4-FFF2-40B4-BE49-F238E27FC236}">
                <a16:creationId xmlns:a16="http://schemas.microsoft.com/office/drawing/2014/main" id="{A305E55B-C8CA-6BE6-374A-DC950BCA2C4D}"/>
              </a:ext>
            </a:extLst>
          </p:cNvPr>
          <p:cNvSpPr>
            <a:spLocks/>
          </p:cNvSpPr>
          <p:nvPr/>
        </p:nvSpPr>
        <p:spPr bwMode="auto">
          <a:xfrm>
            <a:off x="4465638" y="4117975"/>
            <a:ext cx="120650" cy="138113"/>
          </a:xfrm>
          <a:custGeom>
            <a:avLst/>
            <a:gdLst>
              <a:gd name="T0" fmla="*/ 61 w 76"/>
              <a:gd name="T1" fmla="*/ 0 h 87"/>
              <a:gd name="T2" fmla="*/ 48 w 76"/>
              <a:gd name="T3" fmla="*/ 12 h 87"/>
              <a:gd name="T4" fmla="*/ 36 w 76"/>
              <a:gd name="T5" fmla="*/ 37 h 87"/>
              <a:gd name="T6" fmla="*/ 24 w 76"/>
              <a:gd name="T7" fmla="*/ 61 h 87"/>
              <a:gd name="T8" fmla="*/ 48 w 76"/>
              <a:gd name="T9" fmla="*/ 37 h 87"/>
              <a:gd name="T10" fmla="*/ 36 w 76"/>
              <a:gd name="T11" fmla="*/ 61 h 87"/>
              <a:gd name="T12" fmla="*/ 30 w 76"/>
              <a:gd name="T13" fmla="*/ 80 h 87"/>
              <a:gd name="T14" fmla="*/ 55 w 76"/>
              <a:gd name="T15" fmla="*/ 24 h 87"/>
              <a:gd name="T16" fmla="*/ 67 w 76"/>
              <a:gd name="T17" fmla="*/ 6 h 87"/>
              <a:gd name="T18" fmla="*/ 55 w 76"/>
              <a:gd name="T19" fmla="*/ 24 h 87"/>
              <a:gd name="T20" fmla="*/ 17 w 76"/>
              <a:gd name="T21"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7">
                <a:moveTo>
                  <a:pt x="61" y="0"/>
                </a:moveTo>
                <a:cubicBezTo>
                  <a:pt x="57" y="4"/>
                  <a:pt x="49" y="6"/>
                  <a:pt x="48" y="12"/>
                </a:cubicBezTo>
                <a:cubicBezTo>
                  <a:pt x="42" y="42"/>
                  <a:pt x="76" y="24"/>
                  <a:pt x="36" y="37"/>
                </a:cubicBezTo>
                <a:cubicBezTo>
                  <a:pt x="8" y="79"/>
                  <a:pt x="0" y="85"/>
                  <a:pt x="24" y="61"/>
                </a:cubicBezTo>
                <a:cubicBezTo>
                  <a:pt x="38" y="18"/>
                  <a:pt x="27" y="14"/>
                  <a:pt x="48" y="37"/>
                </a:cubicBezTo>
                <a:cubicBezTo>
                  <a:pt x="44" y="45"/>
                  <a:pt x="39" y="53"/>
                  <a:pt x="36" y="61"/>
                </a:cubicBezTo>
                <a:cubicBezTo>
                  <a:pt x="33" y="67"/>
                  <a:pt x="30" y="87"/>
                  <a:pt x="30" y="80"/>
                </a:cubicBezTo>
                <a:cubicBezTo>
                  <a:pt x="30" y="27"/>
                  <a:pt x="23" y="36"/>
                  <a:pt x="55" y="24"/>
                </a:cubicBezTo>
                <a:cubicBezTo>
                  <a:pt x="59" y="18"/>
                  <a:pt x="71" y="0"/>
                  <a:pt x="67" y="6"/>
                </a:cubicBezTo>
                <a:cubicBezTo>
                  <a:pt x="63" y="12"/>
                  <a:pt x="60" y="18"/>
                  <a:pt x="55" y="24"/>
                </a:cubicBezTo>
                <a:cubicBezTo>
                  <a:pt x="38" y="45"/>
                  <a:pt x="17" y="59"/>
                  <a:pt x="17" y="86"/>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09575" name="Group 7">
            <a:extLst>
              <a:ext uri="{FF2B5EF4-FFF2-40B4-BE49-F238E27FC236}">
                <a16:creationId xmlns:a16="http://schemas.microsoft.com/office/drawing/2014/main" id="{409A47FC-D267-4138-C382-94F87F2216EC}"/>
              </a:ext>
            </a:extLst>
          </p:cNvPr>
          <p:cNvGrpSpPr>
            <a:grpSpLocks/>
          </p:cNvGrpSpPr>
          <p:nvPr/>
        </p:nvGrpSpPr>
        <p:grpSpPr bwMode="auto">
          <a:xfrm>
            <a:off x="4402138" y="3956050"/>
            <a:ext cx="588962" cy="1282700"/>
            <a:chOff x="2773" y="2492"/>
            <a:chExt cx="371" cy="808"/>
          </a:xfrm>
        </p:grpSpPr>
        <p:sp>
          <p:nvSpPr>
            <p:cNvPr id="109576" name="Freeform 8">
              <a:extLst>
                <a:ext uri="{FF2B5EF4-FFF2-40B4-BE49-F238E27FC236}">
                  <a16:creationId xmlns:a16="http://schemas.microsoft.com/office/drawing/2014/main" id="{F07D3E73-6F10-288D-DC15-C8F62DE8395B}"/>
                </a:ext>
              </a:extLst>
            </p:cNvPr>
            <p:cNvSpPr>
              <a:spLocks/>
            </p:cNvSpPr>
            <p:nvPr/>
          </p:nvSpPr>
          <p:spPr bwMode="auto">
            <a:xfrm>
              <a:off x="2773" y="2492"/>
              <a:ext cx="371" cy="808"/>
            </a:xfrm>
            <a:custGeom>
              <a:avLst/>
              <a:gdLst>
                <a:gd name="T0" fmla="*/ 175 w 371"/>
                <a:gd name="T1" fmla="*/ 15 h 808"/>
                <a:gd name="T2" fmla="*/ 225 w 371"/>
                <a:gd name="T3" fmla="*/ 71 h 808"/>
                <a:gd name="T4" fmla="*/ 249 w 371"/>
                <a:gd name="T5" fmla="*/ 95 h 808"/>
                <a:gd name="T6" fmla="*/ 274 w 371"/>
                <a:gd name="T7" fmla="*/ 126 h 808"/>
                <a:gd name="T8" fmla="*/ 299 w 371"/>
                <a:gd name="T9" fmla="*/ 176 h 808"/>
                <a:gd name="T10" fmla="*/ 305 w 371"/>
                <a:gd name="T11" fmla="*/ 194 h 808"/>
                <a:gd name="T12" fmla="*/ 318 w 371"/>
                <a:gd name="T13" fmla="*/ 207 h 808"/>
                <a:gd name="T14" fmla="*/ 330 w 371"/>
                <a:gd name="T15" fmla="*/ 244 h 808"/>
                <a:gd name="T16" fmla="*/ 342 w 371"/>
                <a:gd name="T17" fmla="*/ 263 h 808"/>
                <a:gd name="T18" fmla="*/ 330 w 371"/>
                <a:gd name="T19" fmla="*/ 430 h 808"/>
                <a:gd name="T20" fmla="*/ 318 w 371"/>
                <a:gd name="T21" fmla="*/ 603 h 808"/>
                <a:gd name="T22" fmla="*/ 293 w 371"/>
                <a:gd name="T23" fmla="*/ 634 h 808"/>
                <a:gd name="T24" fmla="*/ 225 w 371"/>
                <a:gd name="T25" fmla="*/ 752 h 808"/>
                <a:gd name="T26" fmla="*/ 175 w 371"/>
                <a:gd name="T27" fmla="*/ 808 h 808"/>
                <a:gd name="T28" fmla="*/ 119 w 371"/>
                <a:gd name="T29" fmla="*/ 758 h 808"/>
                <a:gd name="T30" fmla="*/ 82 w 371"/>
                <a:gd name="T31" fmla="*/ 702 h 808"/>
                <a:gd name="T32" fmla="*/ 8 w 371"/>
                <a:gd name="T33" fmla="*/ 566 h 808"/>
                <a:gd name="T34" fmla="*/ 14 w 371"/>
                <a:gd name="T35" fmla="*/ 448 h 808"/>
                <a:gd name="T36" fmla="*/ 82 w 371"/>
                <a:gd name="T37" fmla="*/ 176 h 808"/>
                <a:gd name="T38" fmla="*/ 163 w 371"/>
                <a:gd name="T39" fmla="*/ 21 h 808"/>
                <a:gd name="T40" fmla="*/ 175 w 371"/>
                <a:gd name="T41" fmla="*/ 2 h 808"/>
                <a:gd name="T42" fmla="*/ 175 w 371"/>
                <a:gd name="T43" fmla="*/ 15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1" h="808">
                  <a:moveTo>
                    <a:pt x="175" y="15"/>
                  </a:moveTo>
                  <a:cubicBezTo>
                    <a:pt x="194" y="32"/>
                    <a:pt x="207" y="53"/>
                    <a:pt x="225" y="71"/>
                  </a:cubicBezTo>
                  <a:cubicBezTo>
                    <a:pt x="236" y="103"/>
                    <a:pt x="222" y="79"/>
                    <a:pt x="249" y="95"/>
                  </a:cubicBezTo>
                  <a:cubicBezTo>
                    <a:pt x="259" y="101"/>
                    <a:pt x="268" y="117"/>
                    <a:pt x="274" y="126"/>
                  </a:cubicBezTo>
                  <a:cubicBezTo>
                    <a:pt x="280" y="146"/>
                    <a:pt x="284" y="160"/>
                    <a:pt x="299" y="176"/>
                  </a:cubicBezTo>
                  <a:cubicBezTo>
                    <a:pt x="301" y="182"/>
                    <a:pt x="302" y="189"/>
                    <a:pt x="305" y="194"/>
                  </a:cubicBezTo>
                  <a:cubicBezTo>
                    <a:pt x="308" y="199"/>
                    <a:pt x="315" y="202"/>
                    <a:pt x="318" y="207"/>
                  </a:cubicBezTo>
                  <a:cubicBezTo>
                    <a:pt x="324" y="219"/>
                    <a:pt x="323" y="233"/>
                    <a:pt x="330" y="244"/>
                  </a:cubicBezTo>
                  <a:cubicBezTo>
                    <a:pt x="334" y="250"/>
                    <a:pt x="338" y="257"/>
                    <a:pt x="342" y="263"/>
                  </a:cubicBezTo>
                  <a:cubicBezTo>
                    <a:pt x="348" y="316"/>
                    <a:pt x="371" y="385"/>
                    <a:pt x="330" y="430"/>
                  </a:cubicBezTo>
                  <a:cubicBezTo>
                    <a:pt x="326" y="488"/>
                    <a:pt x="326" y="546"/>
                    <a:pt x="318" y="603"/>
                  </a:cubicBezTo>
                  <a:cubicBezTo>
                    <a:pt x="316" y="616"/>
                    <a:pt x="300" y="623"/>
                    <a:pt x="293" y="634"/>
                  </a:cubicBezTo>
                  <a:cubicBezTo>
                    <a:pt x="270" y="673"/>
                    <a:pt x="262" y="725"/>
                    <a:pt x="225" y="752"/>
                  </a:cubicBezTo>
                  <a:cubicBezTo>
                    <a:pt x="212" y="783"/>
                    <a:pt x="206" y="796"/>
                    <a:pt x="175" y="808"/>
                  </a:cubicBezTo>
                  <a:cubicBezTo>
                    <a:pt x="147" y="797"/>
                    <a:pt x="140" y="778"/>
                    <a:pt x="119" y="758"/>
                  </a:cubicBezTo>
                  <a:cubicBezTo>
                    <a:pt x="108" y="736"/>
                    <a:pt x="94" y="722"/>
                    <a:pt x="82" y="702"/>
                  </a:cubicBezTo>
                  <a:cubicBezTo>
                    <a:pt x="55" y="658"/>
                    <a:pt x="36" y="610"/>
                    <a:pt x="8" y="566"/>
                  </a:cubicBezTo>
                  <a:cubicBezTo>
                    <a:pt x="10" y="527"/>
                    <a:pt x="12" y="487"/>
                    <a:pt x="14" y="448"/>
                  </a:cubicBezTo>
                  <a:cubicBezTo>
                    <a:pt x="18" y="369"/>
                    <a:pt x="0" y="231"/>
                    <a:pt x="82" y="176"/>
                  </a:cubicBezTo>
                  <a:cubicBezTo>
                    <a:pt x="99" y="121"/>
                    <a:pt x="127" y="65"/>
                    <a:pt x="163" y="21"/>
                  </a:cubicBezTo>
                  <a:cubicBezTo>
                    <a:pt x="168" y="15"/>
                    <a:pt x="168" y="5"/>
                    <a:pt x="175" y="2"/>
                  </a:cubicBezTo>
                  <a:cubicBezTo>
                    <a:pt x="179" y="0"/>
                    <a:pt x="175" y="11"/>
                    <a:pt x="175" y="15"/>
                  </a:cubicBezTo>
                  <a:close/>
                </a:path>
              </a:pathLst>
            </a:custGeom>
            <a:solidFill>
              <a:srgbClr val="00BE00"/>
            </a:solidFill>
            <a:ln w="0">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9577" name="Freeform 9">
              <a:extLst>
                <a:ext uri="{FF2B5EF4-FFF2-40B4-BE49-F238E27FC236}">
                  <a16:creationId xmlns:a16="http://schemas.microsoft.com/office/drawing/2014/main" id="{A81F9EC2-0D5E-5FA2-C17E-24872C7B8D67}"/>
                </a:ext>
              </a:extLst>
            </p:cNvPr>
            <p:cNvSpPr>
              <a:spLocks/>
            </p:cNvSpPr>
            <p:nvPr/>
          </p:nvSpPr>
          <p:spPr bwMode="auto">
            <a:xfrm>
              <a:off x="2813" y="2610"/>
              <a:ext cx="88" cy="93"/>
            </a:xfrm>
            <a:custGeom>
              <a:avLst/>
              <a:gdLst>
                <a:gd name="T0" fmla="*/ 30 w 88"/>
                <a:gd name="T1" fmla="*/ 70 h 93"/>
                <a:gd name="T2" fmla="*/ 36 w 88"/>
                <a:gd name="T3" fmla="*/ 89 h 93"/>
                <a:gd name="T4" fmla="*/ 24 w 88"/>
                <a:gd name="T5" fmla="*/ 76 h 93"/>
                <a:gd name="T6" fmla="*/ 30 w 88"/>
                <a:gd name="T7" fmla="*/ 58 h 93"/>
                <a:gd name="T8" fmla="*/ 42 w 88"/>
                <a:gd name="T9" fmla="*/ 45 h 93"/>
                <a:gd name="T10" fmla="*/ 24 w 88"/>
                <a:gd name="T11" fmla="*/ 52 h 93"/>
                <a:gd name="T12" fmla="*/ 11 w 88"/>
                <a:gd name="T13" fmla="*/ 64 h 93"/>
                <a:gd name="T14" fmla="*/ 17 w 88"/>
                <a:gd name="T15" fmla="*/ 83 h 93"/>
                <a:gd name="T16" fmla="*/ 24 w 88"/>
                <a:gd name="T17" fmla="*/ 64 h 93"/>
                <a:gd name="T18" fmla="*/ 42 w 88"/>
                <a:gd name="T19" fmla="*/ 39 h 93"/>
                <a:gd name="T20" fmla="*/ 11 w 88"/>
                <a:gd name="T21" fmla="*/ 58 h 93"/>
                <a:gd name="T22" fmla="*/ 42 w 88"/>
                <a:gd name="T23" fmla="*/ 33 h 93"/>
                <a:gd name="T24" fmla="*/ 48 w 88"/>
                <a:gd name="T25" fmla="*/ 45 h 93"/>
                <a:gd name="T26" fmla="*/ 48 w 88"/>
                <a:gd name="T27" fmla="*/ 15 h 93"/>
                <a:gd name="T28" fmla="*/ 30 w 88"/>
                <a:gd name="T29" fmla="*/ 7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93">
                  <a:moveTo>
                    <a:pt x="30" y="70"/>
                  </a:moveTo>
                  <a:cubicBezTo>
                    <a:pt x="32" y="76"/>
                    <a:pt x="41" y="84"/>
                    <a:pt x="36" y="89"/>
                  </a:cubicBezTo>
                  <a:cubicBezTo>
                    <a:pt x="32" y="93"/>
                    <a:pt x="25" y="82"/>
                    <a:pt x="24" y="76"/>
                  </a:cubicBezTo>
                  <a:cubicBezTo>
                    <a:pt x="23" y="70"/>
                    <a:pt x="27" y="63"/>
                    <a:pt x="30" y="58"/>
                  </a:cubicBezTo>
                  <a:cubicBezTo>
                    <a:pt x="33" y="53"/>
                    <a:pt x="46" y="49"/>
                    <a:pt x="42" y="45"/>
                  </a:cubicBezTo>
                  <a:cubicBezTo>
                    <a:pt x="37" y="40"/>
                    <a:pt x="30" y="50"/>
                    <a:pt x="24" y="52"/>
                  </a:cubicBezTo>
                  <a:cubicBezTo>
                    <a:pt x="20" y="56"/>
                    <a:pt x="12" y="58"/>
                    <a:pt x="11" y="64"/>
                  </a:cubicBezTo>
                  <a:cubicBezTo>
                    <a:pt x="10" y="70"/>
                    <a:pt x="10" y="83"/>
                    <a:pt x="17" y="83"/>
                  </a:cubicBezTo>
                  <a:cubicBezTo>
                    <a:pt x="24" y="83"/>
                    <a:pt x="21" y="70"/>
                    <a:pt x="24" y="64"/>
                  </a:cubicBezTo>
                  <a:cubicBezTo>
                    <a:pt x="29" y="55"/>
                    <a:pt x="49" y="31"/>
                    <a:pt x="42" y="39"/>
                  </a:cubicBezTo>
                  <a:cubicBezTo>
                    <a:pt x="25" y="57"/>
                    <a:pt x="36" y="50"/>
                    <a:pt x="11" y="58"/>
                  </a:cubicBezTo>
                  <a:cubicBezTo>
                    <a:pt x="12" y="57"/>
                    <a:pt x="38" y="29"/>
                    <a:pt x="42" y="33"/>
                  </a:cubicBezTo>
                  <a:cubicBezTo>
                    <a:pt x="54" y="47"/>
                    <a:pt x="0" y="64"/>
                    <a:pt x="48" y="45"/>
                  </a:cubicBezTo>
                  <a:cubicBezTo>
                    <a:pt x="57" y="22"/>
                    <a:pt x="88" y="0"/>
                    <a:pt x="48" y="15"/>
                  </a:cubicBezTo>
                  <a:cubicBezTo>
                    <a:pt x="31" y="48"/>
                    <a:pt x="38" y="30"/>
                    <a:pt x="30" y="7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9578" name="Freeform 10">
              <a:extLst>
                <a:ext uri="{FF2B5EF4-FFF2-40B4-BE49-F238E27FC236}">
                  <a16:creationId xmlns:a16="http://schemas.microsoft.com/office/drawing/2014/main" id="{DCCA4F13-441E-6F86-CB36-506232ADE4E1}"/>
                </a:ext>
              </a:extLst>
            </p:cNvPr>
            <p:cNvSpPr>
              <a:spLocks/>
            </p:cNvSpPr>
            <p:nvPr/>
          </p:nvSpPr>
          <p:spPr bwMode="auto">
            <a:xfrm>
              <a:off x="3043" y="2897"/>
              <a:ext cx="80" cy="180"/>
            </a:xfrm>
            <a:custGeom>
              <a:avLst/>
              <a:gdLst>
                <a:gd name="T0" fmla="*/ 41 w 80"/>
                <a:gd name="T1" fmla="*/ 180 h 180"/>
                <a:gd name="T2" fmla="*/ 66 w 80"/>
                <a:gd name="T3" fmla="*/ 118 h 180"/>
                <a:gd name="T4" fmla="*/ 66 w 80"/>
                <a:gd name="T5" fmla="*/ 0 h 180"/>
                <a:gd name="T6" fmla="*/ 41 w 80"/>
                <a:gd name="T7" fmla="*/ 180 h 180"/>
              </a:gdLst>
              <a:ahLst/>
              <a:cxnLst>
                <a:cxn ang="0">
                  <a:pos x="T0" y="T1"/>
                </a:cxn>
                <a:cxn ang="0">
                  <a:pos x="T2" y="T3"/>
                </a:cxn>
                <a:cxn ang="0">
                  <a:pos x="T4" y="T5"/>
                </a:cxn>
                <a:cxn ang="0">
                  <a:pos x="T6" y="T7"/>
                </a:cxn>
              </a:cxnLst>
              <a:rect l="0" t="0" r="r" b="b"/>
              <a:pathLst>
                <a:path w="80" h="180">
                  <a:moveTo>
                    <a:pt x="41" y="180"/>
                  </a:moveTo>
                  <a:cubicBezTo>
                    <a:pt x="49" y="159"/>
                    <a:pt x="59" y="139"/>
                    <a:pt x="66" y="118"/>
                  </a:cubicBezTo>
                  <a:cubicBezTo>
                    <a:pt x="75" y="60"/>
                    <a:pt x="80" y="66"/>
                    <a:pt x="66" y="0"/>
                  </a:cubicBezTo>
                  <a:cubicBezTo>
                    <a:pt x="0" y="31"/>
                    <a:pt x="52" y="111"/>
                    <a:pt x="41" y="18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09579" name="Freeform 11">
            <a:extLst>
              <a:ext uri="{FF2B5EF4-FFF2-40B4-BE49-F238E27FC236}">
                <a16:creationId xmlns:a16="http://schemas.microsoft.com/office/drawing/2014/main" id="{10276C61-4797-5065-1C06-3A36372320FE}"/>
              </a:ext>
            </a:extLst>
          </p:cNvPr>
          <p:cNvSpPr>
            <a:spLocks/>
          </p:cNvSpPr>
          <p:nvPr/>
        </p:nvSpPr>
        <p:spPr bwMode="auto">
          <a:xfrm>
            <a:off x="4926013" y="4568825"/>
            <a:ext cx="30162" cy="79375"/>
          </a:xfrm>
          <a:custGeom>
            <a:avLst/>
            <a:gdLst>
              <a:gd name="T0" fmla="*/ 19 w 19"/>
              <a:gd name="T1" fmla="*/ 0 h 50"/>
              <a:gd name="T2" fmla="*/ 6 w 19"/>
              <a:gd name="T3" fmla="*/ 13 h 50"/>
              <a:gd name="T4" fmla="*/ 19 w 19"/>
              <a:gd name="T5" fmla="*/ 25 h 50"/>
              <a:gd name="T6" fmla="*/ 6 w 19"/>
              <a:gd name="T7" fmla="*/ 7 h 50"/>
              <a:gd name="T8" fmla="*/ 0 w 19"/>
              <a:gd name="T9" fmla="*/ 50 h 50"/>
            </a:gdLst>
            <a:ahLst/>
            <a:cxnLst>
              <a:cxn ang="0">
                <a:pos x="T0" y="T1"/>
              </a:cxn>
              <a:cxn ang="0">
                <a:pos x="T2" y="T3"/>
              </a:cxn>
              <a:cxn ang="0">
                <a:pos x="T4" y="T5"/>
              </a:cxn>
              <a:cxn ang="0">
                <a:pos x="T6" y="T7"/>
              </a:cxn>
              <a:cxn ang="0">
                <a:pos x="T8" y="T9"/>
              </a:cxn>
            </a:cxnLst>
            <a:rect l="0" t="0" r="r" b="b"/>
            <a:pathLst>
              <a:path w="19" h="50">
                <a:moveTo>
                  <a:pt x="19" y="0"/>
                </a:moveTo>
                <a:cubicBezTo>
                  <a:pt x="15" y="4"/>
                  <a:pt x="6" y="7"/>
                  <a:pt x="6" y="13"/>
                </a:cubicBezTo>
                <a:cubicBezTo>
                  <a:pt x="6" y="19"/>
                  <a:pt x="19" y="31"/>
                  <a:pt x="19" y="25"/>
                </a:cubicBezTo>
                <a:cubicBezTo>
                  <a:pt x="19" y="18"/>
                  <a:pt x="10" y="13"/>
                  <a:pt x="6" y="7"/>
                </a:cubicBezTo>
                <a:cubicBezTo>
                  <a:pt x="13" y="44"/>
                  <a:pt x="19" y="31"/>
                  <a:pt x="0" y="50"/>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9580" name="Text Box 12">
            <a:extLst>
              <a:ext uri="{FF2B5EF4-FFF2-40B4-BE49-F238E27FC236}">
                <a16:creationId xmlns:a16="http://schemas.microsoft.com/office/drawing/2014/main" id="{E0326C10-F78B-1E58-1B36-C2CADED4F5DE}"/>
              </a:ext>
            </a:extLst>
          </p:cNvPr>
          <p:cNvSpPr txBox="1">
            <a:spLocks noChangeArrowheads="1"/>
          </p:cNvSpPr>
          <p:nvPr/>
        </p:nvSpPr>
        <p:spPr bwMode="auto">
          <a:xfrm>
            <a:off x="2971800" y="35814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M</a:t>
            </a:r>
          </a:p>
        </p:txBody>
      </p:sp>
      <p:sp>
        <p:nvSpPr>
          <p:cNvPr id="109581" name="Text Box 13">
            <a:extLst>
              <a:ext uri="{FF2B5EF4-FFF2-40B4-BE49-F238E27FC236}">
                <a16:creationId xmlns:a16="http://schemas.microsoft.com/office/drawing/2014/main" id="{0400504E-3E96-C32F-F8C1-A149AC8F0BAA}"/>
              </a:ext>
            </a:extLst>
          </p:cNvPr>
          <p:cNvSpPr txBox="1">
            <a:spLocks noChangeArrowheads="1"/>
          </p:cNvSpPr>
          <p:nvPr/>
        </p:nvSpPr>
        <p:spPr bwMode="auto">
          <a:xfrm>
            <a:off x="5943600" y="3595688"/>
            <a:ext cx="45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G</a:t>
            </a:r>
          </a:p>
        </p:txBody>
      </p:sp>
      <p:sp>
        <p:nvSpPr>
          <p:cNvPr id="109582" name="Rectangle 14">
            <a:extLst>
              <a:ext uri="{FF2B5EF4-FFF2-40B4-BE49-F238E27FC236}">
                <a16:creationId xmlns:a16="http://schemas.microsoft.com/office/drawing/2014/main" id="{11FF624D-21A1-D814-EB1C-8871895556A5}"/>
              </a:ext>
            </a:extLst>
          </p:cNvPr>
          <p:cNvSpPr>
            <a:spLocks noChangeArrowheads="1"/>
          </p:cNvSpPr>
          <p:nvPr/>
        </p:nvSpPr>
        <p:spPr bwMode="auto">
          <a:xfrm>
            <a:off x="4489450" y="428466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5</a:t>
            </a:r>
          </a:p>
        </p:txBody>
      </p:sp>
      <p:sp>
        <p:nvSpPr>
          <p:cNvPr id="109583" name="Text Box 15">
            <a:extLst>
              <a:ext uri="{FF2B5EF4-FFF2-40B4-BE49-F238E27FC236}">
                <a16:creationId xmlns:a16="http://schemas.microsoft.com/office/drawing/2014/main" id="{62292394-ABB3-3E58-3726-FFA523D54104}"/>
              </a:ext>
            </a:extLst>
          </p:cNvPr>
          <p:cNvSpPr txBox="1">
            <a:spLocks noChangeArrowheads="1"/>
          </p:cNvSpPr>
          <p:nvPr/>
        </p:nvSpPr>
        <p:spPr bwMode="auto">
          <a:xfrm>
            <a:off x="381000" y="228600"/>
            <a:ext cx="8229600" cy="173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a:t>Right!  There will be 6 students who don’t play video games or watch MTV, but are still part of the class, which is set U, with 30 students total.</a:t>
            </a:r>
          </a:p>
          <a:p>
            <a:pPr algn="ctr">
              <a:spcBef>
                <a:spcPct val="50000"/>
              </a:spcBef>
            </a:pPr>
            <a:r>
              <a:rPr lang="en-US" altLang="en-US" sz="2400"/>
              <a:t>Those 6 go in the white space.  </a:t>
            </a:r>
          </a:p>
        </p:txBody>
      </p:sp>
      <p:sp>
        <p:nvSpPr>
          <p:cNvPr id="109584" name="Text Box 16">
            <a:hlinkClick r:id="rId2" action="ppaction://hlinksldjump"/>
            <a:extLst>
              <a:ext uri="{FF2B5EF4-FFF2-40B4-BE49-F238E27FC236}">
                <a16:creationId xmlns:a16="http://schemas.microsoft.com/office/drawing/2014/main" id="{3075DED2-C438-E498-AFA1-08A9EC20BE35}"/>
              </a:ext>
            </a:extLst>
          </p:cNvPr>
          <p:cNvSpPr txBox="1">
            <a:spLocks noChangeArrowheads="1"/>
          </p:cNvSpPr>
          <p:nvPr/>
        </p:nvSpPr>
        <p:spPr bwMode="auto">
          <a:xfrm>
            <a:off x="36576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chemeClr val="bg1"/>
                </a:solidFill>
                <a:effectLst>
                  <a:outerShdw blurRad="38100" dist="38100" dir="2700000" algn="tl">
                    <a:srgbClr val="C0C0C0"/>
                  </a:outerShdw>
                </a:effectLst>
              </a:rPr>
              <a:t>12</a:t>
            </a:r>
          </a:p>
        </p:txBody>
      </p:sp>
      <p:sp>
        <p:nvSpPr>
          <p:cNvPr id="109585" name="Text Box 17">
            <a:hlinkClick r:id="rId2" action="ppaction://hlinksldjump"/>
            <a:extLst>
              <a:ext uri="{FF2B5EF4-FFF2-40B4-BE49-F238E27FC236}">
                <a16:creationId xmlns:a16="http://schemas.microsoft.com/office/drawing/2014/main" id="{87C3FECF-32F5-202F-A71C-D544FA1A3CBD}"/>
              </a:ext>
            </a:extLst>
          </p:cNvPr>
          <p:cNvSpPr txBox="1">
            <a:spLocks noChangeArrowheads="1"/>
          </p:cNvSpPr>
          <p:nvPr/>
        </p:nvSpPr>
        <p:spPr bwMode="auto">
          <a:xfrm>
            <a:off x="53340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effectLst>
                  <a:outerShdw blurRad="38100" dist="38100" dir="2700000" algn="tl">
                    <a:srgbClr val="C0C0C0"/>
                  </a:outerShdw>
                </a:effectLst>
              </a:rPr>
              <a:t>7</a:t>
            </a:r>
          </a:p>
        </p:txBody>
      </p:sp>
      <p:pic>
        <p:nvPicPr>
          <p:cNvPr id="109586" name="Picture 18">
            <a:extLst>
              <a:ext uri="{FF2B5EF4-FFF2-40B4-BE49-F238E27FC236}">
                <a16:creationId xmlns:a16="http://schemas.microsoft.com/office/drawing/2014/main" id="{89459A60-8069-5FFE-B8AA-FA12F09B54EA}"/>
              </a:ext>
            </a:extLst>
          </p:cNvPr>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554038" y="1219200"/>
            <a:ext cx="1046162" cy="1079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9587" name="Picture 19">
            <a:extLst>
              <a:ext uri="{FF2B5EF4-FFF2-40B4-BE49-F238E27FC236}">
                <a16:creationId xmlns:a16="http://schemas.microsoft.com/office/drawing/2014/main" id="{335A5D4D-E545-E237-CF72-489B17319C9D}"/>
              </a:ext>
            </a:extLst>
          </p:cNvPr>
          <p:cNvPicPr>
            <a:picLocks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7029450" y="1366838"/>
            <a:ext cx="1047750" cy="842962"/>
          </a:xfrm>
          <a:noFill/>
          <a:ln/>
        </p:spPr>
      </p:pic>
      <p:sp>
        <p:nvSpPr>
          <p:cNvPr id="109588" name="Line 20">
            <a:extLst>
              <a:ext uri="{FF2B5EF4-FFF2-40B4-BE49-F238E27FC236}">
                <a16:creationId xmlns:a16="http://schemas.microsoft.com/office/drawing/2014/main" id="{9B62DDAA-588F-95C0-F0C5-45AD80F93C5B}"/>
              </a:ext>
            </a:extLst>
          </p:cNvPr>
          <p:cNvSpPr>
            <a:spLocks noChangeShapeType="1"/>
          </p:cNvSpPr>
          <p:nvPr/>
        </p:nvSpPr>
        <p:spPr bwMode="auto">
          <a:xfrm>
            <a:off x="457200" y="1143000"/>
            <a:ext cx="1295400" cy="1219200"/>
          </a:xfrm>
          <a:prstGeom prst="line">
            <a:avLst/>
          </a:prstGeom>
          <a:noFill/>
          <a:ln w="1016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9589" name="Line 21">
            <a:extLst>
              <a:ext uri="{FF2B5EF4-FFF2-40B4-BE49-F238E27FC236}">
                <a16:creationId xmlns:a16="http://schemas.microsoft.com/office/drawing/2014/main" id="{84C7CD07-F0DC-93E0-79B1-356F33728F36}"/>
              </a:ext>
            </a:extLst>
          </p:cNvPr>
          <p:cNvSpPr>
            <a:spLocks noChangeShapeType="1"/>
          </p:cNvSpPr>
          <p:nvPr/>
        </p:nvSpPr>
        <p:spPr bwMode="auto">
          <a:xfrm flipV="1">
            <a:off x="457200" y="1066800"/>
            <a:ext cx="1066800" cy="1371600"/>
          </a:xfrm>
          <a:prstGeom prst="line">
            <a:avLst/>
          </a:prstGeom>
          <a:noFill/>
          <a:ln w="1016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9590" name="Line 22">
            <a:extLst>
              <a:ext uri="{FF2B5EF4-FFF2-40B4-BE49-F238E27FC236}">
                <a16:creationId xmlns:a16="http://schemas.microsoft.com/office/drawing/2014/main" id="{456CB07C-E834-BFFA-1E8D-00A77606F202}"/>
              </a:ext>
            </a:extLst>
          </p:cNvPr>
          <p:cNvSpPr>
            <a:spLocks noChangeShapeType="1"/>
          </p:cNvSpPr>
          <p:nvPr/>
        </p:nvSpPr>
        <p:spPr bwMode="auto">
          <a:xfrm>
            <a:off x="6934200" y="1295400"/>
            <a:ext cx="1219200" cy="1066800"/>
          </a:xfrm>
          <a:prstGeom prst="line">
            <a:avLst/>
          </a:prstGeom>
          <a:noFill/>
          <a:ln w="1016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9591" name="Line 23">
            <a:extLst>
              <a:ext uri="{FF2B5EF4-FFF2-40B4-BE49-F238E27FC236}">
                <a16:creationId xmlns:a16="http://schemas.microsoft.com/office/drawing/2014/main" id="{9CBF1CE5-6360-D730-B6BB-C386041B361B}"/>
              </a:ext>
            </a:extLst>
          </p:cNvPr>
          <p:cNvSpPr>
            <a:spLocks noChangeShapeType="1"/>
          </p:cNvSpPr>
          <p:nvPr/>
        </p:nvSpPr>
        <p:spPr bwMode="auto">
          <a:xfrm flipV="1">
            <a:off x="7010400" y="1219200"/>
            <a:ext cx="1066800" cy="1219200"/>
          </a:xfrm>
          <a:prstGeom prst="line">
            <a:avLst/>
          </a:prstGeom>
          <a:noFill/>
          <a:ln w="1016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9592" name="Rectangle 24">
            <a:extLst>
              <a:ext uri="{FF2B5EF4-FFF2-40B4-BE49-F238E27FC236}">
                <a16:creationId xmlns:a16="http://schemas.microsoft.com/office/drawing/2014/main" id="{DB6C6D14-6C19-AB07-6374-615C7A8AD6ED}"/>
              </a:ext>
            </a:extLst>
          </p:cNvPr>
          <p:cNvSpPr>
            <a:spLocks noChangeArrowheads="1"/>
          </p:cNvSpPr>
          <p:nvPr/>
        </p:nvSpPr>
        <p:spPr bwMode="auto">
          <a:xfrm>
            <a:off x="4446588" y="3048000"/>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6</a:t>
            </a:r>
          </a:p>
        </p:txBody>
      </p:sp>
      <p:pic>
        <p:nvPicPr>
          <p:cNvPr id="109593" name="Picture 25">
            <a:hlinkClick r:id="rId5" action="ppaction://hlinksldjump"/>
            <a:extLst>
              <a:ext uri="{FF2B5EF4-FFF2-40B4-BE49-F238E27FC236}">
                <a16:creationId xmlns:a16="http://schemas.microsoft.com/office/drawing/2014/main" id="{2FBA11CB-9881-BB53-739E-B588DC74576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6324600"/>
            <a:ext cx="531813" cy="533400"/>
          </a:xfrm>
          <a:prstGeom prst="rect">
            <a:avLst/>
          </a:prstGeom>
          <a:noFill/>
          <a:extLst>
            <a:ext uri="{909E8E84-426E-40DD-AFC4-6F175D3DCCD1}">
              <a14:hiddenFill xmlns:a14="http://schemas.microsoft.com/office/drawing/2010/main">
                <a:solidFill>
                  <a:srgbClr val="FFFFFF"/>
                </a:solidFill>
              </a14:hiddenFill>
            </a:ext>
          </a:extLst>
        </p:spPr>
      </p:pic>
      <p:pic>
        <p:nvPicPr>
          <p:cNvPr id="109596" name="Picture 28">
            <a:hlinkClick r:id="rId7" action="ppaction://hlinksldjump"/>
            <a:extLst>
              <a:ext uri="{FF2B5EF4-FFF2-40B4-BE49-F238E27FC236}">
                <a16:creationId xmlns:a16="http://schemas.microsoft.com/office/drawing/2014/main" id="{C028DBEA-88A8-34A6-5989-3E4BEC84E496}"/>
              </a:ext>
            </a:extLst>
          </p:cNvPr>
          <p:cNvPicPr>
            <a:picLocks noChangeAspect="1" noChangeArrowheads="1"/>
          </p:cNvPicPr>
          <p:nvPr>
            <p:ph sz="quarter" idx="3"/>
          </p:nvPr>
        </p:nvPicPr>
        <p:blipFill>
          <a:blip r:embed="rId8">
            <a:extLst>
              <a:ext uri="{28A0092B-C50C-407E-A947-70E740481C1C}">
                <a14:useLocalDpi xmlns:a14="http://schemas.microsoft.com/office/drawing/2010/main" val="0"/>
              </a:ext>
            </a:extLst>
          </a:blip>
          <a:srcRect/>
          <a:stretch>
            <a:fillRect/>
          </a:stretch>
        </p:blipFill>
        <p:spPr>
          <a:xfrm>
            <a:off x="8382000" y="5505450"/>
            <a:ext cx="695325" cy="127635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09583"/>
                                        </p:tgtEl>
                                        <p:attrNameLst>
                                          <p:attrName>style.visibility</p:attrName>
                                        </p:attrNameLst>
                                      </p:cBhvr>
                                      <p:to>
                                        <p:strVal val="visible"/>
                                      </p:to>
                                    </p:set>
                                    <p:anim calcmode="lin" valueType="num">
                                      <p:cBhvr additive="base">
                                        <p:cTn id="7" dur="500" fill="hold"/>
                                        <p:tgtEl>
                                          <p:spTgt spid="109583"/>
                                        </p:tgtEl>
                                        <p:attrNameLst>
                                          <p:attrName>ppt_x</p:attrName>
                                        </p:attrNameLst>
                                      </p:cBhvr>
                                      <p:tavLst>
                                        <p:tav tm="0">
                                          <p:val>
                                            <p:strVal val="#ppt_x"/>
                                          </p:val>
                                        </p:tav>
                                        <p:tav tm="100000">
                                          <p:val>
                                            <p:strVal val="#ppt_x"/>
                                          </p:val>
                                        </p:tav>
                                      </p:tavLst>
                                    </p:anim>
                                    <p:anim calcmode="lin" valueType="num">
                                      <p:cBhvr additive="base">
                                        <p:cTn id="8" dur="500" fill="hold"/>
                                        <p:tgtEl>
                                          <p:spTgt spid="10958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9592"/>
                                        </p:tgtEl>
                                        <p:attrNameLst>
                                          <p:attrName>style.visibility</p:attrName>
                                        </p:attrNameLst>
                                      </p:cBhvr>
                                      <p:to>
                                        <p:strVal val="visible"/>
                                      </p:to>
                                    </p:set>
                                    <p:anim calcmode="lin" valueType="num">
                                      <p:cBhvr additive="base">
                                        <p:cTn id="11" dur="500" fill="hold"/>
                                        <p:tgtEl>
                                          <p:spTgt spid="109592"/>
                                        </p:tgtEl>
                                        <p:attrNameLst>
                                          <p:attrName>ppt_x</p:attrName>
                                        </p:attrNameLst>
                                      </p:cBhvr>
                                      <p:tavLst>
                                        <p:tav tm="0">
                                          <p:val>
                                            <p:strVal val="#ppt_x"/>
                                          </p:val>
                                        </p:tav>
                                        <p:tav tm="100000">
                                          <p:val>
                                            <p:strVal val="#ppt_x"/>
                                          </p:val>
                                        </p:tav>
                                      </p:tavLst>
                                    </p:anim>
                                    <p:anim calcmode="lin" valueType="num">
                                      <p:cBhvr additive="base">
                                        <p:cTn id="12" dur="500" fill="hold"/>
                                        <p:tgtEl>
                                          <p:spTgt spid="109592"/>
                                        </p:tgtEl>
                                        <p:attrNameLst>
                                          <p:attrName>ppt_y</p:attrName>
                                        </p:attrNameLst>
                                      </p:cBhvr>
                                      <p:tavLst>
                                        <p:tav tm="0">
                                          <p:val>
                                            <p:strVal val="1+#ppt_h/2"/>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09591"/>
                                        </p:tgtEl>
                                        <p:attrNameLst>
                                          <p:attrName>style.visibility</p:attrName>
                                        </p:attrNameLst>
                                      </p:cBhvr>
                                      <p:to>
                                        <p:strVal val="visible"/>
                                      </p:to>
                                    </p:set>
                                    <p:anim calcmode="lin" valueType="num">
                                      <p:cBhvr additive="base">
                                        <p:cTn id="15" dur="500" fill="hold"/>
                                        <p:tgtEl>
                                          <p:spTgt spid="109591"/>
                                        </p:tgtEl>
                                        <p:attrNameLst>
                                          <p:attrName>ppt_x</p:attrName>
                                        </p:attrNameLst>
                                      </p:cBhvr>
                                      <p:tavLst>
                                        <p:tav tm="0">
                                          <p:val>
                                            <p:strVal val="0-#ppt_w/2"/>
                                          </p:val>
                                        </p:tav>
                                        <p:tav tm="100000">
                                          <p:val>
                                            <p:strVal val="#ppt_x"/>
                                          </p:val>
                                        </p:tav>
                                      </p:tavLst>
                                    </p:anim>
                                    <p:anim calcmode="lin" valueType="num">
                                      <p:cBhvr additive="base">
                                        <p:cTn id="16" dur="500" fill="hold"/>
                                        <p:tgtEl>
                                          <p:spTgt spid="109591"/>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09587"/>
                                        </p:tgtEl>
                                        <p:attrNameLst>
                                          <p:attrName>style.visibility</p:attrName>
                                        </p:attrNameLst>
                                      </p:cBhvr>
                                      <p:to>
                                        <p:strVal val="visible"/>
                                      </p:to>
                                    </p:set>
                                    <p:anim calcmode="lin" valueType="num">
                                      <p:cBhvr additive="base">
                                        <p:cTn id="19" dur="500" fill="hold"/>
                                        <p:tgtEl>
                                          <p:spTgt spid="109587"/>
                                        </p:tgtEl>
                                        <p:attrNameLst>
                                          <p:attrName>ppt_x</p:attrName>
                                        </p:attrNameLst>
                                      </p:cBhvr>
                                      <p:tavLst>
                                        <p:tav tm="0">
                                          <p:val>
                                            <p:strVal val="0-#ppt_w/2"/>
                                          </p:val>
                                        </p:tav>
                                        <p:tav tm="100000">
                                          <p:val>
                                            <p:strVal val="#ppt_x"/>
                                          </p:val>
                                        </p:tav>
                                      </p:tavLst>
                                    </p:anim>
                                    <p:anim calcmode="lin" valueType="num">
                                      <p:cBhvr additive="base">
                                        <p:cTn id="20" dur="500" fill="hold"/>
                                        <p:tgtEl>
                                          <p:spTgt spid="109587"/>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109590"/>
                                        </p:tgtEl>
                                        <p:attrNameLst>
                                          <p:attrName>style.visibility</p:attrName>
                                        </p:attrNameLst>
                                      </p:cBhvr>
                                      <p:to>
                                        <p:strVal val="visible"/>
                                      </p:to>
                                    </p:set>
                                    <p:anim calcmode="lin" valueType="num">
                                      <p:cBhvr additive="base">
                                        <p:cTn id="23" dur="500" fill="hold"/>
                                        <p:tgtEl>
                                          <p:spTgt spid="109590"/>
                                        </p:tgtEl>
                                        <p:attrNameLst>
                                          <p:attrName>ppt_x</p:attrName>
                                        </p:attrNameLst>
                                      </p:cBhvr>
                                      <p:tavLst>
                                        <p:tav tm="0">
                                          <p:val>
                                            <p:strVal val="0-#ppt_w/2"/>
                                          </p:val>
                                        </p:tav>
                                        <p:tav tm="100000">
                                          <p:val>
                                            <p:strVal val="#ppt_x"/>
                                          </p:val>
                                        </p:tav>
                                      </p:tavLst>
                                    </p:anim>
                                    <p:anim calcmode="lin" valueType="num">
                                      <p:cBhvr additive="base">
                                        <p:cTn id="24" dur="500" fill="hold"/>
                                        <p:tgtEl>
                                          <p:spTgt spid="109590"/>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109586"/>
                                        </p:tgtEl>
                                        <p:attrNameLst>
                                          <p:attrName>style.visibility</p:attrName>
                                        </p:attrNameLst>
                                      </p:cBhvr>
                                      <p:to>
                                        <p:strVal val="visible"/>
                                      </p:to>
                                    </p:set>
                                    <p:anim calcmode="lin" valueType="num">
                                      <p:cBhvr additive="base">
                                        <p:cTn id="27" dur="500" fill="hold"/>
                                        <p:tgtEl>
                                          <p:spTgt spid="109586"/>
                                        </p:tgtEl>
                                        <p:attrNameLst>
                                          <p:attrName>ppt_x</p:attrName>
                                        </p:attrNameLst>
                                      </p:cBhvr>
                                      <p:tavLst>
                                        <p:tav tm="0">
                                          <p:val>
                                            <p:strVal val="1+#ppt_w/2"/>
                                          </p:val>
                                        </p:tav>
                                        <p:tav tm="100000">
                                          <p:val>
                                            <p:strVal val="#ppt_x"/>
                                          </p:val>
                                        </p:tav>
                                      </p:tavLst>
                                    </p:anim>
                                    <p:anim calcmode="lin" valueType="num">
                                      <p:cBhvr additive="base">
                                        <p:cTn id="28" dur="500" fill="hold"/>
                                        <p:tgtEl>
                                          <p:spTgt spid="109586"/>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109589"/>
                                        </p:tgtEl>
                                        <p:attrNameLst>
                                          <p:attrName>style.visibility</p:attrName>
                                        </p:attrNameLst>
                                      </p:cBhvr>
                                      <p:to>
                                        <p:strVal val="visible"/>
                                      </p:to>
                                    </p:set>
                                    <p:anim calcmode="lin" valueType="num">
                                      <p:cBhvr additive="base">
                                        <p:cTn id="31" dur="500" fill="hold"/>
                                        <p:tgtEl>
                                          <p:spTgt spid="109589"/>
                                        </p:tgtEl>
                                        <p:attrNameLst>
                                          <p:attrName>ppt_x</p:attrName>
                                        </p:attrNameLst>
                                      </p:cBhvr>
                                      <p:tavLst>
                                        <p:tav tm="0">
                                          <p:val>
                                            <p:strVal val="1+#ppt_w/2"/>
                                          </p:val>
                                        </p:tav>
                                        <p:tav tm="100000">
                                          <p:val>
                                            <p:strVal val="#ppt_x"/>
                                          </p:val>
                                        </p:tav>
                                      </p:tavLst>
                                    </p:anim>
                                    <p:anim calcmode="lin" valueType="num">
                                      <p:cBhvr additive="base">
                                        <p:cTn id="32" dur="500" fill="hold"/>
                                        <p:tgtEl>
                                          <p:spTgt spid="109589"/>
                                        </p:tgtEl>
                                        <p:attrNameLst>
                                          <p:attrName>ppt_y</p:attrName>
                                        </p:attrNameLst>
                                      </p:cBhvr>
                                      <p:tavLst>
                                        <p:tav tm="0">
                                          <p:val>
                                            <p:strVal val="#ppt_y"/>
                                          </p:val>
                                        </p:tav>
                                        <p:tav tm="100000">
                                          <p:val>
                                            <p:strVal val="#ppt_y"/>
                                          </p:val>
                                        </p:tav>
                                      </p:tavLst>
                                    </p:anim>
                                  </p:childTnLst>
                                </p:cTn>
                              </p:par>
                              <p:par>
                                <p:cTn id="33" presetID="2" presetClass="entr" presetSubtype="2" fill="hold" nodeType="withEffect">
                                  <p:stCondLst>
                                    <p:cond delay="0"/>
                                  </p:stCondLst>
                                  <p:childTnLst>
                                    <p:set>
                                      <p:cBhvr>
                                        <p:cTn id="34" dur="1" fill="hold">
                                          <p:stCondLst>
                                            <p:cond delay="0"/>
                                          </p:stCondLst>
                                        </p:cTn>
                                        <p:tgtEl>
                                          <p:spTgt spid="109588"/>
                                        </p:tgtEl>
                                        <p:attrNameLst>
                                          <p:attrName>style.visibility</p:attrName>
                                        </p:attrNameLst>
                                      </p:cBhvr>
                                      <p:to>
                                        <p:strVal val="visible"/>
                                      </p:to>
                                    </p:set>
                                    <p:anim calcmode="lin" valueType="num">
                                      <p:cBhvr additive="base">
                                        <p:cTn id="35" dur="500" fill="hold"/>
                                        <p:tgtEl>
                                          <p:spTgt spid="109588"/>
                                        </p:tgtEl>
                                        <p:attrNameLst>
                                          <p:attrName>ppt_x</p:attrName>
                                        </p:attrNameLst>
                                      </p:cBhvr>
                                      <p:tavLst>
                                        <p:tav tm="0">
                                          <p:val>
                                            <p:strVal val="1+#ppt_w/2"/>
                                          </p:val>
                                        </p:tav>
                                        <p:tav tm="100000">
                                          <p:val>
                                            <p:strVal val="#ppt_x"/>
                                          </p:val>
                                        </p:tav>
                                      </p:tavLst>
                                    </p:anim>
                                    <p:anim calcmode="lin" valueType="num">
                                      <p:cBhvr additive="base">
                                        <p:cTn id="36" dur="500" fill="hold"/>
                                        <p:tgtEl>
                                          <p:spTgt spid="109588"/>
                                        </p:tgtEl>
                                        <p:attrNameLst>
                                          <p:attrName>ppt_y</p:attrName>
                                        </p:attrNameLst>
                                      </p:cBhvr>
                                      <p:tavLst>
                                        <p:tav tm="0">
                                          <p:val>
                                            <p:strVal val="#ppt_y"/>
                                          </p:val>
                                        </p:tav>
                                        <p:tav tm="100000">
                                          <p:val>
                                            <p:strVal val="#ppt_y"/>
                                          </p:val>
                                        </p:tav>
                                      </p:tavLst>
                                    </p:anim>
                                  </p:childTnLst>
                                </p:cTn>
                              </p:par>
                            </p:childTnLst>
                          </p:cTn>
                        </p:par>
                        <p:par>
                          <p:cTn id="37" fill="hold" nodeType="afterGroup">
                            <p:stCondLst>
                              <p:cond delay="500"/>
                            </p:stCondLst>
                            <p:childTnLst>
                              <p:par>
                                <p:cTn id="38" presetID="8" presetClass="emph" presetSubtype="0" fill="hold" nodeType="afterEffect">
                                  <p:stCondLst>
                                    <p:cond delay="0"/>
                                  </p:stCondLst>
                                  <p:childTnLst>
                                    <p:animRot by="21600000">
                                      <p:cBhvr>
                                        <p:cTn id="39" dur="500" fill="hold"/>
                                        <p:tgtEl>
                                          <p:spTgt spid="109592"/>
                                        </p:tgtEl>
                                        <p:attrNameLst>
                                          <p:attrName>r</p:attrName>
                                        </p:attrNameLst>
                                      </p:cBhvr>
                                    </p:animRot>
                                  </p:childTnLst>
                                </p:cTn>
                              </p:par>
                            </p:childTnLst>
                          </p:cTn>
                        </p:par>
                        <p:par>
                          <p:cTn id="40" fill="hold" nodeType="afterGroup">
                            <p:stCondLst>
                              <p:cond delay="1000"/>
                            </p:stCondLst>
                            <p:childTnLst>
                              <p:par>
                                <p:cTn id="41" presetID="0" presetClass="path" presetSubtype="0" accel="50000" decel="50000" fill="hold" nodeType="afterEffect">
                                  <p:stCondLst>
                                    <p:cond delay="0"/>
                                  </p:stCondLst>
                                  <p:childTnLst>
                                    <p:animMotion origin="layout" path="M 0.0 0.0 C -0.0033 0.00487 -0.00642 0.00741 -0.00972 0.01297 C -0.01684 0.03753 -0.03837 0.04262 -0.0559 0.05027 C -0.0743 0.05814 -0.09444 0.07297 -0.10746 0.09196 C -0.11198 0.10725 -0.10451 0.08432 -0.1118 0.09914 C -0.1125 0.10077 -0.11215 0.10308 -0.11284 0.1047 C -0.11371 0.10679 -0.11528 0.10841 -0.11614 0.11049 C -0.11979 0.11883 -0.12118 0.12903 -0.12587 0.13644 C -0.1342 0.14964 -0.1401 0.1647 -0.14843 0.1779 C -0.14948 0.18184 -0.15034 0.18578 -0.15156 0.18948 C -0.15278 0.19342 -0.15486 0.1969 -0.1559 0.20083 C -0.16076 0.2189 -0.16093 0.24276 -0.16232 0.26106 C -0.16198 0.2782 -0.16302 0.29558 -0.16128 0.31272 C -0.16076 0.31712 -0.15764 0.32036 -0.1559 0.3243 C -0.1493 0.33936 -0.14149 0.35511 -0.12899 0.36159 C -0.12864 0.37318 -0.13229 0.3968 -0.12361 0.40746 C -0.12153 0.41626 -0.11909 0.42669 -0.11406 0.4334 C -0.10798 0.44151 -0.09739 0.44638 -0.09028 0.45332 C -0.08403 0.45958 -0.07916 0.47139 -0.07205 0.47788 C -0.05434 0.49363 -0.03524 0.50869 -0.01718 0.52374 C -0.01458 0.52583 -0.01319 0.52977 -0.01076 0.53232 C -0.00712 0.53579 -0.00295 0.53811 0.00104 0.54089 C 0.03021 0.53787 0.06007 0.5337 0.08924 0.53926 C 0.12882 0.54691 0.11476 0.55247 0.13872 0.56961 C 0.16563 0.58884 0.19358 0.59115 0.22361 0.59231 C 0.24236 0.59069 0.26146 0.58953 0.28056 0.58675 C 0.30643 0.58235 0.31997 0.55502 0.34184 0.53926 C 0.35591 0.5293 0.36233 0.52073 0.37413 0.5066 C 0.38299 0.48066 0.39584 0.46027 0.4 0.43178 C 0.40035 0.42645 0.40052 0.42113 0.40104 0.41603 C 0.40157 0.41209 0.40278 0.40862 0.40313 0.40468 C 0.40521 0.3836 0.40313 0.36298 0.40851 0.34283 C 0.40677 0.32337 0.40677 0.30322 0.40313 0.28423 C 0.40261 0.28121 0.39896 0.28098 0.3967 0.27982 C 0.38663 0.27473 0.3757 0.27218 0.36563 0.26685 C 0.35695 0.26222 0.34861 0.25944 0.33976 0.2555 C 0.32952 0.25087 0.32101 0.24253 0.31059 0.23813 C 0.30087 0.23396 0.29045 0.23164 0.28056 0.22817 C 0.26111 0.22122 0.24375 0.21288 0.22361 0.20941 C 0.21007 0.20987 0.19636 0.20987 0.18282 0.21103 C 0.15955 0.21311 0.14861 0.24438 0.13125 0.25967 C 0.12639 0.27241 0.1217 0.28168 0.11927 0.29558 C 0.12032 0.31364 0.12032 0.33218 0.12257 0.35001 C 0.12379 0.35928 0.14271 0.38661 0.14306 0.38731 C 0.16094 0.41603 0.18177 0.4297 0.20972 0.43479 C 0.22587 0.43248 0.24202 0.43155 0.25799 0.42761 C 0.27691 0.42275 0.29011 0.40375 0.30747 0.39611 C 0.31094 0.39148 0.31302 0.38661 0.31719 0.38314 C 0.31858 0.3741 0.32032 0.36715 0.32344 0.35881 C 0.32101 0.35163 0.32066 0.34214 0.31615 0.33727 C 0.31476 0.33588 0.31302 0.33472 0.31163 0.33287 C 0.3092 0.32916 0.30434 0.31805 0.29983 0.31434 C 0.29184 0.30739 0.28316 0.30253 0.27518 0.29558 C 0.26459 0.28608 0.27327 0.28955 0.2632 0.28701 C 0.25729 0.28075 0.25035 0.2789 0.24306 0.27705 C 0.23889 0.27751 0.23507 0.27705 0.23125 0.27844 C 0.22986 0.2789 0.22674 0.28863 0.22466 0.29141 C 0.22205 0.30554 0.22413 0.29951 0.21927 0.30994 C 0.22049 0.31944 0.21962 0.32152 0.22587 0.3243 C 0.23716 0.32059 0.24757 0.31735 0.25591 0.30554 C 0.25417 0.29303 0.25313 0.28052 0.24306 0.27705 C 0.23889 0.27427 0.23577 0.27264 0.23125 0.27125 C 0.2257 0.26732 0.22153 0.26662 0.21511 0.26546 C 0.18351 0.27195 0.15851 0.28816 0.13229 0.31272 C 0.0974 0.34538 0.06511 0.37364 0.05261 0.429 C 0.05087 0.44452 0.04861 0.45332 0.05261 0.46931 C 0.05417 0.47556 0.07413 0.48274 0.07847 0.48506 C 0.10243 0.49734 0.1257 0.50892 0.15052 0.51795 C 0.15643 0.51981 0.16268 0.51981 0.16875 0.52073 C 0.17934 0.52259 0.20104 0.52652 0.20104 0.52652 C 0.25834 0.52259 0.30157 0.52096 0.35486 0.50799 C 0.36025 0.50521 0.36545 0.50174 0.37101 0.49942 C 0.37813 0.49641 0.38559 0.49595 0.39254 0.49224 C 0.40521 0.48552 0.43403 0.45773 0.44184 0.45055 C 0.46528 0.42877 0.47778 0.40653 0.4882 0.37017 C 0.49167 0.32106 0.50052 0.306 0.49028 0.24693 C 0.48872 0.2379 0.48056 0.2335 0.47743 0.22539 C 0.47379 0.21635 0.47032 0.20709 0.46667 0.19806 C 0.46493 0.19365 0.46476 0.18833 0.46337 0.18369 C 0.45764 0.16563 0.44653 0.14848 0.43872 0.13204 C 0.42136 0.09521 0.40278 0.05421 0.37101 0.0373 C 0.33559 0.0183 0.29323 0.01946 0.25591 0.01575 C 0.24584 0.01367 0.23611 0.01042 0.22587 0.01436 C 0.22032 0.01645 0.21667 0.02363 0.21181 0.02733 C 0.20295 0.04702 0.2033 0.04934 0.19115 0.06463 C 0.18768 0.06926 0.18282 0.07274 0.17934 0.0776 C 0.16893 0.09243 0.1625 0.11003 0.15382 0.12625 C 0.15486 0.13157 0.15452 0.1376 0.15695 0.142 C 0.15816 0.14431 0.16111 0.14385 0.16337 0.14362 C 0.17205 0.14292 0.18038 0.14061 0.18907 0.13922 C 0.19705 0.12555 0.19011 0.11513 0.17934 0.10771 C 0.16424 0.09706 0.14931 0.08872 0.13334 0.08038 C 0.12327 0.08084 0.1125 0.07667 0.10313 0.08177 C 0.0967 0.08525 0.09028 0.10331 0.09028 0.10331 C 0.08802 0.1193 0.08698 0.13597 0.08177 0.1508 C 0.08316 0.17118 0.07986 0.17999 0.10538 0.15636 C 0.10851 0.15358 0.12014 0.12138 0.12153 0.11768 C 0.12049 0.11049 0.12153 0.10192 0.11823 0.09613 C 0.11459 0.08965 0.09809 0.08941 0.09358 0.08895 C 0.07535 0.08409 0.05834 0.08061 0.03976 0.07899 C -0.02587 0.08061 0.00261 0.06857 -0.02257 0.09034 C -0.02587 0.10447 -0.02031 0.08339 -0.02691 0.09914 C -0.02795 0.10169 -0.0283 0.10493 -0.02899 0.10771 C -0.02864 0.11675 -0.02934 0.12601 -0.02795 0.13482 C -0.02691 0.1413 -0.01337 0.14895 -0.00868 0.1508 C 0.00174 0.14895 0.01233 0.14802 0.02257 0.14501 C 0.03229 0.142 0.03559 0.13296 0.0441 0.12926 C 0.04236 0.12439 0.04202 0.11814 0.03872 0.1149 C 0.02778 0.10401 0.01302 0.09868 0.0 0.09335 C -0.0151 0.09474 -0.03021 0.09428 -0.04514 0.09752 C -0.05659 0.09984 -0.07257 0.12926 -0.07743 0.13644 C -0.09514 0.16308 -0.11041 0.19064 -0.12048 0.22377 C -0.12448 0.25689 -0.09236 0.27172 -0.07309 0.27982 C -0.06753 0.27241 -0.06736 0.26708 -0.06458 0.25689 C -0.06562 0.25064 -0.06614 0.24415 -0.06771 0.23813 C -0.0743 0.21334 -0.08489 0.21219 -0.1033 0.20941 C -0.11111 0.20987 -0.11927 0.20894 -0.12691 0.21103 C -0.12986 0.21195 -0.13159 0.21635 -0.13437 0.21821 C -0.14132 0.22307 -0.14948 0.22632 -0.15694 0.22956 C -0.16614 0.23975 -0.17621 0.24832 -0.18177 0.26268 C -0.18524 0.28121 -0.18489 0.29928 -0.18177 0.31851 C -0.18055 0.32592 -0.1809 0.33333 -0.17639 0.33866 C -0.17135 0.34445 -0.16215 0.34631 -0.1559 0.34862 C -0.12847 0.3382 -0.13663 0.34422 -0.1118 0.32291 C -0.07552 0.2921 -0.07257 0.29442 -0.1 0.30137 C -0.12135 0.3199 -0.13767 0.33866 -0.1559 0.36298 C -0.16406 0.37387 -0.16406 0.39449 -0.171 0.40746 C -0.17274 0.41441 -0.17517 0.42066 -0.17639 0.42761 C -0.17569 0.43479 -0.17587 0.44221 -0.17413 0.44916 C -0.16962 0.46746 -0.14531 0.46421 -0.13541 0.46491 C -0.12795 0.46537 -0.12031 0.46583 -0.11284 0.4663 C -0.1085 0.46491 -0.10399 0.46468 -0.1 0.46213 C -0.0967 0.46004 -0.09149 0.45332 -0.09149 0.45332 C -0.0908 0.45147 -0.0901 0.44962 -0.08923 0.44777 C -0.08871 0.44661 -0.08663 0.44591 -0.08715 0.44475 C -0.08923 0.43966 -0.09566 0.43178 -0.09566 0.43178 C -0.11996 0.43364 -0.11892 0.42808 -0.12587 0.45495 C -0.12205 0.46444 -0.11406 0.4663 -0.10642 0.46769 C -0.10538 0.48274 -0.10486 0.49734 -0.09566 0.50799 C -0.0908 0.51355 -0.0651 0.51587 -0.05816 0.51656 C -0.04809 0.51541 -0.03732 0.51865 -0.02795 0.51378 C -0.01562 0.50753 -0.03281 0.50104 -0.03333 0.50081 C -0.04409 0.50336 -0.046 0.5022 -0.05278 0.51077 C -0.05538 0.51981 -0.05659 0.52884 -0.0592 0.53811 C -0.06128 0.55525 -0.07187 0.5944 -0.05486 0.60273 C -0.05156 0.60945 -0.04444 0.61269 -0.03871 0.61547 C -0.03281 0.6215 -0.02708 0.62428 -0.02048 0.62821 C -0.01823 0.62775 0.01198 0.62497 0.02153 0.61825 C 0.03334 0.61038 0.04375 0.59509 0.05695 0.59115 C 0.06129 0.58559 0.06111 0.58791 0.05591 0.57517 C 0.054 0.57054 0.05052 0.56683 0.04844 0.56243 C 0.04479 0.55478 0.04358 0.54251 0.03646 0.53926 C 0.03108 0.53973 0.02275 0.53417 0.02049 0.54089 C 0.01719 0.54969 0.01736 0.58721 0.02795 0.59671 C 0.0316 0.60389 0.04132 0.60505 0.04722 0.60829 C 0.05347 0.61478 0.06077 0.61663 0.06771 0.62103 C 0.07379 0.61988 0.08004 0.61941 0.08594 0.61663 C 0.09844 0.61154 0.09115 0.61061 0.09896 0.60273 C 0.10191 0.59949 0.10538 0.59833 0.10851 0.59555 C 0.11146 0.58467 0.12657 0.58235 0.13334 0.57795 C 0.13611 0.57633 0.1408 0.57077 0.1408 0.57077 C 0.14184 0.56729 0.14393 0.56359 0.1441 0.55965 C 0.14514 0.53347 0.13351 0.54621 0.11615 0.54807 C 0.11077 0.55339 0.11129 0.552 0.10747 0.56081 C 0.10556 0.56567 0.10209 0.57517 0.10209 0.57517 C 0.10278 0.58559 0.10261 0.59671 0.10434 0.60667 C 0.10538 0.61269 0.11233 0.62219 0.11511 0.62706 C 0.12691 0.64698 0.14063 0.66759 0.15695 0.68126 C 0.16441 0.67802 0.17275 0.67686 0.17934 0.6713 C 0.18386 0.66806 0.18525 0.66018 0.18907 0.65578 C 0.19254 0.65207 0.20382 0.65161 0.20643 0.65138 C 0.23507 0.63586 0.19844 0.65416 0.229 0.64258 C 0.25313 0.63354 0.27726 0.62335 0.30087 0.61269 C 0.29844 0.60389 0.29844 0.60111 0.29254 0.59833 C 0.28646 0.59069 0.28004 0.59231 0.27309 0.59555 C 0.27344 0.60273 0.27361 0.60945 0.27413 0.61663 C 0.27604 0.6398 0.2915 0.65207 0.30538 0.66134 C 0.30816 0.66319 0.31059 0.6669 0.31372 0.6669 C 0.32448 0.66806 0.34618 0.67014 0.34618 0.67014 C 0.35799 0.66806 0.37032 0.66898 0.38177 0.66412 C 0.38941 0.66088 0.40209 0.64698 0.40209 0.64698 C 0.42674 0.60389 0.41563 0.62312 0.43542 0.58953 C 0.45174 0.56243 0.47066 0.49896 0.47952 0.46213 C 0.47882 0.45402 0.47882 0.44568 0.47743 0.43757 C 0.47483 0.42113 0.46077 0.41788 0.45052 0.41603 C 0.4441 0.41325 0.43854 0.41024 0.43438 0.41904 C 0.43351 0.42391 0.43143 0.42854 0.43125 0.4334 C 0.43056 0.45147 0.4342 0.45518 0.44514 0.46213 C 0.4599 0.47162 0.45104 0.46722 0.46233 0.47209 C 0.46702 0.4707 0.47205 0.47047 0.47639 0.46769 C 0.48837 0.46027 0.49653 0.44082 0.50538 0.429 C 0.5125 0.40491 0.51597 0.39078 0.52153 0.36878 C 0.52084 0.35256 0.52118 0.33611 0.51927 0.3199 C 0.51493 0.28284 0.49306 0.25504 0.46667 0.24531 C 0.46268 0.24624 0.45868 0.24693 0.45486 0.24832 C 0.45018 0.25017 0.44705 0.25736 0.44306 0.26106 C 0.44341 0.26685 0.44219 0.27334 0.4441 0.27844 C 0.44514 0.28121 0.45052 0.28121 0.45052 0.28121 C 0.4717 0.2745 0.48698 0.24739 0.49462 0.22099 C 0.49132 0.20941 0.49202 0.20778 0.48386 0.20524 C 0.479 0.1918 0.48594 0.20732 0.47518 0.19667 C 0.47396 0.19551 0.47413 0.1925 0.47309 0.19087 C 0.4691 0.18531 0.46233 0.18392 0.45695 0.1823 C 0.42847 0.18392 0.41389 0.1823 0.39792 0.2152 C 0.39427 0.2328 0.39861 0.24323 0.41077 0.24832 C 0.41372 0.20802 0.40903 0.25342 0.41511 0.22539 C 0.41597 0.22168 0.41545 0.21751 0.41615 0.21381 C 0.4165 0.21126 0.41754 0.20894 0.41823 0.20663 C 0.41927 0.19782 0.42205 0.18439 0.41389 0.18091 C 0.40417 0.16678 0.38768 0.1786 0.37952 0.18948 C 0.37396 0.20825 0.36806 0.22655 0.36233 0.24531 C 0.36129 0.25736 0.36042 0.28168 0.35486 0.29141 C 0.35174 0.29673 0.34306 0.29859 0.33976 0.29998 C 0.33073 0.29812 0.32101 0.29905 0.31268 0.29419 C 0.30608 0.29048 0.30261 0.28052 0.2967 0.27542 C 0.2849 0.26546 0.27222 0.25712 0.26216 0.24392 C 0.26111 0.25064 0.25972 0.25736 0.25903 0.26407 C 0.25764 0.28353 0.2632 0.30507 0.25695 0.32291 C 0.25347 0.33264 0.24132 0.31712 0.23334 0.31573 C 0.22136 0.30785 0.21094 0.29604 0.19879 0.2884 C 0.19427 0.28562 0.18907 0.28446 0.1849 0.28121 C 0.18038 0.2782 0.17726 0.27311 0.17309 0.26986 C 0.16945 0.26685 0.16493 0.26569 0.16129 0.26268 C 0.14775 0.25203 0.16077 0.25782 0.15052 0.25388 C 0.14948 0.25828 0.1474 0.26222 0.14722 0.26685 C 0.14549 0.30276 0.15538 0.29187 0.14514 0.30137 C 0.13316 0.2972 0.12275 0.28932 0.11077 0.28562 C 0.10521 0.28052 0.10052 0.27102 0.09462 0.26685 C 0.08316 0.25898 0.06927 0.25921 0.05799 0.24971 C 0.05504 0.26176 0.05313 0.27288 0.05157 0.28562 C 0.03646 0.27102 0.01719 0.2745 0.00104 0.26407 C -0.00208 0.25759 -0.00191 0.2511 0.00209 0.24531 C 0.00382 0.21728 0.00191 0.23025 0.00851 0.23975 C 0.00782 0.24253 0.00868 0.24763 0.00643 0.24832 C -0.00382 0.25156 -0.01024 0.24508 -0.01614 0.23674 C -0.01545 0.22724 -0.01614 0.21728 -0.01406 0.20802 C -0.00885 0.18555 0.01424 0.1823 0.02587 0.16794 C 0.02865 0.1684 0.03177 0.16771 0.03438 0.16933 C 0.03889 0.17234 0.04045 0.1823 0.04184 0.18809 C 0.03959 0.20454 0.03663 0.21635 0.02691 0.22678 C 0.02361 0.23512 0.01875 0.23929 0.01181 0.24114 C 0.00938 0.23952 0.00625 0.23929 0.00434 0.23674 C 0.00278 0.23489 0.00243 0.23164 0.00104 0.22956 C 0.00278 0.22029 0.00972 0.21427 0.01615 0.21103 C 0.02709 0.21195 0.03299 0.20778 0.03542 0.22099 C 0.03229 0.23604 0.03264 0.23303 0.02257 0.23813 C 0.01424 0.23628 0.00886 0.23558 0.00209 0.22956 C 0.00139 0.22817 0.00104 0.22655 0.0 0.22539 C -0.00121 0.224 -0.00382 0.22446 -0.00434 0.22238 C -0.00625 0.21404 0.00608 0.2152 0.00643 0.2152 C 0.01129 0.21195 0.01302 0.21103 0.01511 0.21821 C 0.01163 0.23326 0.00643 0.2379 -0.00434 0.24253 C -0.00677 0.2416 -0.00955 0.2416 -0.0118 0.23975 C -0.01284 0.23882 -0.01232 0.23674 -0.01284 0.23535 C -0.01528 0.23002 -0.02083 0.22747 -0.02482 0.22539 C -0.02343 0.21867 -0.025 0.21867 -0.02153 0.22099 " pathEditMode="relative" ptsTypes="fffffffffffffffffffffffffffffffffffffffffffffffffffffffffffffffffffffffffffffffffffffffffffffffffffffffffffffffffffffffffffffffffffffffffffffffffffffffffffffffffffffffffffffffffffffffffffffffffffffffffffffffffffffffffffffffffffffffffffffffffffffffffffffffA">
                                      <p:cBhvr>
                                        <p:cTn id="42" dur="5000" fill="hold"/>
                                        <p:tgtEl>
                                          <p:spTgt spid="109592"/>
                                        </p:tgtEl>
                                        <p:attrNameLst>
                                          <p:attrName>ppt_x</p:attrName>
                                          <p:attrName>ppt_y</p:attrName>
                                        </p:attrNameLst>
                                      </p:cBhvr>
                                    </p:animMotion>
                                  </p:childTnLst>
                                </p:cTn>
                              </p:par>
                            </p:childTnLst>
                          </p:cTn>
                        </p:par>
                        <p:par>
                          <p:cTn id="43" fill="hold" nodeType="afterGroup">
                            <p:stCondLst>
                              <p:cond delay="6000"/>
                            </p:stCondLst>
                            <p:childTnLst>
                              <p:par>
                                <p:cTn id="44" presetID="19" presetClass="entr" presetSubtype="10" fill="hold" nodeType="afterEffect">
                                  <p:stCondLst>
                                    <p:cond delay="0"/>
                                  </p:stCondLst>
                                  <p:childTnLst>
                                    <p:set>
                                      <p:cBhvr>
                                        <p:cTn id="45" dur="1" fill="hold">
                                          <p:stCondLst>
                                            <p:cond delay="0"/>
                                          </p:stCondLst>
                                        </p:cTn>
                                        <p:tgtEl>
                                          <p:spTgt spid="109596"/>
                                        </p:tgtEl>
                                        <p:attrNameLst>
                                          <p:attrName>style.visibility</p:attrName>
                                        </p:attrNameLst>
                                      </p:cBhvr>
                                      <p:to>
                                        <p:strVal val="visible"/>
                                      </p:to>
                                    </p:set>
                                    <p:anim calcmode="lin" valueType="num">
                                      <p:cBhvr>
                                        <p:cTn id="46" dur="1000" fill="hold"/>
                                        <p:tgtEl>
                                          <p:spTgt spid="109596"/>
                                        </p:tgtEl>
                                        <p:attrNameLst>
                                          <p:attrName>ppt_w</p:attrName>
                                        </p:attrNameLst>
                                      </p:cBhvr>
                                      <p:tavLst>
                                        <p:tav tm="0" fmla="#ppt_w*sin(2.5*pi*$)">
                                          <p:val>
                                            <p:fltVal val="0"/>
                                          </p:val>
                                        </p:tav>
                                        <p:tav tm="100000">
                                          <p:val>
                                            <p:fltVal val="1"/>
                                          </p:val>
                                        </p:tav>
                                      </p:tavLst>
                                    </p:anim>
                                    <p:anim calcmode="lin" valueType="num">
                                      <p:cBhvr>
                                        <p:cTn id="47" dur="1000" fill="hold"/>
                                        <p:tgtEl>
                                          <p:spTgt spid="10959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83" grpId="0"/>
      <p:bldP spid="109592" grpId="1"/>
      <p:bldP spid="109592" grpId="2"/>
      <p:bldP spid="109592" grpId="3"/>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7700" name="Picture 4">
            <a:hlinkClick r:id="rId2" action="ppaction://hlinksldjump"/>
            <a:extLst>
              <a:ext uri="{FF2B5EF4-FFF2-40B4-BE49-F238E27FC236}">
                <a16:creationId xmlns:a16="http://schemas.microsoft.com/office/drawing/2014/main" id="{4C5606E0-09E2-9BE1-6246-3844675684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24600"/>
            <a:ext cx="531813" cy="533400"/>
          </a:xfrm>
          <a:prstGeom prst="rect">
            <a:avLst/>
          </a:prstGeom>
          <a:noFill/>
          <a:extLst>
            <a:ext uri="{909E8E84-426E-40DD-AFC4-6F175D3DCCD1}">
              <a14:hiddenFill xmlns:a14="http://schemas.microsoft.com/office/drawing/2010/main">
                <a:solidFill>
                  <a:srgbClr val="FFFFFF"/>
                </a:solidFill>
              </a14:hiddenFill>
            </a:ext>
          </a:extLst>
        </p:spPr>
      </p:pic>
      <p:sp>
        <p:nvSpPr>
          <p:cNvPr id="157706" name="Text Box 10">
            <a:extLst>
              <a:ext uri="{FF2B5EF4-FFF2-40B4-BE49-F238E27FC236}">
                <a16:creationId xmlns:a16="http://schemas.microsoft.com/office/drawing/2014/main" id="{4A35F710-32AC-57EC-14CB-316B9C2BCF93}"/>
              </a:ext>
            </a:extLst>
          </p:cNvPr>
          <p:cNvSpPr txBox="1">
            <a:spLocks noChangeArrowheads="1"/>
          </p:cNvSpPr>
          <p:nvPr/>
        </p:nvSpPr>
        <p:spPr bwMode="auto">
          <a:xfrm>
            <a:off x="914400" y="381000"/>
            <a:ext cx="74676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a:t>Now click on the link below to play a game online that will test how well you understand Venn Diagrams.  </a:t>
            </a:r>
          </a:p>
        </p:txBody>
      </p:sp>
      <p:sp>
        <p:nvSpPr>
          <p:cNvPr id="157707" name="Rectangle 11">
            <a:extLst>
              <a:ext uri="{FF2B5EF4-FFF2-40B4-BE49-F238E27FC236}">
                <a16:creationId xmlns:a16="http://schemas.microsoft.com/office/drawing/2014/main" id="{F7B7AB8D-A06C-01F1-8B4F-024858F74A7B}"/>
              </a:ext>
            </a:extLst>
          </p:cNvPr>
          <p:cNvSpPr>
            <a:spLocks noChangeArrowheads="1"/>
          </p:cNvSpPr>
          <p:nvPr/>
        </p:nvSpPr>
        <p:spPr bwMode="auto">
          <a:xfrm>
            <a:off x="914400" y="2286000"/>
            <a:ext cx="76200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a:t>You may see some symbols you don’t know, and you may see more than 1 circle!  </a:t>
            </a:r>
            <a:endParaRPr lang="en-US" altLang="en-US"/>
          </a:p>
        </p:txBody>
      </p:sp>
      <p:sp>
        <p:nvSpPr>
          <p:cNvPr id="157708" name="Rectangle 12">
            <a:extLst>
              <a:ext uri="{FF2B5EF4-FFF2-40B4-BE49-F238E27FC236}">
                <a16:creationId xmlns:a16="http://schemas.microsoft.com/office/drawing/2014/main" id="{548967DD-AE7F-CAA6-9014-F88D2D6A9587}"/>
              </a:ext>
            </a:extLst>
          </p:cNvPr>
          <p:cNvSpPr>
            <a:spLocks noChangeArrowheads="1"/>
          </p:cNvSpPr>
          <p:nvPr/>
        </p:nvSpPr>
        <p:spPr bwMode="auto">
          <a:xfrm>
            <a:off x="914400" y="4267200"/>
            <a:ext cx="7391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a:t>This will be an exciting challenge!  You can play this till it’s time to go!</a:t>
            </a:r>
          </a:p>
        </p:txBody>
      </p:sp>
      <p:sp>
        <p:nvSpPr>
          <p:cNvPr id="157709" name="Rectangle 13">
            <a:hlinkClick r:id="rId4"/>
            <a:extLst>
              <a:ext uri="{FF2B5EF4-FFF2-40B4-BE49-F238E27FC236}">
                <a16:creationId xmlns:a16="http://schemas.microsoft.com/office/drawing/2014/main" id="{877E2842-0A91-BE15-F958-718E41AAD3F0}"/>
              </a:ext>
            </a:extLst>
          </p:cNvPr>
          <p:cNvSpPr>
            <a:spLocks noChangeArrowheads="1"/>
          </p:cNvSpPr>
          <p:nvPr/>
        </p:nvSpPr>
        <p:spPr bwMode="auto">
          <a:xfrm>
            <a:off x="685800" y="6172200"/>
            <a:ext cx="7848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b="1">
                <a:solidFill>
                  <a:srgbClr val="0000FF"/>
                </a:solidFill>
              </a:rPr>
              <a:t>http://nlvm.usu.edu/en/nav/frames_asid_153_g_4_t_1.html?open=instructions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nodeType="afterEffect">
                                  <p:stCondLst>
                                    <p:cond delay="0"/>
                                  </p:stCondLst>
                                  <p:childTnLst>
                                    <p:set>
                                      <p:cBhvr>
                                        <p:cTn id="6" dur="1" fill="hold">
                                          <p:stCondLst>
                                            <p:cond delay="0"/>
                                          </p:stCondLst>
                                        </p:cTn>
                                        <p:tgtEl>
                                          <p:spTgt spid="157706"/>
                                        </p:tgtEl>
                                        <p:attrNameLst>
                                          <p:attrName>style.visibility</p:attrName>
                                        </p:attrNameLst>
                                      </p:cBhvr>
                                      <p:to>
                                        <p:strVal val="visible"/>
                                      </p:to>
                                    </p:set>
                                    <p:anim calcmode="lin" valueType="num">
                                      <p:cBhvr>
                                        <p:cTn id="7" dur="500" fill="hold"/>
                                        <p:tgtEl>
                                          <p:spTgt spid="157706"/>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57706"/>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57706"/>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57706"/>
                                        </p:tgtEl>
                                        <p:attrNameLst>
                                          <p:attrName>ppt_y</p:attrName>
                                        </p:attrNameLst>
                                      </p:cBhvr>
                                      <p:tavLst>
                                        <p:tav tm="0">
                                          <p:val>
                                            <p:strVal val="#ppt_y"/>
                                          </p:val>
                                        </p:tav>
                                        <p:tav tm="100000">
                                          <p:val>
                                            <p:strVal val="#ppt_y"/>
                                          </p:val>
                                        </p:tav>
                                      </p:tavLst>
                                    </p:anim>
                                  </p:childTnLst>
                                </p:cTn>
                              </p:par>
                            </p:childTnLst>
                          </p:cTn>
                        </p:par>
                        <p:par>
                          <p:cTn id="11" fill="hold" nodeType="afterGroup">
                            <p:stCondLst>
                              <p:cond delay="500"/>
                            </p:stCondLst>
                            <p:childTnLst>
                              <p:par>
                                <p:cTn id="12" presetID="39" presetClass="entr" presetSubtype="0" accel="100000" fill="hold" nodeType="afterEffect">
                                  <p:stCondLst>
                                    <p:cond delay="0"/>
                                  </p:stCondLst>
                                  <p:childTnLst>
                                    <p:set>
                                      <p:cBhvr>
                                        <p:cTn id="13" dur="1" fill="hold">
                                          <p:stCondLst>
                                            <p:cond delay="0"/>
                                          </p:stCondLst>
                                        </p:cTn>
                                        <p:tgtEl>
                                          <p:spTgt spid="157707"/>
                                        </p:tgtEl>
                                        <p:attrNameLst>
                                          <p:attrName>style.visibility</p:attrName>
                                        </p:attrNameLst>
                                      </p:cBhvr>
                                      <p:to>
                                        <p:strVal val="visible"/>
                                      </p:to>
                                    </p:set>
                                    <p:anim calcmode="lin" valueType="num">
                                      <p:cBhvr>
                                        <p:cTn id="14" dur="500" fill="hold"/>
                                        <p:tgtEl>
                                          <p:spTgt spid="157707"/>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157707"/>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157707"/>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157707"/>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000"/>
                            </p:stCondLst>
                            <p:childTnLst>
                              <p:par>
                                <p:cTn id="19" presetID="39" presetClass="entr" presetSubtype="0" accel="100000" fill="hold" nodeType="afterEffect">
                                  <p:stCondLst>
                                    <p:cond delay="0"/>
                                  </p:stCondLst>
                                  <p:childTnLst>
                                    <p:set>
                                      <p:cBhvr>
                                        <p:cTn id="20" dur="1" fill="hold">
                                          <p:stCondLst>
                                            <p:cond delay="0"/>
                                          </p:stCondLst>
                                        </p:cTn>
                                        <p:tgtEl>
                                          <p:spTgt spid="157708"/>
                                        </p:tgtEl>
                                        <p:attrNameLst>
                                          <p:attrName>style.visibility</p:attrName>
                                        </p:attrNameLst>
                                      </p:cBhvr>
                                      <p:to>
                                        <p:strVal val="visible"/>
                                      </p:to>
                                    </p:set>
                                    <p:anim calcmode="lin" valueType="num">
                                      <p:cBhvr>
                                        <p:cTn id="21" dur="500" fill="hold"/>
                                        <p:tgtEl>
                                          <p:spTgt spid="157708"/>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157708"/>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157708"/>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1577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06" grpId="0"/>
      <p:bldP spid="157707" grpId="0"/>
      <p:bldP spid="15770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4EBD88CF-DA5C-3AEB-19A1-5288651D54F1}"/>
              </a:ext>
            </a:extLst>
          </p:cNvPr>
          <p:cNvSpPr>
            <a:spLocks noGrp="1" noChangeArrowheads="1"/>
          </p:cNvSpPr>
          <p:nvPr>
            <p:ph type="body" idx="1"/>
          </p:nvPr>
        </p:nvSpPr>
        <p:spPr>
          <a:xfrm>
            <a:off x="457200" y="304800"/>
            <a:ext cx="7848600" cy="1371600"/>
          </a:xfrm>
        </p:spPr>
        <p:txBody>
          <a:bodyPr/>
          <a:lstStyle/>
          <a:p>
            <a:pPr algn="ctr">
              <a:buFontTx/>
              <a:buNone/>
            </a:pPr>
            <a:r>
              <a:rPr lang="en-US" altLang="en-US" b="1"/>
              <a:t>   Almost!  Let’s look at the information from the previous screen again.</a:t>
            </a:r>
          </a:p>
          <a:p>
            <a:pPr algn="ctr">
              <a:buFontTx/>
              <a:buNone/>
            </a:pPr>
            <a:endParaRPr lang="en-US" altLang="en-US" b="1"/>
          </a:p>
        </p:txBody>
      </p:sp>
      <p:pic>
        <p:nvPicPr>
          <p:cNvPr id="16388" name="Picture 4">
            <a:hlinkClick r:id="" action="ppaction://hlinkshowjump?jump=lastslideviewed"/>
            <a:extLst>
              <a:ext uri="{FF2B5EF4-FFF2-40B4-BE49-F238E27FC236}">
                <a16:creationId xmlns:a16="http://schemas.microsoft.com/office/drawing/2014/main" id="{99975DDD-3E62-1E2D-B47C-C7EC42A4D8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200400" y="5029200"/>
            <a:ext cx="2286000" cy="1528763"/>
          </a:xfrm>
          <a:prstGeom prst="rect">
            <a:avLst/>
          </a:prstGeom>
          <a:noFill/>
          <a:extLst>
            <a:ext uri="{909E8E84-426E-40DD-AFC4-6F175D3DCCD1}">
              <a14:hiddenFill xmlns:a14="http://schemas.microsoft.com/office/drawing/2010/main">
                <a:solidFill>
                  <a:srgbClr val="FFFFFF"/>
                </a:solidFill>
              </a14:hiddenFill>
            </a:ext>
          </a:extLst>
        </p:spPr>
      </p:pic>
      <p:sp>
        <p:nvSpPr>
          <p:cNvPr id="16389" name="Rectangle 5">
            <a:extLst>
              <a:ext uri="{FF2B5EF4-FFF2-40B4-BE49-F238E27FC236}">
                <a16:creationId xmlns:a16="http://schemas.microsoft.com/office/drawing/2014/main" id="{CD249005-FBD6-FAE4-200C-95C7563DBFE0}"/>
              </a:ext>
            </a:extLst>
          </p:cNvPr>
          <p:cNvSpPr>
            <a:spLocks noChangeArrowheads="1"/>
          </p:cNvSpPr>
          <p:nvPr/>
        </p:nvSpPr>
        <p:spPr bwMode="auto">
          <a:xfrm>
            <a:off x="3733800" y="5326063"/>
            <a:ext cx="1263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pPr>
            <a:r>
              <a:rPr lang="en-US" altLang="en-US" b="1"/>
              <a:t>GO BACK</a:t>
            </a:r>
          </a:p>
        </p:txBody>
      </p:sp>
      <p:graphicFrame>
        <p:nvGraphicFramePr>
          <p:cNvPr id="16390" name="Object 6">
            <a:extLst>
              <a:ext uri="{FF2B5EF4-FFF2-40B4-BE49-F238E27FC236}">
                <a16:creationId xmlns:a16="http://schemas.microsoft.com/office/drawing/2014/main" id="{250288F1-5875-CEA6-1F4C-5D3077AC6AEF}"/>
              </a:ext>
            </a:extLst>
          </p:cNvPr>
          <p:cNvGraphicFramePr>
            <a:graphicFrameLocks noChangeAspect="1"/>
          </p:cNvGraphicFramePr>
          <p:nvPr/>
        </p:nvGraphicFramePr>
        <p:xfrm>
          <a:off x="4191000" y="3352800"/>
          <a:ext cx="457200" cy="352425"/>
        </p:xfrm>
        <a:graphic>
          <a:graphicData uri="http://schemas.openxmlformats.org/presentationml/2006/ole">
            <mc:AlternateContent xmlns:mc="http://schemas.openxmlformats.org/markup-compatibility/2006">
              <mc:Choice xmlns:v="urn:schemas-microsoft-com:vml" Requires="v">
                <p:oleObj name="Equation" r:id="rId3" imgW="164880" imgH="126720" progId="Equation.3">
                  <p:embed/>
                </p:oleObj>
              </mc:Choice>
              <mc:Fallback>
                <p:oleObj name="Equation" r:id="rId3" imgW="164880" imgH="12672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3352800"/>
                        <a:ext cx="457200"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391" name="Rectangle 7">
            <a:extLst>
              <a:ext uri="{FF2B5EF4-FFF2-40B4-BE49-F238E27FC236}">
                <a16:creationId xmlns:a16="http://schemas.microsoft.com/office/drawing/2014/main" id="{7F1E6AA9-6DD8-5ECA-4AC9-D9B5F5817136}"/>
              </a:ext>
            </a:extLst>
          </p:cNvPr>
          <p:cNvSpPr>
            <a:spLocks noChangeArrowheads="1"/>
          </p:cNvSpPr>
          <p:nvPr/>
        </p:nvSpPr>
        <p:spPr bwMode="auto">
          <a:xfrm>
            <a:off x="1981200" y="3276600"/>
            <a:ext cx="518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b="1"/>
              <a:t>Moreover, #(M      G) = 5</a:t>
            </a:r>
          </a:p>
        </p:txBody>
      </p:sp>
      <p:graphicFrame>
        <p:nvGraphicFramePr>
          <p:cNvPr id="16392" name="Object 8">
            <a:extLst>
              <a:ext uri="{FF2B5EF4-FFF2-40B4-BE49-F238E27FC236}">
                <a16:creationId xmlns:a16="http://schemas.microsoft.com/office/drawing/2014/main" id="{586C6B91-D675-8C1D-57F4-6F0D7B364D70}"/>
              </a:ext>
            </a:extLst>
          </p:cNvPr>
          <p:cNvGraphicFramePr>
            <a:graphicFrameLocks noChangeAspect="1"/>
          </p:cNvGraphicFramePr>
          <p:nvPr/>
        </p:nvGraphicFramePr>
        <p:xfrm>
          <a:off x="2286000" y="2362200"/>
          <a:ext cx="304800" cy="234950"/>
        </p:xfrm>
        <a:graphic>
          <a:graphicData uri="http://schemas.openxmlformats.org/presentationml/2006/ole">
            <mc:AlternateContent xmlns:mc="http://schemas.openxmlformats.org/markup-compatibility/2006">
              <mc:Choice xmlns:v="urn:schemas-microsoft-com:vml" Requires="v">
                <p:oleObj name="Equation" r:id="rId5" imgW="164880" imgH="126720" progId="Equation.3">
                  <p:embed/>
                </p:oleObj>
              </mc:Choice>
              <mc:Fallback>
                <p:oleObj name="Equation" r:id="rId5" imgW="164880" imgH="12672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2362200"/>
                        <a:ext cx="304800" cy="234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393" name="Text Box 9">
            <a:extLst>
              <a:ext uri="{FF2B5EF4-FFF2-40B4-BE49-F238E27FC236}">
                <a16:creationId xmlns:a16="http://schemas.microsoft.com/office/drawing/2014/main" id="{8F69EDEE-370D-EB40-6CD7-6774340B14BF}"/>
              </a:ext>
            </a:extLst>
          </p:cNvPr>
          <p:cNvSpPr txBox="1">
            <a:spLocks noChangeArrowheads="1"/>
          </p:cNvSpPr>
          <p:nvPr/>
        </p:nvSpPr>
        <p:spPr bwMode="auto">
          <a:xfrm>
            <a:off x="1981200" y="1905000"/>
            <a:ext cx="518160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The 5 students in this </a:t>
            </a:r>
            <a:r>
              <a:rPr lang="en-US" altLang="en-US" b="1">
                <a:solidFill>
                  <a:srgbClr val="009900"/>
                </a:solidFill>
              </a:rPr>
              <a:t>green</a:t>
            </a:r>
            <a:r>
              <a:rPr lang="en-US" altLang="en-US" b="1"/>
              <a:t> </a:t>
            </a:r>
            <a:r>
              <a:rPr lang="en-US" altLang="en-US"/>
              <a:t>region is denoted </a:t>
            </a:r>
          </a:p>
          <a:p>
            <a:pPr>
              <a:spcBef>
                <a:spcPct val="50000"/>
              </a:spcBef>
            </a:pPr>
            <a:r>
              <a:rPr lang="en-US" altLang="en-US"/>
              <a:t>M     G, which is read, “M intersect G” </a:t>
            </a:r>
          </a:p>
          <a:p>
            <a:pPr>
              <a:spcBef>
                <a:spcPct val="50000"/>
              </a:spcBef>
            </a:pPr>
            <a:r>
              <a:rPr lang="en-US" altLang="en-US"/>
              <a:t>or “the intersection of M and 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16391"/>
                                        </p:tgtEl>
                                        <p:attrNameLst>
                                          <p:attrName>style.visibility</p:attrName>
                                        </p:attrNameLst>
                                      </p:cBhvr>
                                      <p:to>
                                        <p:strVal val="visible"/>
                                      </p:to>
                                    </p:set>
                                    <p:animEffect transition="in" filter="dissolve">
                                      <p:cBhvr>
                                        <p:cTn id="7" dur="2000"/>
                                        <p:tgtEl>
                                          <p:spTgt spid="16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a:extLst>
              <a:ext uri="{FF2B5EF4-FFF2-40B4-BE49-F238E27FC236}">
                <a16:creationId xmlns:a16="http://schemas.microsoft.com/office/drawing/2014/main" id="{B9EF340E-0233-8131-91F5-3368B0071EF0}"/>
              </a:ext>
            </a:extLst>
          </p:cNvPr>
          <p:cNvSpPr>
            <a:spLocks noGrp="1" noChangeArrowheads="1"/>
          </p:cNvSpPr>
          <p:nvPr>
            <p:ph type="body" idx="1"/>
          </p:nvPr>
        </p:nvSpPr>
        <p:spPr>
          <a:xfrm>
            <a:off x="1447800" y="304800"/>
            <a:ext cx="6477000" cy="914400"/>
          </a:xfrm>
        </p:spPr>
        <p:txBody>
          <a:bodyPr/>
          <a:lstStyle/>
          <a:p>
            <a:pPr algn="ctr">
              <a:buFontTx/>
              <a:buNone/>
            </a:pPr>
            <a:r>
              <a:rPr lang="en-US" altLang="en-US" sz="2800" b="1"/>
              <a:t>Almost!  Let’s take another look…</a:t>
            </a:r>
          </a:p>
          <a:p>
            <a:pPr algn="ctr">
              <a:buFontTx/>
              <a:buNone/>
            </a:pPr>
            <a:endParaRPr lang="en-US" altLang="en-US" sz="2000" b="1"/>
          </a:p>
        </p:txBody>
      </p:sp>
      <p:pic>
        <p:nvPicPr>
          <p:cNvPr id="61444" name="Picture 4">
            <a:hlinkClick r:id="" action="ppaction://hlinkshowjump?jump=lastslideviewed"/>
            <a:extLst>
              <a:ext uri="{FF2B5EF4-FFF2-40B4-BE49-F238E27FC236}">
                <a16:creationId xmlns:a16="http://schemas.microsoft.com/office/drawing/2014/main" id="{AB671C85-ACEC-0691-AB20-7526EABC1C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200400" y="5029200"/>
            <a:ext cx="2286000" cy="1528763"/>
          </a:xfrm>
          <a:prstGeom prst="rect">
            <a:avLst/>
          </a:prstGeom>
          <a:noFill/>
          <a:extLst>
            <a:ext uri="{909E8E84-426E-40DD-AFC4-6F175D3DCCD1}">
              <a14:hiddenFill xmlns:a14="http://schemas.microsoft.com/office/drawing/2010/main">
                <a:solidFill>
                  <a:srgbClr val="FFFFFF"/>
                </a:solidFill>
              </a14:hiddenFill>
            </a:ext>
          </a:extLst>
        </p:spPr>
      </p:pic>
      <p:sp>
        <p:nvSpPr>
          <p:cNvPr id="61445" name="Rectangle 5">
            <a:extLst>
              <a:ext uri="{FF2B5EF4-FFF2-40B4-BE49-F238E27FC236}">
                <a16:creationId xmlns:a16="http://schemas.microsoft.com/office/drawing/2014/main" id="{417C52FA-CF84-AF81-12B3-EF5A83CDE363}"/>
              </a:ext>
            </a:extLst>
          </p:cNvPr>
          <p:cNvSpPr>
            <a:spLocks noChangeArrowheads="1"/>
          </p:cNvSpPr>
          <p:nvPr/>
        </p:nvSpPr>
        <p:spPr bwMode="auto">
          <a:xfrm>
            <a:off x="3733800" y="5326063"/>
            <a:ext cx="1263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pPr>
            <a:r>
              <a:rPr lang="en-US" altLang="en-US" b="1"/>
              <a:t>GO BACK</a:t>
            </a:r>
          </a:p>
        </p:txBody>
      </p:sp>
      <p:sp>
        <p:nvSpPr>
          <p:cNvPr id="61450" name="Rectangle 10">
            <a:extLst>
              <a:ext uri="{FF2B5EF4-FFF2-40B4-BE49-F238E27FC236}">
                <a16:creationId xmlns:a16="http://schemas.microsoft.com/office/drawing/2014/main" id="{A3C3A237-BB65-29EF-D085-3EADAB3A703B}"/>
              </a:ext>
            </a:extLst>
          </p:cNvPr>
          <p:cNvSpPr>
            <a:spLocks noChangeArrowheads="1"/>
          </p:cNvSpPr>
          <p:nvPr/>
        </p:nvSpPr>
        <p:spPr bwMode="auto">
          <a:xfrm>
            <a:off x="3886200" y="1752600"/>
            <a:ext cx="4876800" cy="3200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61451" name="Text Box 11">
            <a:extLst>
              <a:ext uri="{FF2B5EF4-FFF2-40B4-BE49-F238E27FC236}">
                <a16:creationId xmlns:a16="http://schemas.microsoft.com/office/drawing/2014/main" id="{95945E2C-20F9-FDA6-EA0E-53726642640D}"/>
              </a:ext>
            </a:extLst>
          </p:cNvPr>
          <p:cNvSpPr txBox="1">
            <a:spLocks noChangeArrowheads="1"/>
          </p:cNvSpPr>
          <p:nvPr/>
        </p:nvSpPr>
        <p:spPr bwMode="auto">
          <a:xfrm>
            <a:off x="3657600" y="1371600"/>
            <a:ext cx="30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U</a:t>
            </a:r>
          </a:p>
        </p:txBody>
      </p:sp>
      <p:sp>
        <p:nvSpPr>
          <p:cNvPr id="61452" name="Oval 12">
            <a:extLst>
              <a:ext uri="{FF2B5EF4-FFF2-40B4-BE49-F238E27FC236}">
                <a16:creationId xmlns:a16="http://schemas.microsoft.com/office/drawing/2014/main" id="{57C3F28C-4C4C-ACCD-59C3-E45DEFCF47FD}"/>
              </a:ext>
            </a:extLst>
          </p:cNvPr>
          <p:cNvSpPr>
            <a:spLocks noChangeArrowheads="1"/>
          </p:cNvSpPr>
          <p:nvPr/>
        </p:nvSpPr>
        <p:spPr bwMode="auto">
          <a:xfrm>
            <a:off x="4800600" y="2514600"/>
            <a:ext cx="1752600" cy="1752600"/>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53" name="Oval 13">
            <a:extLst>
              <a:ext uri="{FF2B5EF4-FFF2-40B4-BE49-F238E27FC236}">
                <a16:creationId xmlns:a16="http://schemas.microsoft.com/office/drawing/2014/main" id="{958E15CA-8A62-9245-EBD1-16FD157C71F9}"/>
              </a:ext>
            </a:extLst>
          </p:cNvPr>
          <p:cNvSpPr>
            <a:spLocks noChangeArrowheads="1"/>
          </p:cNvSpPr>
          <p:nvPr/>
        </p:nvSpPr>
        <p:spPr bwMode="auto">
          <a:xfrm>
            <a:off x="6019800" y="2514600"/>
            <a:ext cx="1752600" cy="1752600"/>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54" name="Freeform 14">
            <a:extLst>
              <a:ext uri="{FF2B5EF4-FFF2-40B4-BE49-F238E27FC236}">
                <a16:creationId xmlns:a16="http://schemas.microsoft.com/office/drawing/2014/main" id="{5213B04F-2174-F180-5DC7-2B0090239E87}"/>
              </a:ext>
            </a:extLst>
          </p:cNvPr>
          <p:cNvSpPr>
            <a:spLocks/>
          </p:cNvSpPr>
          <p:nvPr/>
        </p:nvSpPr>
        <p:spPr bwMode="auto">
          <a:xfrm>
            <a:off x="6065838" y="2898775"/>
            <a:ext cx="120650" cy="138113"/>
          </a:xfrm>
          <a:custGeom>
            <a:avLst/>
            <a:gdLst>
              <a:gd name="T0" fmla="*/ 61 w 76"/>
              <a:gd name="T1" fmla="*/ 0 h 87"/>
              <a:gd name="T2" fmla="*/ 48 w 76"/>
              <a:gd name="T3" fmla="*/ 12 h 87"/>
              <a:gd name="T4" fmla="*/ 36 w 76"/>
              <a:gd name="T5" fmla="*/ 37 h 87"/>
              <a:gd name="T6" fmla="*/ 24 w 76"/>
              <a:gd name="T7" fmla="*/ 61 h 87"/>
              <a:gd name="T8" fmla="*/ 48 w 76"/>
              <a:gd name="T9" fmla="*/ 37 h 87"/>
              <a:gd name="T10" fmla="*/ 36 w 76"/>
              <a:gd name="T11" fmla="*/ 61 h 87"/>
              <a:gd name="T12" fmla="*/ 30 w 76"/>
              <a:gd name="T13" fmla="*/ 80 h 87"/>
              <a:gd name="T14" fmla="*/ 55 w 76"/>
              <a:gd name="T15" fmla="*/ 24 h 87"/>
              <a:gd name="T16" fmla="*/ 67 w 76"/>
              <a:gd name="T17" fmla="*/ 6 h 87"/>
              <a:gd name="T18" fmla="*/ 55 w 76"/>
              <a:gd name="T19" fmla="*/ 24 h 87"/>
              <a:gd name="T20" fmla="*/ 17 w 76"/>
              <a:gd name="T21"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7">
                <a:moveTo>
                  <a:pt x="61" y="0"/>
                </a:moveTo>
                <a:cubicBezTo>
                  <a:pt x="57" y="4"/>
                  <a:pt x="49" y="6"/>
                  <a:pt x="48" y="12"/>
                </a:cubicBezTo>
                <a:cubicBezTo>
                  <a:pt x="42" y="42"/>
                  <a:pt x="76" y="24"/>
                  <a:pt x="36" y="37"/>
                </a:cubicBezTo>
                <a:cubicBezTo>
                  <a:pt x="8" y="79"/>
                  <a:pt x="0" y="85"/>
                  <a:pt x="24" y="61"/>
                </a:cubicBezTo>
                <a:cubicBezTo>
                  <a:pt x="38" y="18"/>
                  <a:pt x="27" y="14"/>
                  <a:pt x="48" y="37"/>
                </a:cubicBezTo>
                <a:cubicBezTo>
                  <a:pt x="44" y="45"/>
                  <a:pt x="39" y="53"/>
                  <a:pt x="36" y="61"/>
                </a:cubicBezTo>
                <a:cubicBezTo>
                  <a:pt x="33" y="67"/>
                  <a:pt x="30" y="87"/>
                  <a:pt x="30" y="80"/>
                </a:cubicBezTo>
                <a:cubicBezTo>
                  <a:pt x="30" y="27"/>
                  <a:pt x="23" y="36"/>
                  <a:pt x="55" y="24"/>
                </a:cubicBezTo>
                <a:cubicBezTo>
                  <a:pt x="59" y="18"/>
                  <a:pt x="71" y="0"/>
                  <a:pt x="67" y="6"/>
                </a:cubicBezTo>
                <a:cubicBezTo>
                  <a:pt x="63" y="12"/>
                  <a:pt x="60" y="18"/>
                  <a:pt x="55" y="24"/>
                </a:cubicBezTo>
                <a:cubicBezTo>
                  <a:pt x="38" y="45"/>
                  <a:pt x="17" y="59"/>
                  <a:pt x="17" y="86"/>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61455" name="Group 15">
            <a:extLst>
              <a:ext uri="{FF2B5EF4-FFF2-40B4-BE49-F238E27FC236}">
                <a16:creationId xmlns:a16="http://schemas.microsoft.com/office/drawing/2014/main" id="{144A4183-613A-6333-6171-E7A4ADB04E66}"/>
              </a:ext>
            </a:extLst>
          </p:cNvPr>
          <p:cNvGrpSpPr>
            <a:grpSpLocks/>
          </p:cNvGrpSpPr>
          <p:nvPr/>
        </p:nvGrpSpPr>
        <p:grpSpPr bwMode="auto">
          <a:xfrm>
            <a:off x="6002338" y="2736850"/>
            <a:ext cx="588962" cy="1282700"/>
            <a:chOff x="2773" y="2492"/>
            <a:chExt cx="371" cy="808"/>
          </a:xfrm>
        </p:grpSpPr>
        <p:sp>
          <p:nvSpPr>
            <p:cNvPr id="61456" name="Freeform 16">
              <a:extLst>
                <a:ext uri="{FF2B5EF4-FFF2-40B4-BE49-F238E27FC236}">
                  <a16:creationId xmlns:a16="http://schemas.microsoft.com/office/drawing/2014/main" id="{C00361FA-56A3-B448-E5DD-580F90DE60A9}"/>
                </a:ext>
              </a:extLst>
            </p:cNvPr>
            <p:cNvSpPr>
              <a:spLocks/>
            </p:cNvSpPr>
            <p:nvPr/>
          </p:nvSpPr>
          <p:spPr bwMode="auto">
            <a:xfrm>
              <a:off x="2773" y="2492"/>
              <a:ext cx="371" cy="808"/>
            </a:xfrm>
            <a:custGeom>
              <a:avLst/>
              <a:gdLst>
                <a:gd name="T0" fmla="*/ 175 w 371"/>
                <a:gd name="T1" fmla="*/ 15 h 808"/>
                <a:gd name="T2" fmla="*/ 225 w 371"/>
                <a:gd name="T3" fmla="*/ 71 h 808"/>
                <a:gd name="T4" fmla="*/ 249 w 371"/>
                <a:gd name="T5" fmla="*/ 95 h 808"/>
                <a:gd name="T6" fmla="*/ 274 w 371"/>
                <a:gd name="T7" fmla="*/ 126 h 808"/>
                <a:gd name="T8" fmla="*/ 299 w 371"/>
                <a:gd name="T9" fmla="*/ 176 h 808"/>
                <a:gd name="T10" fmla="*/ 305 w 371"/>
                <a:gd name="T11" fmla="*/ 194 h 808"/>
                <a:gd name="T12" fmla="*/ 318 w 371"/>
                <a:gd name="T13" fmla="*/ 207 h 808"/>
                <a:gd name="T14" fmla="*/ 330 w 371"/>
                <a:gd name="T15" fmla="*/ 244 h 808"/>
                <a:gd name="T16" fmla="*/ 342 w 371"/>
                <a:gd name="T17" fmla="*/ 263 h 808"/>
                <a:gd name="T18" fmla="*/ 330 w 371"/>
                <a:gd name="T19" fmla="*/ 430 h 808"/>
                <a:gd name="T20" fmla="*/ 318 w 371"/>
                <a:gd name="T21" fmla="*/ 603 h 808"/>
                <a:gd name="T22" fmla="*/ 293 w 371"/>
                <a:gd name="T23" fmla="*/ 634 h 808"/>
                <a:gd name="T24" fmla="*/ 225 w 371"/>
                <a:gd name="T25" fmla="*/ 752 h 808"/>
                <a:gd name="T26" fmla="*/ 175 w 371"/>
                <a:gd name="T27" fmla="*/ 808 h 808"/>
                <a:gd name="T28" fmla="*/ 119 w 371"/>
                <a:gd name="T29" fmla="*/ 758 h 808"/>
                <a:gd name="T30" fmla="*/ 82 w 371"/>
                <a:gd name="T31" fmla="*/ 702 h 808"/>
                <a:gd name="T32" fmla="*/ 8 w 371"/>
                <a:gd name="T33" fmla="*/ 566 h 808"/>
                <a:gd name="T34" fmla="*/ 14 w 371"/>
                <a:gd name="T35" fmla="*/ 448 h 808"/>
                <a:gd name="T36" fmla="*/ 82 w 371"/>
                <a:gd name="T37" fmla="*/ 176 h 808"/>
                <a:gd name="T38" fmla="*/ 163 w 371"/>
                <a:gd name="T39" fmla="*/ 21 h 808"/>
                <a:gd name="T40" fmla="*/ 175 w 371"/>
                <a:gd name="T41" fmla="*/ 2 h 808"/>
                <a:gd name="T42" fmla="*/ 175 w 371"/>
                <a:gd name="T43" fmla="*/ 15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1" h="808">
                  <a:moveTo>
                    <a:pt x="175" y="15"/>
                  </a:moveTo>
                  <a:cubicBezTo>
                    <a:pt x="194" y="32"/>
                    <a:pt x="207" y="53"/>
                    <a:pt x="225" y="71"/>
                  </a:cubicBezTo>
                  <a:cubicBezTo>
                    <a:pt x="236" y="103"/>
                    <a:pt x="222" y="79"/>
                    <a:pt x="249" y="95"/>
                  </a:cubicBezTo>
                  <a:cubicBezTo>
                    <a:pt x="259" y="101"/>
                    <a:pt x="268" y="117"/>
                    <a:pt x="274" y="126"/>
                  </a:cubicBezTo>
                  <a:cubicBezTo>
                    <a:pt x="280" y="146"/>
                    <a:pt x="284" y="160"/>
                    <a:pt x="299" y="176"/>
                  </a:cubicBezTo>
                  <a:cubicBezTo>
                    <a:pt x="301" y="182"/>
                    <a:pt x="302" y="189"/>
                    <a:pt x="305" y="194"/>
                  </a:cubicBezTo>
                  <a:cubicBezTo>
                    <a:pt x="308" y="199"/>
                    <a:pt x="315" y="202"/>
                    <a:pt x="318" y="207"/>
                  </a:cubicBezTo>
                  <a:cubicBezTo>
                    <a:pt x="324" y="219"/>
                    <a:pt x="323" y="233"/>
                    <a:pt x="330" y="244"/>
                  </a:cubicBezTo>
                  <a:cubicBezTo>
                    <a:pt x="334" y="250"/>
                    <a:pt x="338" y="257"/>
                    <a:pt x="342" y="263"/>
                  </a:cubicBezTo>
                  <a:cubicBezTo>
                    <a:pt x="348" y="316"/>
                    <a:pt x="371" y="385"/>
                    <a:pt x="330" y="430"/>
                  </a:cubicBezTo>
                  <a:cubicBezTo>
                    <a:pt x="326" y="488"/>
                    <a:pt x="326" y="546"/>
                    <a:pt x="318" y="603"/>
                  </a:cubicBezTo>
                  <a:cubicBezTo>
                    <a:pt x="316" y="616"/>
                    <a:pt x="300" y="623"/>
                    <a:pt x="293" y="634"/>
                  </a:cubicBezTo>
                  <a:cubicBezTo>
                    <a:pt x="270" y="673"/>
                    <a:pt x="262" y="725"/>
                    <a:pt x="225" y="752"/>
                  </a:cubicBezTo>
                  <a:cubicBezTo>
                    <a:pt x="212" y="783"/>
                    <a:pt x="206" y="796"/>
                    <a:pt x="175" y="808"/>
                  </a:cubicBezTo>
                  <a:cubicBezTo>
                    <a:pt x="147" y="797"/>
                    <a:pt x="140" y="778"/>
                    <a:pt x="119" y="758"/>
                  </a:cubicBezTo>
                  <a:cubicBezTo>
                    <a:pt x="108" y="736"/>
                    <a:pt x="94" y="722"/>
                    <a:pt x="82" y="702"/>
                  </a:cubicBezTo>
                  <a:cubicBezTo>
                    <a:pt x="55" y="658"/>
                    <a:pt x="36" y="610"/>
                    <a:pt x="8" y="566"/>
                  </a:cubicBezTo>
                  <a:cubicBezTo>
                    <a:pt x="10" y="527"/>
                    <a:pt x="12" y="487"/>
                    <a:pt x="14" y="448"/>
                  </a:cubicBezTo>
                  <a:cubicBezTo>
                    <a:pt x="18" y="369"/>
                    <a:pt x="0" y="231"/>
                    <a:pt x="82" y="176"/>
                  </a:cubicBezTo>
                  <a:cubicBezTo>
                    <a:pt x="99" y="121"/>
                    <a:pt x="127" y="65"/>
                    <a:pt x="163" y="21"/>
                  </a:cubicBezTo>
                  <a:cubicBezTo>
                    <a:pt x="168" y="15"/>
                    <a:pt x="168" y="5"/>
                    <a:pt x="175" y="2"/>
                  </a:cubicBezTo>
                  <a:cubicBezTo>
                    <a:pt x="179" y="0"/>
                    <a:pt x="175" y="11"/>
                    <a:pt x="175" y="15"/>
                  </a:cubicBezTo>
                  <a:close/>
                </a:path>
              </a:pathLst>
            </a:custGeom>
            <a:solidFill>
              <a:srgbClr val="00BE00"/>
            </a:solidFill>
            <a:ln w="0">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1457" name="Freeform 17">
              <a:extLst>
                <a:ext uri="{FF2B5EF4-FFF2-40B4-BE49-F238E27FC236}">
                  <a16:creationId xmlns:a16="http://schemas.microsoft.com/office/drawing/2014/main" id="{1C893344-DA7D-5F25-4B66-F8BD73F0EB1B}"/>
                </a:ext>
              </a:extLst>
            </p:cNvPr>
            <p:cNvSpPr>
              <a:spLocks/>
            </p:cNvSpPr>
            <p:nvPr/>
          </p:nvSpPr>
          <p:spPr bwMode="auto">
            <a:xfrm>
              <a:off x="2813" y="2610"/>
              <a:ext cx="88" cy="93"/>
            </a:xfrm>
            <a:custGeom>
              <a:avLst/>
              <a:gdLst>
                <a:gd name="T0" fmla="*/ 30 w 88"/>
                <a:gd name="T1" fmla="*/ 70 h 93"/>
                <a:gd name="T2" fmla="*/ 36 w 88"/>
                <a:gd name="T3" fmla="*/ 89 h 93"/>
                <a:gd name="T4" fmla="*/ 24 w 88"/>
                <a:gd name="T5" fmla="*/ 76 h 93"/>
                <a:gd name="T6" fmla="*/ 30 w 88"/>
                <a:gd name="T7" fmla="*/ 58 h 93"/>
                <a:gd name="T8" fmla="*/ 42 w 88"/>
                <a:gd name="T9" fmla="*/ 45 h 93"/>
                <a:gd name="T10" fmla="*/ 24 w 88"/>
                <a:gd name="T11" fmla="*/ 52 h 93"/>
                <a:gd name="T12" fmla="*/ 11 w 88"/>
                <a:gd name="T13" fmla="*/ 64 h 93"/>
                <a:gd name="T14" fmla="*/ 17 w 88"/>
                <a:gd name="T15" fmla="*/ 83 h 93"/>
                <a:gd name="T16" fmla="*/ 24 w 88"/>
                <a:gd name="T17" fmla="*/ 64 h 93"/>
                <a:gd name="T18" fmla="*/ 42 w 88"/>
                <a:gd name="T19" fmla="*/ 39 h 93"/>
                <a:gd name="T20" fmla="*/ 11 w 88"/>
                <a:gd name="T21" fmla="*/ 58 h 93"/>
                <a:gd name="T22" fmla="*/ 42 w 88"/>
                <a:gd name="T23" fmla="*/ 33 h 93"/>
                <a:gd name="T24" fmla="*/ 48 w 88"/>
                <a:gd name="T25" fmla="*/ 45 h 93"/>
                <a:gd name="T26" fmla="*/ 48 w 88"/>
                <a:gd name="T27" fmla="*/ 15 h 93"/>
                <a:gd name="T28" fmla="*/ 30 w 88"/>
                <a:gd name="T29" fmla="*/ 7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93">
                  <a:moveTo>
                    <a:pt x="30" y="70"/>
                  </a:moveTo>
                  <a:cubicBezTo>
                    <a:pt x="32" y="76"/>
                    <a:pt x="41" y="84"/>
                    <a:pt x="36" y="89"/>
                  </a:cubicBezTo>
                  <a:cubicBezTo>
                    <a:pt x="32" y="93"/>
                    <a:pt x="25" y="82"/>
                    <a:pt x="24" y="76"/>
                  </a:cubicBezTo>
                  <a:cubicBezTo>
                    <a:pt x="23" y="70"/>
                    <a:pt x="27" y="63"/>
                    <a:pt x="30" y="58"/>
                  </a:cubicBezTo>
                  <a:cubicBezTo>
                    <a:pt x="33" y="53"/>
                    <a:pt x="46" y="49"/>
                    <a:pt x="42" y="45"/>
                  </a:cubicBezTo>
                  <a:cubicBezTo>
                    <a:pt x="37" y="40"/>
                    <a:pt x="30" y="50"/>
                    <a:pt x="24" y="52"/>
                  </a:cubicBezTo>
                  <a:cubicBezTo>
                    <a:pt x="20" y="56"/>
                    <a:pt x="12" y="58"/>
                    <a:pt x="11" y="64"/>
                  </a:cubicBezTo>
                  <a:cubicBezTo>
                    <a:pt x="10" y="70"/>
                    <a:pt x="10" y="83"/>
                    <a:pt x="17" y="83"/>
                  </a:cubicBezTo>
                  <a:cubicBezTo>
                    <a:pt x="24" y="83"/>
                    <a:pt x="21" y="70"/>
                    <a:pt x="24" y="64"/>
                  </a:cubicBezTo>
                  <a:cubicBezTo>
                    <a:pt x="29" y="55"/>
                    <a:pt x="49" y="31"/>
                    <a:pt x="42" y="39"/>
                  </a:cubicBezTo>
                  <a:cubicBezTo>
                    <a:pt x="25" y="57"/>
                    <a:pt x="36" y="50"/>
                    <a:pt x="11" y="58"/>
                  </a:cubicBezTo>
                  <a:cubicBezTo>
                    <a:pt x="12" y="57"/>
                    <a:pt x="38" y="29"/>
                    <a:pt x="42" y="33"/>
                  </a:cubicBezTo>
                  <a:cubicBezTo>
                    <a:pt x="54" y="47"/>
                    <a:pt x="0" y="64"/>
                    <a:pt x="48" y="45"/>
                  </a:cubicBezTo>
                  <a:cubicBezTo>
                    <a:pt x="57" y="22"/>
                    <a:pt x="88" y="0"/>
                    <a:pt x="48" y="15"/>
                  </a:cubicBezTo>
                  <a:cubicBezTo>
                    <a:pt x="31" y="48"/>
                    <a:pt x="38" y="30"/>
                    <a:pt x="30" y="7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1458" name="Freeform 18">
              <a:extLst>
                <a:ext uri="{FF2B5EF4-FFF2-40B4-BE49-F238E27FC236}">
                  <a16:creationId xmlns:a16="http://schemas.microsoft.com/office/drawing/2014/main" id="{6F4E8072-2C4F-E3E3-5400-9BB6458039B6}"/>
                </a:ext>
              </a:extLst>
            </p:cNvPr>
            <p:cNvSpPr>
              <a:spLocks/>
            </p:cNvSpPr>
            <p:nvPr/>
          </p:nvSpPr>
          <p:spPr bwMode="auto">
            <a:xfrm>
              <a:off x="3043" y="2897"/>
              <a:ext cx="80" cy="180"/>
            </a:xfrm>
            <a:custGeom>
              <a:avLst/>
              <a:gdLst>
                <a:gd name="T0" fmla="*/ 41 w 80"/>
                <a:gd name="T1" fmla="*/ 180 h 180"/>
                <a:gd name="T2" fmla="*/ 66 w 80"/>
                <a:gd name="T3" fmla="*/ 118 h 180"/>
                <a:gd name="T4" fmla="*/ 66 w 80"/>
                <a:gd name="T5" fmla="*/ 0 h 180"/>
                <a:gd name="T6" fmla="*/ 41 w 80"/>
                <a:gd name="T7" fmla="*/ 180 h 180"/>
              </a:gdLst>
              <a:ahLst/>
              <a:cxnLst>
                <a:cxn ang="0">
                  <a:pos x="T0" y="T1"/>
                </a:cxn>
                <a:cxn ang="0">
                  <a:pos x="T2" y="T3"/>
                </a:cxn>
                <a:cxn ang="0">
                  <a:pos x="T4" y="T5"/>
                </a:cxn>
                <a:cxn ang="0">
                  <a:pos x="T6" y="T7"/>
                </a:cxn>
              </a:cxnLst>
              <a:rect l="0" t="0" r="r" b="b"/>
              <a:pathLst>
                <a:path w="80" h="180">
                  <a:moveTo>
                    <a:pt x="41" y="180"/>
                  </a:moveTo>
                  <a:cubicBezTo>
                    <a:pt x="49" y="159"/>
                    <a:pt x="59" y="139"/>
                    <a:pt x="66" y="118"/>
                  </a:cubicBezTo>
                  <a:cubicBezTo>
                    <a:pt x="75" y="60"/>
                    <a:pt x="80" y="66"/>
                    <a:pt x="66" y="0"/>
                  </a:cubicBezTo>
                  <a:cubicBezTo>
                    <a:pt x="0" y="31"/>
                    <a:pt x="52" y="111"/>
                    <a:pt x="41" y="18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61459" name="Freeform 19">
            <a:extLst>
              <a:ext uri="{FF2B5EF4-FFF2-40B4-BE49-F238E27FC236}">
                <a16:creationId xmlns:a16="http://schemas.microsoft.com/office/drawing/2014/main" id="{6D015088-4B49-4596-098E-28BEF30FD66C}"/>
              </a:ext>
            </a:extLst>
          </p:cNvPr>
          <p:cNvSpPr>
            <a:spLocks/>
          </p:cNvSpPr>
          <p:nvPr/>
        </p:nvSpPr>
        <p:spPr bwMode="auto">
          <a:xfrm>
            <a:off x="6526213" y="3349625"/>
            <a:ext cx="30162" cy="79375"/>
          </a:xfrm>
          <a:custGeom>
            <a:avLst/>
            <a:gdLst>
              <a:gd name="T0" fmla="*/ 19 w 19"/>
              <a:gd name="T1" fmla="*/ 0 h 50"/>
              <a:gd name="T2" fmla="*/ 6 w 19"/>
              <a:gd name="T3" fmla="*/ 13 h 50"/>
              <a:gd name="T4" fmla="*/ 19 w 19"/>
              <a:gd name="T5" fmla="*/ 25 h 50"/>
              <a:gd name="T6" fmla="*/ 6 w 19"/>
              <a:gd name="T7" fmla="*/ 7 h 50"/>
              <a:gd name="T8" fmla="*/ 0 w 19"/>
              <a:gd name="T9" fmla="*/ 50 h 50"/>
            </a:gdLst>
            <a:ahLst/>
            <a:cxnLst>
              <a:cxn ang="0">
                <a:pos x="T0" y="T1"/>
              </a:cxn>
              <a:cxn ang="0">
                <a:pos x="T2" y="T3"/>
              </a:cxn>
              <a:cxn ang="0">
                <a:pos x="T4" y="T5"/>
              </a:cxn>
              <a:cxn ang="0">
                <a:pos x="T6" y="T7"/>
              </a:cxn>
              <a:cxn ang="0">
                <a:pos x="T8" y="T9"/>
              </a:cxn>
            </a:cxnLst>
            <a:rect l="0" t="0" r="r" b="b"/>
            <a:pathLst>
              <a:path w="19" h="50">
                <a:moveTo>
                  <a:pt x="19" y="0"/>
                </a:moveTo>
                <a:cubicBezTo>
                  <a:pt x="15" y="4"/>
                  <a:pt x="6" y="7"/>
                  <a:pt x="6" y="13"/>
                </a:cubicBezTo>
                <a:cubicBezTo>
                  <a:pt x="6" y="19"/>
                  <a:pt x="19" y="31"/>
                  <a:pt x="19" y="25"/>
                </a:cubicBezTo>
                <a:cubicBezTo>
                  <a:pt x="19" y="18"/>
                  <a:pt x="10" y="13"/>
                  <a:pt x="6" y="7"/>
                </a:cubicBezTo>
                <a:cubicBezTo>
                  <a:pt x="13" y="44"/>
                  <a:pt x="19" y="31"/>
                  <a:pt x="0" y="50"/>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1460" name="Text Box 20">
            <a:extLst>
              <a:ext uri="{FF2B5EF4-FFF2-40B4-BE49-F238E27FC236}">
                <a16:creationId xmlns:a16="http://schemas.microsoft.com/office/drawing/2014/main" id="{4CF8D477-EDAF-32AC-2DE5-2B9CDF494177}"/>
              </a:ext>
            </a:extLst>
          </p:cNvPr>
          <p:cNvSpPr txBox="1">
            <a:spLocks noChangeArrowheads="1"/>
          </p:cNvSpPr>
          <p:nvPr/>
        </p:nvSpPr>
        <p:spPr bwMode="auto">
          <a:xfrm>
            <a:off x="4572000" y="23622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M</a:t>
            </a:r>
          </a:p>
        </p:txBody>
      </p:sp>
      <p:sp>
        <p:nvSpPr>
          <p:cNvPr id="61461" name="Text Box 21">
            <a:extLst>
              <a:ext uri="{FF2B5EF4-FFF2-40B4-BE49-F238E27FC236}">
                <a16:creationId xmlns:a16="http://schemas.microsoft.com/office/drawing/2014/main" id="{07BC71F3-52A4-ECA5-5BD7-C73BC4B9CDC3}"/>
              </a:ext>
            </a:extLst>
          </p:cNvPr>
          <p:cNvSpPr txBox="1">
            <a:spLocks noChangeArrowheads="1"/>
          </p:cNvSpPr>
          <p:nvPr/>
        </p:nvSpPr>
        <p:spPr bwMode="auto">
          <a:xfrm>
            <a:off x="7543800" y="2376488"/>
            <a:ext cx="45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G</a:t>
            </a:r>
          </a:p>
        </p:txBody>
      </p:sp>
      <p:sp>
        <p:nvSpPr>
          <p:cNvPr id="61462" name="Rectangle 22">
            <a:extLst>
              <a:ext uri="{FF2B5EF4-FFF2-40B4-BE49-F238E27FC236}">
                <a16:creationId xmlns:a16="http://schemas.microsoft.com/office/drawing/2014/main" id="{417A9093-7BB9-5ABB-1876-82205362397B}"/>
              </a:ext>
            </a:extLst>
          </p:cNvPr>
          <p:cNvSpPr>
            <a:spLocks noChangeArrowheads="1"/>
          </p:cNvSpPr>
          <p:nvPr/>
        </p:nvSpPr>
        <p:spPr bwMode="auto">
          <a:xfrm>
            <a:off x="6089650" y="306546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5</a:t>
            </a:r>
          </a:p>
        </p:txBody>
      </p:sp>
      <p:sp>
        <p:nvSpPr>
          <p:cNvPr id="61463" name="Text Box 23">
            <a:extLst>
              <a:ext uri="{FF2B5EF4-FFF2-40B4-BE49-F238E27FC236}">
                <a16:creationId xmlns:a16="http://schemas.microsoft.com/office/drawing/2014/main" id="{8C7FF7EB-9D8F-2812-6215-B689A1A69B9F}"/>
              </a:ext>
            </a:extLst>
          </p:cNvPr>
          <p:cNvSpPr txBox="1">
            <a:spLocks noChangeArrowheads="1"/>
          </p:cNvSpPr>
          <p:nvPr/>
        </p:nvSpPr>
        <p:spPr bwMode="auto">
          <a:xfrm>
            <a:off x="304800" y="1676400"/>
            <a:ext cx="3200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t>Circle M</a:t>
            </a:r>
            <a:r>
              <a:rPr lang="en-US" altLang="en-US" sz="2000"/>
              <a:t>, the </a:t>
            </a:r>
            <a:r>
              <a:rPr lang="en-US" altLang="en-US" sz="2000" b="1">
                <a:solidFill>
                  <a:srgbClr val="0000FF"/>
                </a:solidFill>
              </a:rPr>
              <a:t>blue</a:t>
            </a:r>
            <a:r>
              <a:rPr lang="en-US" altLang="en-US" sz="2000"/>
              <a:t> and </a:t>
            </a:r>
            <a:r>
              <a:rPr lang="en-US" altLang="en-US" sz="2000" b="1">
                <a:solidFill>
                  <a:srgbClr val="009900"/>
                </a:solidFill>
              </a:rPr>
              <a:t>green</a:t>
            </a:r>
            <a:r>
              <a:rPr lang="en-US" altLang="en-US" sz="2000"/>
              <a:t> area, has </a:t>
            </a:r>
            <a:r>
              <a:rPr lang="en-US" altLang="en-US" sz="2000" b="1"/>
              <a:t>17.</a:t>
            </a:r>
            <a:endParaRPr lang="en-US" altLang="en-US" sz="2000"/>
          </a:p>
        </p:txBody>
      </p:sp>
      <p:sp>
        <p:nvSpPr>
          <p:cNvPr id="61466" name="Rectangle 26">
            <a:extLst>
              <a:ext uri="{FF2B5EF4-FFF2-40B4-BE49-F238E27FC236}">
                <a16:creationId xmlns:a16="http://schemas.microsoft.com/office/drawing/2014/main" id="{1C64E3C2-B4F0-070D-89EB-B1B59129F011}"/>
              </a:ext>
            </a:extLst>
          </p:cNvPr>
          <p:cNvSpPr>
            <a:spLocks noChangeArrowheads="1"/>
          </p:cNvSpPr>
          <p:nvPr/>
        </p:nvSpPr>
        <p:spPr bwMode="auto">
          <a:xfrm>
            <a:off x="304800" y="2727325"/>
            <a:ext cx="3671888"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t>Now subtract out the 5 students who are already in there, inside the </a:t>
            </a:r>
            <a:r>
              <a:rPr lang="en-US" altLang="en-US" sz="2000" b="1">
                <a:solidFill>
                  <a:srgbClr val="009900"/>
                </a:solidFill>
              </a:rPr>
              <a:t>intersection</a:t>
            </a:r>
            <a:r>
              <a:rPr lang="en-US" altLang="en-US" sz="2000"/>
              <a:t> area.</a:t>
            </a:r>
          </a:p>
        </p:txBody>
      </p:sp>
      <p:sp>
        <p:nvSpPr>
          <p:cNvPr id="61467" name="Rectangle 27">
            <a:extLst>
              <a:ext uri="{FF2B5EF4-FFF2-40B4-BE49-F238E27FC236}">
                <a16:creationId xmlns:a16="http://schemas.microsoft.com/office/drawing/2014/main" id="{095543E8-A2D5-7F44-0C67-F4766997779B}"/>
              </a:ext>
            </a:extLst>
          </p:cNvPr>
          <p:cNvSpPr>
            <a:spLocks noChangeArrowheads="1"/>
          </p:cNvSpPr>
          <p:nvPr/>
        </p:nvSpPr>
        <p:spPr bwMode="auto">
          <a:xfrm>
            <a:off x="304800" y="4267200"/>
            <a:ext cx="3200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t>Not including the 5 in the green area, how many are </a:t>
            </a:r>
            <a:r>
              <a:rPr lang="en-US" altLang="en-US" sz="2000" b="1"/>
              <a:t>in just the</a:t>
            </a:r>
            <a:r>
              <a:rPr lang="en-US" altLang="en-US" sz="2000"/>
              <a:t> </a:t>
            </a:r>
            <a:r>
              <a:rPr lang="en-US" altLang="en-US" sz="2000" b="1">
                <a:solidFill>
                  <a:srgbClr val="0000FF"/>
                </a:solidFill>
              </a:rPr>
              <a:t>blue</a:t>
            </a:r>
            <a:r>
              <a:rPr lang="en-US" altLang="en-US" sz="2000"/>
              <a:t> </a:t>
            </a:r>
            <a:r>
              <a:rPr lang="en-US" altLang="en-US" sz="2000" b="1"/>
              <a:t>area</a:t>
            </a:r>
            <a:r>
              <a:rPr lang="en-US" altLang="en-US" sz="20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61462"/>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1000"/>
                                  </p:stCondLst>
                                  <p:childTnLst>
                                    <p:set>
                                      <p:cBhvr>
                                        <p:cTn id="9" dur="1" fill="hold">
                                          <p:stCondLst>
                                            <p:cond delay="499"/>
                                          </p:stCondLst>
                                        </p:cTn>
                                        <p:tgtEl>
                                          <p:spTgt spid="614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2" grpId="0" autoUpdateAnimBg="0"/>
      <p:bldP spid="61463"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2" name="Picture 4">
            <a:hlinkClick r:id="" action="ppaction://hlinkshowjump?jump=lastslideviewed"/>
            <a:extLst>
              <a:ext uri="{FF2B5EF4-FFF2-40B4-BE49-F238E27FC236}">
                <a16:creationId xmlns:a16="http://schemas.microsoft.com/office/drawing/2014/main" id="{29525F55-83AC-489D-6B03-B7E6A9E00A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200400" y="5029200"/>
            <a:ext cx="2286000" cy="1528763"/>
          </a:xfrm>
          <a:prstGeom prst="rect">
            <a:avLst/>
          </a:prstGeom>
          <a:noFill/>
          <a:extLst>
            <a:ext uri="{909E8E84-426E-40DD-AFC4-6F175D3DCCD1}">
              <a14:hiddenFill xmlns:a14="http://schemas.microsoft.com/office/drawing/2010/main">
                <a:solidFill>
                  <a:srgbClr val="FFFFFF"/>
                </a:solidFill>
              </a14:hiddenFill>
            </a:ext>
          </a:extLst>
        </p:spPr>
      </p:pic>
      <p:sp>
        <p:nvSpPr>
          <p:cNvPr id="63493" name="Rectangle 5">
            <a:extLst>
              <a:ext uri="{FF2B5EF4-FFF2-40B4-BE49-F238E27FC236}">
                <a16:creationId xmlns:a16="http://schemas.microsoft.com/office/drawing/2014/main" id="{17A28A5D-89EC-FED9-EA22-367CE3BD974D}"/>
              </a:ext>
            </a:extLst>
          </p:cNvPr>
          <p:cNvSpPr>
            <a:spLocks noChangeArrowheads="1"/>
          </p:cNvSpPr>
          <p:nvPr/>
        </p:nvSpPr>
        <p:spPr bwMode="auto">
          <a:xfrm>
            <a:off x="3733800" y="5326063"/>
            <a:ext cx="1263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pPr>
            <a:r>
              <a:rPr lang="en-US" altLang="en-US" b="1"/>
              <a:t>GO BACK</a:t>
            </a:r>
          </a:p>
        </p:txBody>
      </p:sp>
      <p:sp>
        <p:nvSpPr>
          <p:cNvPr id="63494" name="Rectangle 6">
            <a:extLst>
              <a:ext uri="{FF2B5EF4-FFF2-40B4-BE49-F238E27FC236}">
                <a16:creationId xmlns:a16="http://schemas.microsoft.com/office/drawing/2014/main" id="{A02847F3-D7A0-9D3A-E012-2EDFAE413C23}"/>
              </a:ext>
            </a:extLst>
          </p:cNvPr>
          <p:cNvSpPr>
            <a:spLocks noChangeArrowheads="1"/>
          </p:cNvSpPr>
          <p:nvPr/>
        </p:nvSpPr>
        <p:spPr bwMode="auto">
          <a:xfrm>
            <a:off x="3886200" y="1752600"/>
            <a:ext cx="4876800" cy="3200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63495" name="Text Box 7">
            <a:extLst>
              <a:ext uri="{FF2B5EF4-FFF2-40B4-BE49-F238E27FC236}">
                <a16:creationId xmlns:a16="http://schemas.microsoft.com/office/drawing/2014/main" id="{23B6107D-B469-A301-A67E-A6D18368AE81}"/>
              </a:ext>
            </a:extLst>
          </p:cNvPr>
          <p:cNvSpPr txBox="1">
            <a:spLocks noChangeArrowheads="1"/>
          </p:cNvSpPr>
          <p:nvPr/>
        </p:nvSpPr>
        <p:spPr bwMode="auto">
          <a:xfrm>
            <a:off x="3657600" y="1371600"/>
            <a:ext cx="30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U</a:t>
            </a:r>
          </a:p>
        </p:txBody>
      </p:sp>
      <p:sp>
        <p:nvSpPr>
          <p:cNvPr id="63496" name="Oval 8">
            <a:extLst>
              <a:ext uri="{FF2B5EF4-FFF2-40B4-BE49-F238E27FC236}">
                <a16:creationId xmlns:a16="http://schemas.microsoft.com/office/drawing/2014/main" id="{6DB3311E-0BF1-F92E-82C0-81085361A4ED}"/>
              </a:ext>
            </a:extLst>
          </p:cNvPr>
          <p:cNvSpPr>
            <a:spLocks noChangeArrowheads="1"/>
          </p:cNvSpPr>
          <p:nvPr/>
        </p:nvSpPr>
        <p:spPr bwMode="auto">
          <a:xfrm>
            <a:off x="4800600" y="2514600"/>
            <a:ext cx="1752600" cy="1752600"/>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3497" name="Oval 9">
            <a:extLst>
              <a:ext uri="{FF2B5EF4-FFF2-40B4-BE49-F238E27FC236}">
                <a16:creationId xmlns:a16="http://schemas.microsoft.com/office/drawing/2014/main" id="{1CED7A14-346D-E0CF-8608-3C59027DDCDC}"/>
              </a:ext>
            </a:extLst>
          </p:cNvPr>
          <p:cNvSpPr>
            <a:spLocks noChangeArrowheads="1"/>
          </p:cNvSpPr>
          <p:nvPr/>
        </p:nvSpPr>
        <p:spPr bwMode="auto">
          <a:xfrm>
            <a:off x="6019800" y="2514600"/>
            <a:ext cx="1752600" cy="1752600"/>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3498" name="Freeform 10">
            <a:extLst>
              <a:ext uri="{FF2B5EF4-FFF2-40B4-BE49-F238E27FC236}">
                <a16:creationId xmlns:a16="http://schemas.microsoft.com/office/drawing/2014/main" id="{CD0CF42D-67A5-4D54-93F9-D3D8144334A6}"/>
              </a:ext>
            </a:extLst>
          </p:cNvPr>
          <p:cNvSpPr>
            <a:spLocks/>
          </p:cNvSpPr>
          <p:nvPr/>
        </p:nvSpPr>
        <p:spPr bwMode="auto">
          <a:xfrm>
            <a:off x="6065838" y="2898775"/>
            <a:ext cx="120650" cy="138113"/>
          </a:xfrm>
          <a:custGeom>
            <a:avLst/>
            <a:gdLst>
              <a:gd name="T0" fmla="*/ 61 w 76"/>
              <a:gd name="T1" fmla="*/ 0 h 87"/>
              <a:gd name="T2" fmla="*/ 48 w 76"/>
              <a:gd name="T3" fmla="*/ 12 h 87"/>
              <a:gd name="T4" fmla="*/ 36 w 76"/>
              <a:gd name="T5" fmla="*/ 37 h 87"/>
              <a:gd name="T6" fmla="*/ 24 w 76"/>
              <a:gd name="T7" fmla="*/ 61 h 87"/>
              <a:gd name="T8" fmla="*/ 48 w 76"/>
              <a:gd name="T9" fmla="*/ 37 h 87"/>
              <a:gd name="T10" fmla="*/ 36 w 76"/>
              <a:gd name="T11" fmla="*/ 61 h 87"/>
              <a:gd name="T12" fmla="*/ 30 w 76"/>
              <a:gd name="T13" fmla="*/ 80 h 87"/>
              <a:gd name="T14" fmla="*/ 55 w 76"/>
              <a:gd name="T15" fmla="*/ 24 h 87"/>
              <a:gd name="T16" fmla="*/ 67 w 76"/>
              <a:gd name="T17" fmla="*/ 6 h 87"/>
              <a:gd name="T18" fmla="*/ 55 w 76"/>
              <a:gd name="T19" fmla="*/ 24 h 87"/>
              <a:gd name="T20" fmla="*/ 17 w 76"/>
              <a:gd name="T21"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7">
                <a:moveTo>
                  <a:pt x="61" y="0"/>
                </a:moveTo>
                <a:cubicBezTo>
                  <a:pt x="57" y="4"/>
                  <a:pt x="49" y="6"/>
                  <a:pt x="48" y="12"/>
                </a:cubicBezTo>
                <a:cubicBezTo>
                  <a:pt x="42" y="42"/>
                  <a:pt x="76" y="24"/>
                  <a:pt x="36" y="37"/>
                </a:cubicBezTo>
                <a:cubicBezTo>
                  <a:pt x="8" y="79"/>
                  <a:pt x="0" y="85"/>
                  <a:pt x="24" y="61"/>
                </a:cubicBezTo>
                <a:cubicBezTo>
                  <a:pt x="38" y="18"/>
                  <a:pt x="27" y="14"/>
                  <a:pt x="48" y="37"/>
                </a:cubicBezTo>
                <a:cubicBezTo>
                  <a:pt x="44" y="45"/>
                  <a:pt x="39" y="53"/>
                  <a:pt x="36" y="61"/>
                </a:cubicBezTo>
                <a:cubicBezTo>
                  <a:pt x="33" y="67"/>
                  <a:pt x="30" y="87"/>
                  <a:pt x="30" y="80"/>
                </a:cubicBezTo>
                <a:cubicBezTo>
                  <a:pt x="30" y="27"/>
                  <a:pt x="23" y="36"/>
                  <a:pt x="55" y="24"/>
                </a:cubicBezTo>
                <a:cubicBezTo>
                  <a:pt x="59" y="18"/>
                  <a:pt x="71" y="0"/>
                  <a:pt x="67" y="6"/>
                </a:cubicBezTo>
                <a:cubicBezTo>
                  <a:pt x="63" y="12"/>
                  <a:pt x="60" y="18"/>
                  <a:pt x="55" y="24"/>
                </a:cubicBezTo>
                <a:cubicBezTo>
                  <a:pt x="38" y="45"/>
                  <a:pt x="17" y="59"/>
                  <a:pt x="17" y="86"/>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63499" name="Group 11">
            <a:extLst>
              <a:ext uri="{FF2B5EF4-FFF2-40B4-BE49-F238E27FC236}">
                <a16:creationId xmlns:a16="http://schemas.microsoft.com/office/drawing/2014/main" id="{C2851159-9B9D-AEFA-7102-66B043296FD5}"/>
              </a:ext>
            </a:extLst>
          </p:cNvPr>
          <p:cNvGrpSpPr>
            <a:grpSpLocks/>
          </p:cNvGrpSpPr>
          <p:nvPr/>
        </p:nvGrpSpPr>
        <p:grpSpPr bwMode="auto">
          <a:xfrm>
            <a:off x="6002338" y="2736850"/>
            <a:ext cx="588962" cy="1282700"/>
            <a:chOff x="2773" y="2492"/>
            <a:chExt cx="371" cy="808"/>
          </a:xfrm>
        </p:grpSpPr>
        <p:sp>
          <p:nvSpPr>
            <p:cNvPr id="63500" name="Freeform 12">
              <a:extLst>
                <a:ext uri="{FF2B5EF4-FFF2-40B4-BE49-F238E27FC236}">
                  <a16:creationId xmlns:a16="http://schemas.microsoft.com/office/drawing/2014/main" id="{B018072B-3424-0D12-49D5-46888579E365}"/>
                </a:ext>
              </a:extLst>
            </p:cNvPr>
            <p:cNvSpPr>
              <a:spLocks/>
            </p:cNvSpPr>
            <p:nvPr/>
          </p:nvSpPr>
          <p:spPr bwMode="auto">
            <a:xfrm>
              <a:off x="2773" y="2492"/>
              <a:ext cx="371" cy="808"/>
            </a:xfrm>
            <a:custGeom>
              <a:avLst/>
              <a:gdLst>
                <a:gd name="T0" fmla="*/ 175 w 371"/>
                <a:gd name="T1" fmla="*/ 15 h 808"/>
                <a:gd name="T2" fmla="*/ 225 w 371"/>
                <a:gd name="T3" fmla="*/ 71 h 808"/>
                <a:gd name="T4" fmla="*/ 249 w 371"/>
                <a:gd name="T5" fmla="*/ 95 h 808"/>
                <a:gd name="T6" fmla="*/ 274 w 371"/>
                <a:gd name="T7" fmla="*/ 126 h 808"/>
                <a:gd name="T8" fmla="*/ 299 w 371"/>
                <a:gd name="T9" fmla="*/ 176 h 808"/>
                <a:gd name="T10" fmla="*/ 305 w 371"/>
                <a:gd name="T11" fmla="*/ 194 h 808"/>
                <a:gd name="T12" fmla="*/ 318 w 371"/>
                <a:gd name="T13" fmla="*/ 207 h 808"/>
                <a:gd name="T14" fmla="*/ 330 w 371"/>
                <a:gd name="T15" fmla="*/ 244 h 808"/>
                <a:gd name="T16" fmla="*/ 342 w 371"/>
                <a:gd name="T17" fmla="*/ 263 h 808"/>
                <a:gd name="T18" fmla="*/ 330 w 371"/>
                <a:gd name="T19" fmla="*/ 430 h 808"/>
                <a:gd name="T20" fmla="*/ 318 w 371"/>
                <a:gd name="T21" fmla="*/ 603 h 808"/>
                <a:gd name="T22" fmla="*/ 293 w 371"/>
                <a:gd name="T23" fmla="*/ 634 h 808"/>
                <a:gd name="T24" fmla="*/ 225 w 371"/>
                <a:gd name="T25" fmla="*/ 752 h 808"/>
                <a:gd name="T26" fmla="*/ 175 w 371"/>
                <a:gd name="T27" fmla="*/ 808 h 808"/>
                <a:gd name="T28" fmla="*/ 119 w 371"/>
                <a:gd name="T29" fmla="*/ 758 h 808"/>
                <a:gd name="T30" fmla="*/ 82 w 371"/>
                <a:gd name="T31" fmla="*/ 702 h 808"/>
                <a:gd name="T32" fmla="*/ 8 w 371"/>
                <a:gd name="T33" fmla="*/ 566 h 808"/>
                <a:gd name="T34" fmla="*/ 14 w 371"/>
                <a:gd name="T35" fmla="*/ 448 h 808"/>
                <a:gd name="T36" fmla="*/ 82 w 371"/>
                <a:gd name="T37" fmla="*/ 176 h 808"/>
                <a:gd name="T38" fmla="*/ 163 w 371"/>
                <a:gd name="T39" fmla="*/ 21 h 808"/>
                <a:gd name="T40" fmla="*/ 175 w 371"/>
                <a:gd name="T41" fmla="*/ 2 h 808"/>
                <a:gd name="T42" fmla="*/ 175 w 371"/>
                <a:gd name="T43" fmla="*/ 15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1" h="808">
                  <a:moveTo>
                    <a:pt x="175" y="15"/>
                  </a:moveTo>
                  <a:cubicBezTo>
                    <a:pt x="194" y="32"/>
                    <a:pt x="207" y="53"/>
                    <a:pt x="225" y="71"/>
                  </a:cubicBezTo>
                  <a:cubicBezTo>
                    <a:pt x="236" y="103"/>
                    <a:pt x="222" y="79"/>
                    <a:pt x="249" y="95"/>
                  </a:cubicBezTo>
                  <a:cubicBezTo>
                    <a:pt x="259" y="101"/>
                    <a:pt x="268" y="117"/>
                    <a:pt x="274" y="126"/>
                  </a:cubicBezTo>
                  <a:cubicBezTo>
                    <a:pt x="280" y="146"/>
                    <a:pt x="284" y="160"/>
                    <a:pt x="299" y="176"/>
                  </a:cubicBezTo>
                  <a:cubicBezTo>
                    <a:pt x="301" y="182"/>
                    <a:pt x="302" y="189"/>
                    <a:pt x="305" y="194"/>
                  </a:cubicBezTo>
                  <a:cubicBezTo>
                    <a:pt x="308" y="199"/>
                    <a:pt x="315" y="202"/>
                    <a:pt x="318" y="207"/>
                  </a:cubicBezTo>
                  <a:cubicBezTo>
                    <a:pt x="324" y="219"/>
                    <a:pt x="323" y="233"/>
                    <a:pt x="330" y="244"/>
                  </a:cubicBezTo>
                  <a:cubicBezTo>
                    <a:pt x="334" y="250"/>
                    <a:pt x="338" y="257"/>
                    <a:pt x="342" y="263"/>
                  </a:cubicBezTo>
                  <a:cubicBezTo>
                    <a:pt x="348" y="316"/>
                    <a:pt x="371" y="385"/>
                    <a:pt x="330" y="430"/>
                  </a:cubicBezTo>
                  <a:cubicBezTo>
                    <a:pt x="326" y="488"/>
                    <a:pt x="326" y="546"/>
                    <a:pt x="318" y="603"/>
                  </a:cubicBezTo>
                  <a:cubicBezTo>
                    <a:pt x="316" y="616"/>
                    <a:pt x="300" y="623"/>
                    <a:pt x="293" y="634"/>
                  </a:cubicBezTo>
                  <a:cubicBezTo>
                    <a:pt x="270" y="673"/>
                    <a:pt x="262" y="725"/>
                    <a:pt x="225" y="752"/>
                  </a:cubicBezTo>
                  <a:cubicBezTo>
                    <a:pt x="212" y="783"/>
                    <a:pt x="206" y="796"/>
                    <a:pt x="175" y="808"/>
                  </a:cubicBezTo>
                  <a:cubicBezTo>
                    <a:pt x="147" y="797"/>
                    <a:pt x="140" y="778"/>
                    <a:pt x="119" y="758"/>
                  </a:cubicBezTo>
                  <a:cubicBezTo>
                    <a:pt x="108" y="736"/>
                    <a:pt x="94" y="722"/>
                    <a:pt x="82" y="702"/>
                  </a:cubicBezTo>
                  <a:cubicBezTo>
                    <a:pt x="55" y="658"/>
                    <a:pt x="36" y="610"/>
                    <a:pt x="8" y="566"/>
                  </a:cubicBezTo>
                  <a:cubicBezTo>
                    <a:pt x="10" y="527"/>
                    <a:pt x="12" y="487"/>
                    <a:pt x="14" y="448"/>
                  </a:cubicBezTo>
                  <a:cubicBezTo>
                    <a:pt x="18" y="369"/>
                    <a:pt x="0" y="231"/>
                    <a:pt x="82" y="176"/>
                  </a:cubicBezTo>
                  <a:cubicBezTo>
                    <a:pt x="99" y="121"/>
                    <a:pt x="127" y="65"/>
                    <a:pt x="163" y="21"/>
                  </a:cubicBezTo>
                  <a:cubicBezTo>
                    <a:pt x="168" y="15"/>
                    <a:pt x="168" y="5"/>
                    <a:pt x="175" y="2"/>
                  </a:cubicBezTo>
                  <a:cubicBezTo>
                    <a:pt x="179" y="0"/>
                    <a:pt x="175" y="11"/>
                    <a:pt x="175" y="15"/>
                  </a:cubicBezTo>
                  <a:close/>
                </a:path>
              </a:pathLst>
            </a:custGeom>
            <a:solidFill>
              <a:srgbClr val="00BE00"/>
            </a:solidFill>
            <a:ln w="0">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3501" name="Freeform 13">
              <a:extLst>
                <a:ext uri="{FF2B5EF4-FFF2-40B4-BE49-F238E27FC236}">
                  <a16:creationId xmlns:a16="http://schemas.microsoft.com/office/drawing/2014/main" id="{7041C25B-1411-9028-53E7-BC280392F05B}"/>
                </a:ext>
              </a:extLst>
            </p:cNvPr>
            <p:cNvSpPr>
              <a:spLocks/>
            </p:cNvSpPr>
            <p:nvPr/>
          </p:nvSpPr>
          <p:spPr bwMode="auto">
            <a:xfrm>
              <a:off x="2813" y="2610"/>
              <a:ext cx="88" cy="93"/>
            </a:xfrm>
            <a:custGeom>
              <a:avLst/>
              <a:gdLst>
                <a:gd name="T0" fmla="*/ 30 w 88"/>
                <a:gd name="T1" fmla="*/ 70 h 93"/>
                <a:gd name="T2" fmla="*/ 36 w 88"/>
                <a:gd name="T3" fmla="*/ 89 h 93"/>
                <a:gd name="T4" fmla="*/ 24 w 88"/>
                <a:gd name="T5" fmla="*/ 76 h 93"/>
                <a:gd name="T6" fmla="*/ 30 w 88"/>
                <a:gd name="T7" fmla="*/ 58 h 93"/>
                <a:gd name="T8" fmla="*/ 42 w 88"/>
                <a:gd name="T9" fmla="*/ 45 h 93"/>
                <a:gd name="T10" fmla="*/ 24 w 88"/>
                <a:gd name="T11" fmla="*/ 52 h 93"/>
                <a:gd name="T12" fmla="*/ 11 w 88"/>
                <a:gd name="T13" fmla="*/ 64 h 93"/>
                <a:gd name="T14" fmla="*/ 17 w 88"/>
                <a:gd name="T15" fmla="*/ 83 h 93"/>
                <a:gd name="T16" fmla="*/ 24 w 88"/>
                <a:gd name="T17" fmla="*/ 64 h 93"/>
                <a:gd name="T18" fmla="*/ 42 w 88"/>
                <a:gd name="T19" fmla="*/ 39 h 93"/>
                <a:gd name="T20" fmla="*/ 11 w 88"/>
                <a:gd name="T21" fmla="*/ 58 h 93"/>
                <a:gd name="T22" fmla="*/ 42 w 88"/>
                <a:gd name="T23" fmla="*/ 33 h 93"/>
                <a:gd name="T24" fmla="*/ 48 w 88"/>
                <a:gd name="T25" fmla="*/ 45 h 93"/>
                <a:gd name="T26" fmla="*/ 48 w 88"/>
                <a:gd name="T27" fmla="*/ 15 h 93"/>
                <a:gd name="T28" fmla="*/ 30 w 88"/>
                <a:gd name="T29" fmla="*/ 7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93">
                  <a:moveTo>
                    <a:pt x="30" y="70"/>
                  </a:moveTo>
                  <a:cubicBezTo>
                    <a:pt x="32" y="76"/>
                    <a:pt x="41" y="84"/>
                    <a:pt x="36" y="89"/>
                  </a:cubicBezTo>
                  <a:cubicBezTo>
                    <a:pt x="32" y="93"/>
                    <a:pt x="25" y="82"/>
                    <a:pt x="24" y="76"/>
                  </a:cubicBezTo>
                  <a:cubicBezTo>
                    <a:pt x="23" y="70"/>
                    <a:pt x="27" y="63"/>
                    <a:pt x="30" y="58"/>
                  </a:cubicBezTo>
                  <a:cubicBezTo>
                    <a:pt x="33" y="53"/>
                    <a:pt x="46" y="49"/>
                    <a:pt x="42" y="45"/>
                  </a:cubicBezTo>
                  <a:cubicBezTo>
                    <a:pt x="37" y="40"/>
                    <a:pt x="30" y="50"/>
                    <a:pt x="24" y="52"/>
                  </a:cubicBezTo>
                  <a:cubicBezTo>
                    <a:pt x="20" y="56"/>
                    <a:pt x="12" y="58"/>
                    <a:pt x="11" y="64"/>
                  </a:cubicBezTo>
                  <a:cubicBezTo>
                    <a:pt x="10" y="70"/>
                    <a:pt x="10" y="83"/>
                    <a:pt x="17" y="83"/>
                  </a:cubicBezTo>
                  <a:cubicBezTo>
                    <a:pt x="24" y="83"/>
                    <a:pt x="21" y="70"/>
                    <a:pt x="24" y="64"/>
                  </a:cubicBezTo>
                  <a:cubicBezTo>
                    <a:pt x="29" y="55"/>
                    <a:pt x="49" y="31"/>
                    <a:pt x="42" y="39"/>
                  </a:cubicBezTo>
                  <a:cubicBezTo>
                    <a:pt x="25" y="57"/>
                    <a:pt x="36" y="50"/>
                    <a:pt x="11" y="58"/>
                  </a:cubicBezTo>
                  <a:cubicBezTo>
                    <a:pt x="12" y="57"/>
                    <a:pt x="38" y="29"/>
                    <a:pt x="42" y="33"/>
                  </a:cubicBezTo>
                  <a:cubicBezTo>
                    <a:pt x="54" y="47"/>
                    <a:pt x="0" y="64"/>
                    <a:pt x="48" y="45"/>
                  </a:cubicBezTo>
                  <a:cubicBezTo>
                    <a:pt x="57" y="22"/>
                    <a:pt x="88" y="0"/>
                    <a:pt x="48" y="15"/>
                  </a:cubicBezTo>
                  <a:cubicBezTo>
                    <a:pt x="31" y="48"/>
                    <a:pt x="38" y="30"/>
                    <a:pt x="30" y="7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3502" name="Freeform 14">
              <a:extLst>
                <a:ext uri="{FF2B5EF4-FFF2-40B4-BE49-F238E27FC236}">
                  <a16:creationId xmlns:a16="http://schemas.microsoft.com/office/drawing/2014/main" id="{DB213674-3DDF-4D98-58F0-CEF3B8FDC255}"/>
                </a:ext>
              </a:extLst>
            </p:cNvPr>
            <p:cNvSpPr>
              <a:spLocks/>
            </p:cNvSpPr>
            <p:nvPr/>
          </p:nvSpPr>
          <p:spPr bwMode="auto">
            <a:xfrm>
              <a:off x="3043" y="2897"/>
              <a:ext cx="80" cy="180"/>
            </a:xfrm>
            <a:custGeom>
              <a:avLst/>
              <a:gdLst>
                <a:gd name="T0" fmla="*/ 41 w 80"/>
                <a:gd name="T1" fmla="*/ 180 h 180"/>
                <a:gd name="T2" fmla="*/ 66 w 80"/>
                <a:gd name="T3" fmla="*/ 118 h 180"/>
                <a:gd name="T4" fmla="*/ 66 w 80"/>
                <a:gd name="T5" fmla="*/ 0 h 180"/>
                <a:gd name="T6" fmla="*/ 41 w 80"/>
                <a:gd name="T7" fmla="*/ 180 h 180"/>
              </a:gdLst>
              <a:ahLst/>
              <a:cxnLst>
                <a:cxn ang="0">
                  <a:pos x="T0" y="T1"/>
                </a:cxn>
                <a:cxn ang="0">
                  <a:pos x="T2" y="T3"/>
                </a:cxn>
                <a:cxn ang="0">
                  <a:pos x="T4" y="T5"/>
                </a:cxn>
                <a:cxn ang="0">
                  <a:pos x="T6" y="T7"/>
                </a:cxn>
              </a:cxnLst>
              <a:rect l="0" t="0" r="r" b="b"/>
              <a:pathLst>
                <a:path w="80" h="180">
                  <a:moveTo>
                    <a:pt x="41" y="180"/>
                  </a:moveTo>
                  <a:cubicBezTo>
                    <a:pt x="49" y="159"/>
                    <a:pt x="59" y="139"/>
                    <a:pt x="66" y="118"/>
                  </a:cubicBezTo>
                  <a:cubicBezTo>
                    <a:pt x="75" y="60"/>
                    <a:pt x="80" y="66"/>
                    <a:pt x="66" y="0"/>
                  </a:cubicBezTo>
                  <a:cubicBezTo>
                    <a:pt x="0" y="31"/>
                    <a:pt x="52" y="111"/>
                    <a:pt x="41" y="18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63503" name="Freeform 15">
            <a:extLst>
              <a:ext uri="{FF2B5EF4-FFF2-40B4-BE49-F238E27FC236}">
                <a16:creationId xmlns:a16="http://schemas.microsoft.com/office/drawing/2014/main" id="{5985F013-EE25-194A-6202-1D6364DC7F84}"/>
              </a:ext>
            </a:extLst>
          </p:cNvPr>
          <p:cNvSpPr>
            <a:spLocks/>
          </p:cNvSpPr>
          <p:nvPr/>
        </p:nvSpPr>
        <p:spPr bwMode="auto">
          <a:xfrm>
            <a:off x="6526213" y="3349625"/>
            <a:ext cx="30162" cy="79375"/>
          </a:xfrm>
          <a:custGeom>
            <a:avLst/>
            <a:gdLst>
              <a:gd name="T0" fmla="*/ 19 w 19"/>
              <a:gd name="T1" fmla="*/ 0 h 50"/>
              <a:gd name="T2" fmla="*/ 6 w 19"/>
              <a:gd name="T3" fmla="*/ 13 h 50"/>
              <a:gd name="T4" fmla="*/ 19 w 19"/>
              <a:gd name="T5" fmla="*/ 25 h 50"/>
              <a:gd name="T6" fmla="*/ 6 w 19"/>
              <a:gd name="T7" fmla="*/ 7 h 50"/>
              <a:gd name="T8" fmla="*/ 0 w 19"/>
              <a:gd name="T9" fmla="*/ 50 h 50"/>
            </a:gdLst>
            <a:ahLst/>
            <a:cxnLst>
              <a:cxn ang="0">
                <a:pos x="T0" y="T1"/>
              </a:cxn>
              <a:cxn ang="0">
                <a:pos x="T2" y="T3"/>
              </a:cxn>
              <a:cxn ang="0">
                <a:pos x="T4" y="T5"/>
              </a:cxn>
              <a:cxn ang="0">
                <a:pos x="T6" y="T7"/>
              </a:cxn>
              <a:cxn ang="0">
                <a:pos x="T8" y="T9"/>
              </a:cxn>
            </a:cxnLst>
            <a:rect l="0" t="0" r="r" b="b"/>
            <a:pathLst>
              <a:path w="19" h="50">
                <a:moveTo>
                  <a:pt x="19" y="0"/>
                </a:moveTo>
                <a:cubicBezTo>
                  <a:pt x="15" y="4"/>
                  <a:pt x="6" y="7"/>
                  <a:pt x="6" y="13"/>
                </a:cubicBezTo>
                <a:cubicBezTo>
                  <a:pt x="6" y="19"/>
                  <a:pt x="19" y="31"/>
                  <a:pt x="19" y="25"/>
                </a:cubicBezTo>
                <a:cubicBezTo>
                  <a:pt x="19" y="18"/>
                  <a:pt x="10" y="13"/>
                  <a:pt x="6" y="7"/>
                </a:cubicBezTo>
                <a:cubicBezTo>
                  <a:pt x="13" y="44"/>
                  <a:pt x="19" y="31"/>
                  <a:pt x="0" y="50"/>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3504" name="Text Box 16">
            <a:extLst>
              <a:ext uri="{FF2B5EF4-FFF2-40B4-BE49-F238E27FC236}">
                <a16:creationId xmlns:a16="http://schemas.microsoft.com/office/drawing/2014/main" id="{5CAF2762-7EA3-F67F-2A49-27B21EB0F602}"/>
              </a:ext>
            </a:extLst>
          </p:cNvPr>
          <p:cNvSpPr txBox="1">
            <a:spLocks noChangeArrowheads="1"/>
          </p:cNvSpPr>
          <p:nvPr/>
        </p:nvSpPr>
        <p:spPr bwMode="auto">
          <a:xfrm>
            <a:off x="4572000" y="23622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M</a:t>
            </a:r>
          </a:p>
        </p:txBody>
      </p:sp>
      <p:sp>
        <p:nvSpPr>
          <p:cNvPr id="63505" name="Text Box 17">
            <a:extLst>
              <a:ext uri="{FF2B5EF4-FFF2-40B4-BE49-F238E27FC236}">
                <a16:creationId xmlns:a16="http://schemas.microsoft.com/office/drawing/2014/main" id="{84E134A9-33CC-A4F7-A60C-B366BCB26C29}"/>
              </a:ext>
            </a:extLst>
          </p:cNvPr>
          <p:cNvSpPr txBox="1">
            <a:spLocks noChangeArrowheads="1"/>
          </p:cNvSpPr>
          <p:nvPr/>
        </p:nvSpPr>
        <p:spPr bwMode="auto">
          <a:xfrm>
            <a:off x="7543800" y="2376488"/>
            <a:ext cx="45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G</a:t>
            </a:r>
          </a:p>
        </p:txBody>
      </p:sp>
      <p:sp>
        <p:nvSpPr>
          <p:cNvPr id="63506" name="Rectangle 18">
            <a:extLst>
              <a:ext uri="{FF2B5EF4-FFF2-40B4-BE49-F238E27FC236}">
                <a16:creationId xmlns:a16="http://schemas.microsoft.com/office/drawing/2014/main" id="{8FF1EA31-DF69-6E80-F67F-67A709C422F2}"/>
              </a:ext>
            </a:extLst>
          </p:cNvPr>
          <p:cNvSpPr>
            <a:spLocks noChangeArrowheads="1"/>
          </p:cNvSpPr>
          <p:nvPr/>
        </p:nvSpPr>
        <p:spPr bwMode="auto">
          <a:xfrm>
            <a:off x="6089650" y="306546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5</a:t>
            </a:r>
          </a:p>
        </p:txBody>
      </p:sp>
      <p:sp>
        <p:nvSpPr>
          <p:cNvPr id="63507" name="Text Box 19">
            <a:extLst>
              <a:ext uri="{FF2B5EF4-FFF2-40B4-BE49-F238E27FC236}">
                <a16:creationId xmlns:a16="http://schemas.microsoft.com/office/drawing/2014/main" id="{1AE76CCA-F376-CB59-7B12-921460F9AFA2}"/>
              </a:ext>
            </a:extLst>
          </p:cNvPr>
          <p:cNvSpPr txBox="1">
            <a:spLocks noChangeArrowheads="1"/>
          </p:cNvSpPr>
          <p:nvPr/>
        </p:nvSpPr>
        <p:spPr bwMode="auto">
          <a:xfrm>
            <a:off x="304800" y="1676400"/>
            <a:ext cx="3200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t>Circle G</a:t>
            </a:r>
            <a:r>
              <a:rPr lang="en-US" altLang="en-US" sz="2000"/>
              <a:t>, the </a:t>
            </a:r>
            <a:r>
              <a:rPr lang="en-US" altLang="en-US" sz="2000" b="1"/>
              <a:t>yellow</a:t>
            </a:r>
            <a:r>
              <a:rPr lang="en-US" altLang="en-US" sz="2000"/>
              <a:t> and </a:t>
            </a:r>
            <a:r>
              <a:rPr lang="en-US" altLang="en-US" sz="2000" b="1">
                <a:solidFill>
                  <a:srgbClr val="009900"/>
                </a:solidFill>
              </a:rPr>
              <a:t>green</a:t>
            </a:r>
            <a:r>
              <a:rPr lang="en-US" altLang="en-US" sz="2000"/>
              <a:t> area, has </a:t>
            </a:r>
            <a:r>
              <a:rPr lang="en-US" altLang="en-US" sz="2000" b="1"/>
              <a:t>12.</a:t>
            </a:r>
            <a:endParaRPr lang="en-US" altLang="en-US" sz="2000"/>
          </a:p>
        </p:txBody>
      </p:sp>
      <p:sp>
        <p:nvSpPr>
          <p:cNvPr id="63508" name="Rectangle 20">
            <a:extLst>
              <a:ext uri="{FF2B5EF4-FFF2-40B4-BE49-F238E27FC236}">
                <a16:creationId xmlns:a16="http://schemas.microsoft.com/office/drawing/2014/main" id="{BAB57CF5-BAA6-FF39-C110-CE9CE6622752}"/>
              </a:ext>
            </a:extLst>
          </p:cNvPr>
          <p:cNvSpPr>
            <a:spLocks noChangeArrowheads="1"/>
          </p:cNvSpPr>
          <p:nvPr/>
        </p:nvSpPr>
        <p:spPr bwMode="auto">
          <a:xfrm>
            <a:off x="304800" y="2727325"/>
            <a:ext cx="3671888"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t>Now subtract out the 5 students who are already in there, inside the </a:t>
            </a:r>
            <a:r>
              <a:rPr lang="en-US" altLang="en-US" sz="2000" b="1">
                <a:solidFill>
                  <a:srgbClr val="009900"/>
                </a:solidFill>
              </a:rPr>
              <a:t>intersection</a:t>
            </a:r>
            <a:r>
              <a:rPr lang="en-US" altLang="en-US" sz="2000"/>
              <a:t> area.</a:t>
            </a:r>
          </a:p>
        </p:txBody>
      </p:sp>
      <p:sp>
        <p:nvSpPr>
          <p:cNvPr id="63509" name="Rectangle 21">
            <a:extLst>
              <a:ext uri="{FF2B5EF4-FFF2-40B4-BE49-F238E27FC236}">
                <a16:creationId xmlns:a16="http://schemas.microsoft.com/office/drawing/2014/main" id="{523949BF-EE9A-CBBD-776E-3A992A06B626}"/>
              </a:ext>
            </a:extLst>
          </p:cNvPr>
          <p:cNvSpPr>
            <a:spLocks noChangeArrowheads="1"/>
          </p:cNvSpPr>
          <p:nvPr/>
        </p:nvSpPr>
        <p:spPr bwMode="auto">
          <a:xfrm>
            <a:off x="304800" y="4267200"/>
            <a:ext cx="3200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t>Not including the 5 in the green area, how many are </a:t>
            </a:r>
            <a:r>
              <a:rPr lang="en-US" altLang="en-US" sz="2000" b="1"/>
              <a:t>in just the</a:t>
            </a:r>
            <a:r>
              <a:rPr lang="en-US" altLang="en-US" sz="2000"/>
              <a:t> </a:t>
            </a:r>
            <a:r>
              <a:rPr lang="en-US" altLang="en-US" sz="2000" b="1"/>
              <a:t>yellow</a:t>
            </a:r>
            <a:r>
              <a:rPr lang="en-US" altLang="en-US" sz="2000"/>
              <a:t> </a:t>
            </a:r>
            <a:r>
              <a:rPr lang="en-US" altLang="en-US" sz="2000" b="1"/>
              <a:t>area</a:t>
            </a:r>
            <a:r>
              <a:rPr lang="en-US" altLang="en-US" sz="2000"/>
              <a:t>?</a:t>
            </a:r>
          </a:p>
        </p:txBody>
      </p:sp>
      <p:sp>
        <p:nvSpPr>
          <p:cNvPr id="63510" name="Text Box 22">
            <a:hlinkClick r:id="rId3" action="ppaction://hlinksldjump"/>
            <a:extLst>
              <a:ext uri="{FF2B5EF4-FFF2-40B4-BE49-F238E27FC236}">
                <a16:creationId xmlns:a16="http://schemas.microsoft.com/office/drawing/2014/main" id="{88BD4E35-ABD0-1C96-3104-A31463D01C0C}"/>
              </a:ext>
            </a:extLst>
          </p:cNvPr>
          <p:cNvSpPr txBox="1">
            <a:spLocks noChangeArrowheads="1"/>
          </p:cNvSpPr>
          <p:nvPr/>
        </p:nvSpPr>
        <p:spPr bwMode="auto">
          <a:xfrm>
            <a:off x="5257800" y="3048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chemeClr val="bg1"/>
                </a:solidFill>
                <a:effectLst>
                  <a:outerShdw blurRad="38100" dist="38100" dir="2700000" algn="tl">
                    <a:srgbClr val="C0C0C0"/>
                  </a:outerShdw>
                </a:effectLst>
              </a:rPr>
              <a:t>12</a:t>
            </a:r>
          </a:p>
        </p:txBody>
      </p:sp>
      <p:sp>
        <p:nvSpPr>
          <p:cNvPr id="63513" name="Rectangle 25">
            <a:extLst>
              <a:ext uri="{FF2B5EF4-FFF2-40B4-BE49-F238E27FC236}">
                <a16:creationId xmlns:a16="http://schemas.microsoft.com/office/drawing/2014/main" id="{5A7ECA1E-B985-E8B4-525B-F9FA1ECDE838}"/>
              </a:ext>
            </a:extLst>
          </p:cNvPr>
          <p:cNvSpPr>
            <a:spLocks noGrp="1" noChangeArrowheads="1"/>
          </p:cNvSpPr>
          <p:nvPr>
            <p:ph type="body" idx="1"/>
          </p:nvPr>
        </p:nvSpPr>
        <p:spPr>
          <a:xfrm>
            <a:off x="457200" y="228600"/>
            <a:ext cx="8229600" cy="914400"/>
          </a:xfrm>
          <a:noFill/>
          <a:ln/>
        </p:spPr>
        <p:txBody>
          <a:bodyPr/>
          <a:lstStyle/>
          <a:p>
            <a:pPr algn="ctr">
              <a:buFontTx/>
              <a:buNone/>
            </a:pPr>
            <a:r>
              <a:rPr lang="en-US" altLang="en-US" b="1"/>
              <a:t>Almost!  Let’s take another look…</a:t>
            </a:r>
          </a:p>
          <a:p>
            <a:pPr algn="ctr">
              <a:buFontTx/>
              <a:buNone/>
            </a:pPr>
            <a:endParaRPr lang="en-US" altLang="en-US" sz="20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63506"/>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1000"/>
                                  </p:stCondLst>
                                  <p:childTnLst>
                                    <p:set>
                                      <p:cBhvr>
                                        <p:cTn id="9" dur="1" fill="hold">
                                          <p:stCondLst>
                                            <p:cond delay="499"/>
                                          </p:stCondLst>
                                        </p:cTn>
                                        <p:tgtEl>
                                          <p:spTgt spid="635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06" grpId="0" autoUpdateAnimBg="0"/>
      <p:bldP spid="63507"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6">
            <a:extLst>
              <a:ext uri="{FF2B5EF4-FFF2-40B4-BE49-F238E27FC236}">
                <a16:creationId xmlns:a16="http://schemas.microsoft.com/office/drawing/2014/main" id="{66AB8D50-CEDA-A616-36B0-9371BC04E806}"/>
              </a:ext>
            </a:extLst>
          </p:cNvPr>
          <p:cNvSpPr>
            <a:spLocks noGrp="1" noChangeArrowheads="1"/>
          </p:cNvSpPr>
          <p:nvPr>
            <p:ph type="body" sz="half" idx="1"/>
          </p:nvPr>
        </p:nvSpPr>
        <p:spPr>
          <a:xfrm>
            <a:off x="381000" y="381000"/>
            <a:ext cx="8382000" cy="1676400"/>
          </a:xfrm>
        </p:spPr>
        <p:txBody>
          <a:bodyPr/>
          <a:lstStyle/>
          <a:p>
            <a:pPr>
              <a:lnSpc>
                <a:spcPct val="90000"/>
              </a:lnSpc>
              <a:buFontTx/>
              <a:buNone/>
            </a:pPr>
            <a:r>
              <a:rPr lang="en-US" altLang="en-US" sz="2400">
                <a:latin typeface="Cooper Black" panose="0208090404030B020404" pitchFamily="18" charset="0"/>
              </a:rPr>
              <a:t>           In a class of </a:t>
            </a:r>
            <a:r>
              <a:rPr lang="en-US" altLang="en-US" sz="2400" b="1">
                <a:solidFill>
                  <a:srgbClr val="0000FF"/>
                </a:solidFill>
                <a:latin typeface="Cooper Black" panose="0208090404030B020404" pitchFamily="18" charset="0"/>
              </a:rPr>
              <a:t>30</a:t>
            </a:r>
            <a:r>
              <a:rPr lang="en-US" altLang="en-US" sz="2400">
                <a:latin typeface="Cooper Black" panose="0208090404030B020404" pitchFamily="18" charset="0"/>
              </a:rPr>
              <a:t> students, </a:t>
            </a:r>
            <a:r>
              <a:rPr lang="en-US" altLang="en-US" sz="2400" b="1">
                <a:solidFill>
                  <a:srgbClr val="0000FF"/>
                </a:solidFill>
                <a:latin typeface="Cooper Black" panose="0208090404030B020404" pitchFamily="18" charset="0"/>
              </a:rPr>
              <a:t>17</a:t>
            </a:r>
            <a:r>
              <a:rPr lang="en-US" altLang="en-US" sz="2400">
                <a:latin typeface="Cooper Black" panose="0208090404030B020404" pitchFamily="18" charset="0"/>
              </a:rPr>
              <a:t> watch MTV and </a:t>
            </a:r>
            <a:r>
              <a:rPr lang="en-US" altLang="en-US" sz="2400" b="1">
                <a:solidFill>
                  <a:srgbClr val="0000FF"/>
                </a:solidFill>
                <a:latin typeface="Cooper Black" panose="0208090404030B020404" pitchFamily="18" charset="0"/>
              </a:rPr>
              <a:t>12</a:t>
            </a:r>
            <a:r>
              <a:rPr lang="en-US" altLang="en-US" sz="2400">
                <a:latin typeface="Cooper Black" panose="0208090404030B020404" pitchFamily="18" charset="0"/>
              </a:rPr>
              <a:t> play video games.  </a:t>
            </a:r>
          </a:p>
          <a:p>
            <a:pPr>
              <a:lnSpc>
                <a:spcPct val="90000"/>
              </a:lnSpc>
              <a:buFontTx/>
              <a:buNone/>
            </a:pPr>
            <a:r>
              <a:rPr lang="en-US" altLang="en-US" sz="2400">
                <a:latin typeface="Cooper Black" panose="0208090404030B020404" pitchFamily="18" charset="0"/>
              </a:rPr>
              <a:t>           </a:t>
            </a:r>
            <a:r>
              <a:rPr lang="en-US" altLang="en-US" sz="2400" b="1">
                <a:solidFill>
                  <a:srgbClr val="0000FF"/>
                </a:solidFill>
                <a:latin typeface="Cooper Black" panose="0208090404030B020404" pitchFamily="18" charset="0"/>
              </a:rPr>
              <a:t>5</a:t>
            </a:r>
            <a:r>
              <a:rPr lang="en-US" altLang="en-US" sz="2400">
                <a:latin typeface="Cooper Black" panose="0208090404030B020404" pitchFamily="18" charset="0"/>
              </a:rPr>
              <a:t> students watch MTV </a:t>
            </a:r>
            <a:r>
              <a:rPr lang="en-US" altLang="en-US" sz="2400" i="1">
                <a:latin typeface="Cooper Black" panose="0208090404030B020404" pitchFamily="18" charset="0"/>
              </a:rPr>
              <a:t>and</a:t>
            </a:r>
            <a:r>
              <a:rPr lang="en-US" altLang="en-US" sz="2400">
                <a:latin typeface="Cooper Black" panose="0208090404030B020404" pitchFamily="18" charset="0"/>
              </a:rPr>
              <a:t> play video games.  See if you can answer the following 4 questions:</a:t>
            </a:r>
          </a:p>
        </p:txBody>
      </p:sp>
      <p:pic>
        <p:nvPicPr>
          <p:cNvPr id="7199" name="Picture 31">
            <a:extLst>
              <a:ext uri="{FF2B5EF4-FFF2-40B4-BE49-F238E27FC236}">
                <a16:creationId xmlns:a16="http://schemas.microsoft.com/office/drawing/2014/main" id="{74708C57-8D14-D77F-C492-EC0F3A521C7B}"/>
              </a:ext>
            </a:extLst>
          </p:cNvPr>
          <p:cNvPicPr>
            <a:picLocks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7334250" y="2057400"/>
            <a:ext cx="895350" cy="720725"/>
          </a:xfrm>
          <a:noFill/>
          <a:ln/>
        </p:spPr>
      </p:pic>
      <p:sp>
        <p:nvSpPr>
          <p:cNvPr id="7176" name="Text Box 8">
            <a:extLst>
              <a:ext uri="{FF2B5EF4-FFF2-40B4-BE49-F238E27FC236}">
                <a16:creationId xmlns:a16="http://schemas.microsoft.com/office/drawing/2014/main" id="{9BB90D23-866F-840D-F2E2-7242B4B204B3}"/>
              </a:ext>
            </a:extLst>
          </p:cNvPr>
          <p:cNvSpPr txBox="1">
            <a:spLocks noChangeArrowheads="1"/>
          </p:cNvSpPr>
          <p:nvPr/>
        </p:nvSpPr>
        <p:spPr bwMode="auto">
          <a:xfrm>
            <a:off x="762000" y="2971800"/>
            <a:ext cx="7696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latin typeface="Cooper Black" panose="0208090404030B020404" pitchFamily="18" charset="0"/>
              </a:rPr>
              <a:t>1.  How many students watch MTV but do not play video games?</a:t>
            </a:r>
          </a:p>
        </p:txBody>
      </p:sp>
      <p:sp>
        <p:nvSpPr>
          <p:cNvPr id="7177" name="Text Box 9">
            <a:hlinkClick r:id="" action="ppaction://hlinkshowjump?jump=nextslide"/>
            <a:extLst>
              <a:ext uri="{FF2B5EF4-FFF2-40B4-BE49-F238E27FC236}">
                <a16:creationId xmlns:a16="http://schemas.microsoft.com/office/drawing/2014/main" id="{4739AEF9-7196-72E5-BCFD-27EAE8A31105}"/>
              </a:ext>
            </a:extLst>
          </p:cNvPr>
          <p:cNvSpPr txBox="1">
            <a:spLocks noChangeArrowheads="1"/>
          </p:cNvSpPr>
          <p:nvPr/>
        </p:nvSpPr>
        <p:spPr bwMode="auto">
          <a:xfrm>
            <a:off x="3429000" y="5562600"/>
            <a:ext cx="83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Cooper Black" panose="0208090404030B020404" pitchFamily="18" charset="0"/>
              </a:rPr>
              <a:t>7</a:t>
            </a:r>
          </a:p>
        </p:txBody>
      </p:sp>
      <p:sp>
        <p:nvSpPr>
          <p:cNvPr id="7178" name="Text Box 10">
            <a:hlinkClick r:id="" action="ppaction://hlinkshowjump?jump=nextslide"/>
            <a:extLst>
              <a:ext uri="{FF2B5EF4-FFF2-40B4-BE49-F238E27FC236}">
                <a16:creationId xmlns:a16="http://schemas.microsoft.com/office/drawing/2014/main" id="{5847BEB2-286D-E7C4-939E-63FAE97BF1DB}"/>
              </a:ext>
            </a:extLst>
          </p:cNvPr>
          <p:cNvSpPr txBox="1">
            <a:spLocks noChangeArrowheads="1"/>
          </p:cNvSpPr>
          <p:nvPr/>
        </p:nvSpPr>
        <p:spPr bwMode="auto">
          <a:xfrm>
            <a:off x="914400" y="5334000"/>
            <a:ext cx="83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Cooper Black" panose="0208090404030B020404" pitchFamily="18" charset="0"/>
              </a:rPr>
              <a:t>17</a:t>
            </a:r>
          </a:p>
        </p:txBody>
      </p:sp>
      <p:sp>
        <p:nvSpPr>
          <p:cNvPr id="7179" name="Text Box 11">
            <a:hlinkClick r:id="" action="ppaction://hlinkshowjump?jump=nextslide"/>
            <a:extLst>
              <a:ext uri="{FF2B5EF4-FFF2-40B4-BE49-F238E27FC236}">
                <a16:creationId xmlns:a16="http://schemas.microsoft.com/office/drawing/2014/main" id="{A692D10E-EEFA-DF7D-D369-1501FD5D06B3}"/>
              </a:ext>
            </a:extLst>
          </p:cNvPr>
          <p:cNvSpPr txBox="1">
            <a:spLocks noChangeArrowheads="1"/>
          </p:cNvSpPr>
          <p:nvPr/>
        </p:nvSpPr>
        <p:spPr bwMode="auto">
          <a:xfrm>
            <a:off x="2362200" y="4648200"/>
            <a:ext cx="83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Cooper Black" panose="0208090404030B020404" pitchFamily="18" charset="0"/>
              </a:rPr>
              <a:t>24</a:t>
            </a:r>
          </a:p>
        </p:txBody>
      </p:sp>
      <p:sp>
        <p:nvSpPr>
          <p:cNvPr id="7181" name="Text Box 13">
            <a:hlinkClick r:id="rId3" action="ppaction://hlinksldjump"/>
            <a:extLst>
              <a:ext uri="{FF2B5EF4-FFF2-40B4-BE49-F238E27FC236}">
                <a16:creationId xmlns:a16="http://schemas.microsoft.com/office/drawing/2014/main" id="{2E0DDBCC-7A41-9C6F-3C11-1FD01FE385D8}"/>
              </a:ext>
            </a:extLst>
          </p:cNvPr>
          <p:cNvSpPr txBox="1">
            <a:spLocks noChangeArrowheads="1"/>
          </p:cNvSpPr>
          <p:nvPr/>
        </p:nvSpPr>
        <p:spPr bwMode="auto">
          <a:xfrm>
            <a:off x="4648200" y="4724400"/>
            <a:ext cx="83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Cooper Black" panose="0208090404030B020404" pitchFamily="18" charset="0"/>
              </a:rPr>
              <a:t>12</a:t>
            </a:r>
          </a:p>
        </p:txBody>
      </p:sp>
      <p:sp>
        <p:nvSpPr>
          <p:cNvPr id="7182" name="Text Box 14">
            <a:hlinkClick r:id="" action="ppaction://hlinkshowjump?jump=nextslide"/>
            <a:extLst>
              <a:ext uri="{FF2B5EF4-FFF2-40B4-BE49-F238E27FC236}">
                <a16:creationId xmlns:a16="http://schemas.microsoft.com/office/drawing/2014/main" id="{834BBD87-C963-931B-A11A-F2383EFB89E4}"/>
              </a:ext>
            </a:extLst>
          </p:cNvPr>
          <p:cNvSpPr txBox="1">
            <a:spLocks noChangeArrowheads="1"/>
          </p:cNvSpPr>
          <p:nvPr/>
        </p:nvSpPr>
        <p:spPr bwMode="auto">
          <a:xfrm>
            <a:off x="5715000" y="5715000"/>
            <a:ext cx="83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Cooper Black" panose="0208090404030B020404" pitchFamily="18" charset="0"/>
              </a:rPr>
              <a:t>6</a:t>
            </a:r>
          </a:p>
        </p:txBody>
      </p:sp>
      <p:sp>
        <p:nvSpPr>
          <p:cNvPr id="7183" name="Text Box 15">
            <a:hlinkClick r:id="" action="ppaction://hlinkshowjump?jump=nextslide"/>
            <a:extLst>
              <a:ext uri="{FF2B5EF4-FFF2-40B4-BE49-F238E27FC236}">
                <a16:creationId xmlns:a16="http://schemas.microsoft.com/office/drawing/2014/main" id="{A0F87240-2ED7-A660-C695-A333E8F84C6F}"/>
              </a:ext>
            </a:extLst>
          </p:cNvPr>
          <p:cNvSpPr txBox="1">
            <a:spLocks noChangeArrowheads="1"/>
          </p:cNvSpPr>
          <p:nvPr/>
        </p:nvSpPr>
        <p:spPr bwMode="auto">
          <a:xfrm>
            <a:off x="6934200" y="4876800"/>
            <a:ext cx="83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Cooper Black" panose="0208090404030B020404" pitchFamily="18" charset="0"/>
              </a:rPr>
              <a:t>30</a:t>
            </a:r>
          </a:p>
        </p:txBody>
      </p:sp>
      <p:pic>
        <p:nvPicPr>
          <p:cNvPr id="7193" name="Picture 25">
            <a:hlinkClick r:id="" action="ppaction://hlinkshowjump?jump=firstslide"/>
            <a:extLst>
              <a:ext uri="{FF2B5EF4-FFF2-40B4-BE49-F238E27FC236}">
                <a16:creationId xmlns:a16="http://schemas.microsoft.com/office/drawing/2014/main" id="{F1EE9B12-ED5D-C75A-E116-F1A2041E82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24600"/>
            <a:ext cx="531813" cy="533400"/>
          </a:xfrm>
          <a:prstGeom prst="rect">
            <a:avLst/>
          </a:prstGeom>
          <a:noFill/>
          <a:extLst>
            <a:ext uri="{909E8E84-426E-40DD-AFC4-6F175D3DCCD1}">
              <a14:hiddenFill xmlns:a14="http://schemas.microsoft.com/office/drawing/2010/main">
                <a:solidFill>
                  <a:srgbClr val="FFFFFF"/>
                </a:solidFill>
              </a14:hiddenFill>
            </a:ext>
          </a:extLst>
        </p:spPr>
      </p:pic>
      <p:pic>
        <p:nvPicPr>
          <p:cNvPr id="7205" name="Picture 37">
            <a:extLst>
              <a:ext uri="{FF2B5EF4-FFF2-40B4-BE49-F238E27FC236}">
                <a16:creationId xmlns:a16="http://schemas.microsoft.com/office/drawing/2014/main" id="{84EB2134-0270-F49F-2919-183B8D070977}"/>
              </a:ext>
            </a:extLst>
          </p:cNvPr>
          <p:cNvPicPr>
            <a:picLocks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995363" y="1981200"/>
            <a:ext cx="738187"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nodeType="withEffect">
                                  <p:stCondLst>
                                    <p:cond delay="0"/>
                                  </p:stCondLst>
                                  <p:iterate type="lt">
                                    <p:tmPct val="10000"/>
                                  </p:iterate>
                                  <p:childTnLst>
                                    <p:set>
                                      <p:cBhvr>
                                        <p:cTn id="6" dur="1" fill="hold">
                                          <p:stCondLst>
                                            <p:cond delay="0"/>
                                          </p:stCondLst>
                                        </p:cTn>
                                        <p:tgtEl>
                                          <p:spTgt spid="7174">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7174">
                                            <p:txEl>
                                              <p:pRg st="0" end="0"/>
                                            </p:txEl>
                                          </p:spTgt>
                                        </p:tgtEl>
                                        <p:attrNameLst>
                                          <p:attrName>ppt_w</p:attrName>
                                        </p:attrNameLst>
                                      </p:cBhvr>
                                    </p:anim>
                                    <p:anim by="(#ppt_w*0.50)" calcmode="lin" valueType="num">
                                      <p:cBhvr>
                                        <p:cTn id="8" dur="500" decel="50000" autoRev="1" fill="hold">
                                          <p:stCondLst>
                                            <p:cond delay="0"/>
                                          </p:stCondLst>
                                        </p:cTn>
                                        <p:tgtEl>
                                          <p:spTgt spid="7174">
                                            <p:txEl>
                                              <p:pRg st="0" end="0"/>
                                            </p:txEl>
                                          </p:spTgt>
                                        </p:tgtEl>
                                        <p:attrNameLst>
                                          <p:attrName>ppt_x</p:attrName>
                                        </p:attrNameLst>
                                      </p:cBhvr>
                                    </p:anim>
                                    <p:anim from="(-#ppt_h/2)" to="(#ppt_y)" calcmode="lin" valueType="num">
                                      <p:cBhvr>
                                        <p:cTn id="9" dur="1000" fill="hold">
                                          <p:stCondLst>
                                            <p:cond delay="0"/>
                                          </p:stCondLst>
                                        </p:cTn>
                                        <p:tgtEl>
                                          <p:spTgt spid="7174">
                                            <p:txEl>
                                              <p:pRg st="0" end="0"/>
                                            </p:txEl>
                                          </p:spTgt>
                                        </p:tgtEl>
                                        <p:attrNameLst>
                                          <p:attrName>ppt_y</p:attrName>
                                        </p:attrNameLst>
                                      </p:cBhvr>
                                    </p:anim>
                                    <p:animRot by="21600000">
                                      <p:cBhvr>
                                        <p:cTn id="10" dur="1000" fill="hold">
                                          <p:stCondLst>
                                            <p:cond delay="0"/>
                                          </p:stCondLst>
                                        </p:cTn>
                                        <p:tgtEl>
                                          <p:spTgt spid="7174">
                                            <p:txEl>
                                              <p:pRg st="0" end="0"/>
                                            </p:txEl>
                                          </p:spTgt>
                                        </p:tgtEl>
                                        <p:attrNameLst>
                                          <p:attrName>r</p:attrName>
                                        </p:attrNameLst>
                                      </p:cBhvr>
                                    </p:animRot>
                                  </p:childTnLst>
                                </p:cTn>
                              </p:par>
                              <p:par>
                                <p:cTn id="11" presetID="56" presetClass="entr" presetSubtype="0" fill="hold" nodeType="withEffect">
                                  <p:stCondLst>
                                    <p:cond delay="0"/>
                                  </p:stCondLst>
                                  <p:iterate type="lt">
                                    <p:tmPct val="10000"/>
                                  </p:iterate>
                                  <p:childTnLst>
                                    <p:set>
                                      <p:cBhvr>
                                        <p:cTn id="12" dur="1" fill="hold">
                                          <p:stCondLst>
                                            <p:cond delay="0"/>
                                          </p:stCondLst>
                                        </p:cTn>
                                        <p:tgtEl>
                                          <p:spTgt spid="7174">
                                            <p:txEl>
                                              <p:pRg st="1" end="1"/>
                                            </p:txEl>
                                          </p:spTgt>
                                        </p:tgtEl>
                                        <p:attrNameLst>
                                          <p:attrName>style.visibility</p:attrName>
                                        </p:attrNameLst>
                                      </p:cBhvr>
                                      <p:to>
                                        <p:strVal val="visible"/>
                                      </p:to>
                                    </p:set>
                                    <p:anim by="(-#ppt_w*2)" calcmode="lin" valueType="num">
                                      <p:cBhvr rctx="PPT">
                                        <p:cTn id="13" dur="500" autoRev="1" fill="hold">
                                          <p:stCondLst>
                                            <p:cond delay="0"/>
                                          </p:stCondLst>
                                        </p:cTn>
                                        <p:tgtEl>
                                          <p:spTgt spid="7174">
                                            <p:txEl>
                                              <p:pRg st="1" end="1"/>
                                            </p:txEl>
                                          </p:spTgt>
                                        </p:tgtEl>
                                        <p:attrNameLst>
                                          <p:attrName>ppt_w</p:attrName>
                                        </p:attrNameLst>
                                      </p:cBhvr>
                                    </p:anim>
                                    <p:anim by="(#ppt_w*0.50)" calcmode="lin" valueType="num">
                                      <p:cBhvr>
                                        <p:cTn id="14" dur="500" decel="50000" autoRev="1" fill="hold">
                                          <p:stCondLst>
                                            <p:cond delay="0"/>
                                          </p:stCondLst>
                                        </p:cTn>
                                        <p:tgtEl>
                                          <p:spTgt spid="7174">
                                            <p:txEl>
                                              <p:pRg st="1" end="1"/>
                                            </p:txEl>
                                          </p:spTgt>
                                        </p:tgtEl>
                                        <p:attrNameLst>
                                          <p:attrName>ppt_x</p:attrName>
                                        </p:attrNameLst>
                                      </p:cBhvr>
                                    </p:anim>
                                    <p:anim from="(-#ppt_h/2)" to="(#ppt_y)" calcmode="lin" valueType="num">
                                      <p:cBhvr>
                                        <p:cTn id="15" dur="1000" fill="hold">
                                          <p:stCondLst>
                                            <p:cond delay="0"/>
                                          </p:stCondLst>
                                        </p:cTn>
                                        <p:tgtEl>
                                          <p:spTgt spid="7174">
                                            <p:txEl>
                                              <p:pRg st="1" end="1"/>
                                            </p:txEl>
                                          </p:spTgt>
                                        </p:tgtEl>
                                        <p:attrNameLst>
                                          <p:attrName>ppt_y</p:attrName>
                                        </p:attrNameLst>
                                      </p:cBhvr>
                                    </p:anim>
                                    <p:animRot by="21600000">
                                      <p:cBhvr>
                                        <p:cTn id="16" dur="1000" fill="hold">
                                          <p:stCondLst>
                                            <p:cond delay="0"/>
                                          </p:stCondLst>
                                        </p:cTn>
                                        <p:tgtEl>
                                          <p:spTgt spid="7174">
                                            <p:txEl>
                                              <p:pRg st="1" end="1"/>
                                            </p:txEl>
                                          </p:spTgt>
                                        </p:tgtEl>
                                        <p:attrNameLst>
                                          <p:attrName>r</p:attrName>
                                        </p:attrNameLst>
                                      </p:cBhvr>
                                    </p:animRot>
                                  </p:childTnLst>
                                </p:cTn>
                              </p:par>
                            </p:childTnLst>
                          </p:cTn>
                        </p:par>
                        <p:par>
                          <p:cTn id="17" fill="hold" nodeType="afterGroup">
                            <p:stCondLst>
                              <p:cond delay="8400"/>
                            </p:stCondLst>
                            <p:childTnLst>
                              <p:par>
                                <p:cTn id="18" presetID="34" presetClass="entr" presetSubtype="0" fill="hold" nodeType="afterEffect">
                                  <p:stCondLst>
                                    <p:cond delay="0"/>
                                  </p:stCondLst>
                                  <p:childTnLst>
                                    <p:set>
                                      <p:cBhvr>
                                        <p:cTn id="19" dur="1" fill="hold">
                                          <p:stCondLst>
                                            <p:cond delay="0"/>
                                          </p:stCondLst>
                                        </p:cTn>
                                        <p:tgtEl>
                                          <p:spTgt spid="7176"/>
                                        </p:tgtEl>
                                        <p:attrNameLst>
                                          <p:attrName>style.visibility</p:attrName>
                                        </p:attrNameLst>
                                      </p:cBhvr>
                                      <p:to>
                                        <p:strVal val="visible"/>
                                      </p:to>
                                    </p:set>
                                    <p:anim from="(-#ppt_w/2)" to="(#ppt_x)" calcmode="lin" valueType="num">
                                      <p:cBhvr>
                                        <p:cTn id="20" dur="600" fill="hold">
                                          <p:stCondLst>
                                            <p:cond delay="0"/>
                                          </p:stCondLst>
                                        </p:cTn>
                                        <p:tgtEl>
                                          <p:spTgt spid="7176"/>
                                        </p:tgtEl>
                                        <p:attrNameLst>
                                          <p:attrName>ppt_x</p:attrName>
                                        </p:attrNameLst>
                                      </p:cBhvr>
                                    </p:anim>
                                    <p:anim from="0" to="-1.0" calcmode="lin" valueType="num">
                                      <p:cBhvr>
                                        <p:cTn id="21" dur="200" decel="50000" autoRev="1" fill="hold">
                                          <p:stCondLst>
                                            <p:cond delay="600"/>
                                          </p:stCondLst>
                                        </p:cTn>
                                        <p:tgtEl>
                                          <p:spTgt spid="7176"/>
                                        </p:tgtEl>
                                        <p:attrNameLst>
                                          <p:attrName>xshear</p:attrName>
                                        </p:attrNameLst>
                                      </p:cBhvr>
                                    </p:anim>
                                    <p:animScale>
                                      <p:cBhvr>
                                        <p:cTn id="22" dur="200" decel="100000" autoRev="1" fill="hold">
                                          <p:stCondLst>
                                            <p:cond delay="600"/>
                                          </p:stCondLst>
                                        </p:cTn>
                                        <p:tgtEl>
                                          <p:spTgt spid="7176"/>
                                        </p:tgtEl>
                                      </p:cBhvr>
                                      <p:from x="100000" y="100000"/>
                                      <p:to x="80000" y="100000"/>
                                    </p:animScale>
                                    <p:anim by="(#ppt_h/3+#ppt_w*0.1)" calcmode="lin" valueType="num">
                                      <p:cBhvr additive="sum">
                                        <p:cTn id="23" dur="200" decel="100000" autoRev="1" fill="hold">
                                          <p:stCondLst>
                                            <p:cond delay="600"/>
                                          </p:stCondLst>
                                        </p:cTn>
                                        <p:tgtEl>
                                          <p:spTgt spid="7176"/>
                                        </p:tgtEl>
                                        <p:attrNameLst>
                                          <p:attrName>ppt_x</p:attrName>
                                        </p:attrNameLst>
                                      </p:cBhvr>
                                    </p:anim>
                                  </p:childTnLst>
                                </p:cTn>
                              </p:par>
                            </p:childTnLst>
                          </p:cTn>
                        </p:par>
                        <p:par>
                          <p:cTn id="24" fill="hold" nodeType="afterGroup">
                            <p:stCondLst>
                              <p:cond delay="9400"/>
                            </p:stCondLst>
                            <p:childTnLst>
                              <p:par>
                                <p:cTn id="25" presetID="26" presetClass="entr" presetSubtype="0" fill="hold" nodeType="afterEffect">
                                  <p:stCondLst>
                                    <p:cond delay="0"/>
                                  </p:stCondLst>
                                  <p:childTnLst>
                                    <p:set>
                                      <p:cBhvr>
                                        <p:cTn id="26" dur="1" fill="hold">
                                          <p:stCondLst>
                                            <p:cond delay="0"/>
                                          </p:stCondLst>
                                        </p:cTn>
                                        <p:tgtEl>
                                          <p:spTgt spid="7179"/>
                                        </p:tgtEl>
                                        <p:attrNameLst>
                                          <p:attrName>style.visibility</p:attrName>
                                        </p:attrNameLst>
                                      </p:cBhvr>
                                      <p:to>
                                        <p:strVal val="visible"/>
                                      </p:to>
                                    </p:set>
                                    <p:animEffect transition="in" filter="wipe(down)">
                                      <p:cBhvr>
                                        <p:cTn id="27" dur="580">
                                          <p:stCondLst>
                                            <p:cond delay="0"/>
                                          </p:stCondLst>
                                        </p:cTn>
                                        <p:tgtEl>
                                          <p:spTgt spid="7179"/>
                                        </p:tgtEl>
                                      </p:cBhvr>
                                    </p:animEffect>
                                    <p:anim calcmode="lin" valueType="num">
                                      <p:cBhvr>
                                        <p:cTn id="28" dur="1822" tmFilter="0,0; 0.14,0.36; 0.43,0.73; 0.71,0.91; 1.0,1.0">
                                          <p:stCondLst>
                                            <p:cond delay="0"/>
                                          </p:stCondLst>
                                        </p:cTn>
                                        <p:tgtEl>
                                          <p:spTgt spid="7179"/>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7179"/>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7179"/>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7179"/>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7179"/>
                                        </p:tgtEl>
                                        <p:attrNameLst>
                                          <p:attrName>ppt_y</p:attrName>
                                        </p:attrNameLst>
                                      </p:cBhvr>
                                      <p:tavLst>
                                        <p:tav tm="0" fmla="#ppt_y-sin(pi*$)/81">
                                          <p:val>
                                            <p:fltVal val="0"/>
                                          </p:val>
                                        </p:tav>
                                        <p:tav tm="100000">
                                          <p:val>
                                            <p:fltVal val="1"/>
                                          </p:val>
                                        </p:tav>
                                      </p:tavLst>
                                    </p:anim>
                                    <p:animScale>
                                      <p:cBhvr>
                                        <p:cTn id="33" dur="26">
                                          <p:stCondLst>
                                            <p:cond delay="650"/>
                                          </p:stCondLst>
                                        </p:cTn>
                                        <p:tgtEl>
                                          <p:spTgt spid="7179"/>
                                        </p:tgtEl>
                                      </p:cBhvr>
                                      <p:to x="100000" y="60000"/>
                                    </p:animScale>
                                    <p:animScale>
                                      <p:cBhvr>
                                        <p:cTn id="34" dur="166" decel="50000">
                                          <p:stCondLst>
                                            <p:cond delay="676"/>
                                          </p:stCondLst>
                                        </p:cTn>
                                        <p:tgtEl>
                                          <p:spTgt spid="7179"/>
                                        </p:tgtEl>
                                      </p:cBhvr>
                                      <p:to x="100000" y="100000"/>
                                    </p:animScale>
                                    <p:animScale>
                                      <p:cBhvr>
                                        <p:cTn id="35" dur="26">
                                          <p:stCondLst>
                                            <p:cond delay="1312"/>
                                          </p:stCondLst>
                                        </p:cTn>
                                        <p:tgtEl>
                                          <p:spTgt spid="7179"/>
                                        </p:tgtEl>
                                      </p:cBhvr>
                                      <p:to x="100000" y="80000"/>
                                    </p:animScale>
                                    <p:animScale>
                                      <p:cBhvr>
                                        <p:cTn id="36" dur="166" decel="50000">
                                          <p:stCondLst>
                                            <p:cond delay="1338"/>
                                          </p:stCondLst>
                                        </p:cTn>
                                        <p:tgtEl>
                                          <p:spTgt spid="7179"/>
                                        </p:tgtEl>
                                      </p:cBhvr>
                                      <p:to x="100000" y="100000"/>
                                    </p:animScale>
                                    <p:animScale>
                                      <p:cBhvr>
                                        <p:cTn id="37" dur="26">
                                          <p:stCondLst>
                                            <p:cond delay="1642"/>
                                          </p:stCondLst>
                                        </p:cTn>
                                        <p:tgtEl>
                                          <p:spTgt spid="7179"/>
                                        </p:tgtEl>
                                      </p:cBhvr>
                                      <p:to x="100000" y="90000"/>
                                    </p:animScale>
                                    <p:animScale>
                                      <p:cBhvr>
                                        <p:cTn id="38" dur="166" decel="50000">
                                          <p:stCondLst>
                                            <p:cond delay="1668"/>
                                          </p:stCondLst>
                                        </p:cTn>
                                        <p:tgtEl>
                                          <p:spTgt spid="7179"/>
                                        </p:tgtEl>
                                      </p:cBhvr>
                                      <p:to x="100000" y="100000"/>
                                    </p:animScale>
                                    <p:animScale>
                                      <p:cBhvr>
                                        <p:cTn id="39" dur="26">
                                          <p:stCondLst>
                                            <p:cond delay="1808"/>
                                          </p:stCondLst>
                                        </p:cTn>
                                        <p:tgtEl>
                                          <p:spTgt spid="7179"/>
                                        </p:tgtEl>
                                      </p:cBhvr>
                                      <p:to x="100000" y="95000"/>
                                    </p:animScale>
                                    <p:animScale>
                                      <p:cBhvr>
                                        <p:cTn id="40" dur="166" decel="50000">
                                          <p:stCondLst>
                                            <p:cond delay="1834"/>
                                          </p:stCondLst>
                                        </p:cTn>
                                        <p:tgtEl>
                                          <p:spTgt spid="7179"/>
                                        </p:tgtEl>
                                      </p:cBhvr>
                                      <p:to x="100000" y="100000"/>
                                    </p:animScale>
                                  </p:childTnLst>
                                </p:cTn>
                              </p:par>
                            </p:childTnLst>
                          </p:cTn>
                        </p:par>
                        <p:par>
                          <p:cTn id="41" fill="hold" nodeType="afterGroup">
                            <p:stCondLst>
                              <p:cond delay="11400"/>
                            </p:stCondLst>
                            <p:childTnLst>
                              <p:par>
                                <p:cTn id="42" presetID="26" presetClass="entr" presetSubtype="0" fill="hold" nodeType="afterEffect">
                                  <p:stCondLst>
                                    <p:cond delay="0"/>
                                  </p:stCondLst>
                                  <p:childTnLst>
                                    <p:set>
                                      <p:cBhvr>
                                        <p:cTn id="43" dur="1" fill="hold">
                                          <p:stCondLst>
                                            <p:cond delay="0"/>
                                          </p:stCondLst>
                                        </p:cTn>
                                        <p:tgtEl>
                                          <p:spTgt spid="7177"/>
                                        </p:tgtEl>
                                        <p:attrNameLst>
                                          <p:attrName>style.visibility</p:attrName>
                                        </p:attrNameLst>
                                      </p:cBhvr>
                                      <p:to>
                                        <p:strVal val="visible"/>
                                      </p:to>
                                    </p:set>
                                    <p:animEffect transition="in" filter="wipe(down)">
                                      <p:cBhvr>
                                        <p:cTn id="44" dur="580">
                                          <p:stCondLst>
                                            <p:cond delay="0"/>
                                          </p:stCondLst>
                                        </p:cTn>
                                        <p:tgtEl>
                                          <p:spTgt spid="7177"/>
                                        </p:tgtEl>
                                      </p:cBhvr>
                                    </p:animEffect>
                                    <p:anim calcmode="lin" valueType="num">
                                      <p:cBhvr>
                                        <p:cTn id="45" dur="1822" tmFilter="0,0; 0.14,0.36; 0.43,0.73; 0.71,0.91; 1.0,1.0">
                                          <p:stCondLst>
                                            <p:cond delay="0"/>
                                          </p:stCondLst>
                                        </p:cTn>
                                        <p:tgtEl>
                                          <p:spTgt spid="7177"/>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7177"/>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7177"/>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7177"/>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7177"/>
                                        </p:tgtEl>
                                        <p:attrNameLst>
                                          <p:attrName>ppt_y</p:attrName>
                                        </p:attrNameLst>
                                      </p:cBhvr>
                                      <p:tavLst>
                                        <p:tav tm="0" fmla="#ppt_y-sin(pi*$)/81">
                                          <p:val>
                                            <p:fltVal val="0"/>
                                          </p:val>
                                        </p:tav>
                                        <p:tav tm="100000">
                                          <p:val>
                                            <p:fltVal val="1"/>
                                          </p:val>
                                        </p:tav>
                                      </p:tavLst>
                                    </p:anim>
                                    <p:animScale>
                                      <p:cBhvr>
                                        <p:cTn id="50" dur="26">
                                          <p:stCondLst>
                                            <p:cond delay="650"/>
                                          </p:stCondLst>
                                        </p:cTn>
                                        <p:tgtEl>
                                          <p:spTgt spid="7177"/>
                                        </p:tgtEl>
                                      </p:cBhvr>
                                      <p:to x="100000" y="60000"/>
                                    </p:animScale>
                                    <p:animScale>
                                      <p:cBhvr>
                                        <p:cTn id="51" dur="166" decel="50000">
                                          <p:stCondLst>
                                            <p:cond delay="676"/>
                                          </p:stCondLst>
                                        </p:cTn>
                                        <p:tgtEl>
                                          <p:spTgt spid="7177"/>
                                        </p:tgtEl>
                                      </p:cBhvr>
                                      <p:to x="100000" y="100000"/>
                                    </p:animScale>
                                    <p:animScale>
                                      <p:cBhvr>
                                        <p:cTn id="52" dur="26">
                                          <p:stCondLst>
                                            <p:cond delay="1312"/>
                                          </p:stCondLst>
                                        </p:cTn>
                                        <p:tgtEl>
                                          <p:spTgt spid="7177"/>
                                        </p:tgtEl>
                                      </p:cBhvr>
                                      <p:to x="100000" y="80000"/>
                                    </p:animScale>
                                    <p:animScale>
                                      <p:cBhvr>
                                        <p:cTn id="53" dur="166" decel="50000">
                                          <p:stCondLst>
                                            <p:cond delay="1338"/>
                                          </p:stCondLst>
                                        </p:cTn>
                                        <p:tgtEl>
                                          <p:spTgt spid="7177"/>
                                        </p:tgtEl>
                                      </p:cBhvr>
                                      <p:to x="100000" y="100000"/>
                                    </p:animScale>
                                    <p:animScale>
                                      <p:cBhvr>
                                        <p:cTn id="54" dur="26">
                                          <p:stCondLst>
                                            <p:cond delay="1642"/>
                                          </p:stCondLst>
                                        </p:cTn>
                                        <p:tgtEl>
                                          <p:spTgt spid="7177"/>
                                        </p:tgtEl>
                                      </p:cBhvr>
                                      <p:to x="100000" y="90000"/>
                                    </p:animScale>
                                    <p:animScale>
                                      <p:cBhvr>
                                        <p:cTn id="55" dur="166" decel="50000">
                                          <p:stCondLst>
                                            <p:cond delay="1668"/>
                                          </p:stCondLst>
                                        </p:cTn>
                                        <p:tgtEl>
                                          <p:spTgt spid="7177"/>
                                        </p:tgtEl>
                                      </p:cBhvr>
                                      <p:to x="100000" y="100000"/>
                                    </p:animScale>
                                    <p:animScale>
                                      <p:cBhvr>
                                        <p:cTn id="56" dur="26">
                                          <p:stCondLst>
                                            <p:cond delay="1808"/>
                                          </p:stCondLst>
                                        </p:cTn>
                                        <p:tgtEl>
                                          <p:spTgt spid="7177"/>
                                        </p:tgtEl>
                                      </p:cBhvr>
                                      <p:to x="100000" y="95000"/>
                                    </p:animScale>
                                    <p:animScale>
                                      <p:cBhvr>
                                        <p:cTn id="57" dur="166" decel="50000">
                                          <p:stCondLst>
                                            <p:cond delay="1834"/>
                                          </p:stCondLst>
                                        </p:cTn>
                                        <p:tgtEl>
                                          <p:spTgt spid="7177"/>
                                        </p:tgtEl>
                                      </p:cBhvr>
                                      <p:to x="100000" y="100000"/>
                                    </p:animScale>
                                  </p:childTnLst>
                                </p:cTn>
                              </p:par>
                            </p:childTnLst>
                          </p:cTn>
                        </p:par>
                        <p:par>
                          <p:cTn id="58" fill="hold" nodeType="afterGroup">
                            <p:stCondLst>
                              <p:cond delay="13400"/>
                            </p:stCondLst>
                            <p:childTnLst>
                              <p:par>
                                <p:cTn id="59" presetID="26" presetClass="entr" presetSubtype="0" fill="hold" nodeType="afterEffect">
                                  <p:stCondLst>
                                    <p:cond delay="0"/>
                                  </p:stCondLst>
                                  <p:childTnLst>
                                    <p:set>
                                      <p:cBhvr>
                                        <p:cTn id="60" dur="1" fill="hold">
                                          <p:stCondLst>
                                            <p:cond delay="0"/>
                                          </p:stCondLst>
                                        </p:cTn>
                                        <p:tgtEl>
                                          <p:spTgt spid="7181"/>
                                        </p:tgtEl>
                                        <p:attrNameLst>
                                          <p:attrName>style.visibility</p:attrName>
                                        </p:attrNameLst>
                                      </p:cBhvr>
                                      <p:to>
                                        <p:strVal val="visible"/>
                                      </p:to>
                                    </p:set>
                                    <p:animEffect transition="in" filter="wipe(down)">
                                      <p:cBhvr>
                                        <p:cTn id="61" dur="580">
                                          <p:stCondLst>
                                            <p:cond delay="0"/>
                                          </p:stCondLst>
                                        </p:cTn>
                                        <p:tgtEl>
                                          <p:spTgt spid="7181"/>
                                        </p:tgtEl>
                                      </p:cBhvr>
                                    </p:animEffect>
                                    <p:anim calcmode="lin" valueType="num">
                                      <p:cBhvr>
                                        <p:cTn id="62" dur="1822" tmFilter="0,0; 0.14,0.36; 0.43,0.73; 0.71,0.91; 1.0,1.0">
                                          <p:stCondLst>
                                            <p:cond delay="0"/>
                                          </p:stCondLst>
                                        </p:cTn>
                                        <p:tgtEl>
                                          <p:spTgt spid="7181"/>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7181"/>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7181"/>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7181"/>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7181"/>
                                        </p:tgtEl>
                                        <p:attrNameLst>
                                          <p:attrName>ppt_y</p:attrName>
                                        </p:attrNameLst>
                                      </p:cBhvr>
                                      <p:tavLst>
                                        <p:tav tm="0" fmla="#ppt_y-sin(pi*$)/81">
                                          <p:val>
                                            <p:fltVal val="0"/>
                                          </p:val>
                                        </p:tav>
                                        <p:tav tm="100000">
                                          <p:val>
                                            <p:fltVal val="1"/>
                                          </p:val>
                                        </p:tav>
                                      </p:tavLst>
                                    </p:anim>
                                    <p:animScale>
                                      <p:cBhvr>
                                        <p:cTn id="67" dur="26">
                                          <p:stCondLst>
                                            <p:cond delay="650"/>
                                          </p:stCondLst>
                                        </p:cTn>
                                        <p:tgtEl>
                                          <p:spTgt spid="7181"/>
                                        </p:tgtEl>
                                      </p:cBhvr>
                                      <p:to x="100000" y="60000"/>
                                    </p:animScale>
                                    <p:animScale>
                                      <p:cBhvr>
                                        <p:cTn id="68" dur="166" decel="50000">
                                          <p:stCondLst>
                                            <p:cond delay="676"/>
                                          </p:stCondLst>
                                        </p:cTn>
                                        <p:tgtEl>
                                          <p:spTgt spid="7181"/>
                                        </p:tgtEl>
                                      </p:cBhvr>
                                      <p:to x="100000" y="100000"/>
                                    </p:animScale>
                                    <p:animScale>
                                      <p:cBhvr>
                                        <p:cTn id="69" dur="26">
                                          <p:stCondLst>
                                            <p:cond delay="1312"/>
                                          </p:stCondLst>
                                        </p:cTn>
                                        <p:tgtEl>
                                          <p:spTgt spid="7181"/>
                                        </p:tgtEl>
                                      </p:cBhvr>
                                      <p:to x="100000" y="80000"/>
                                    </p:animScale>
                                    <p:animScale>
                                      <p:cBhvr>
                                        <p:cTn id="70" dur="166" decel="50000">
                                          <p:stCondLst>
                                            <p:cond delay="1338"/>
                                          </p:stCondLst>
                                        </p:cTn>
                                        <p:tgtEl>
                                          <p:spTgt spid="7181"/>
                                        </p:tgtEl>
                                      </p:cBhvr>
                                      <p:to x="100000" y="100000"/>
                                    </p:animScale>
                                    <p:animScale>
                                      <p:cBhvr>
                                        <p:cTn id="71" dur="26">
                                          <p:stCondLst>
                                            <p:cond delay="1642"/>
                                          </p:stCondLst>
                                        </p:cTn>
                                        <p:tgtEl>
                                          <p:spTgt spid="7181"/>
                                        </p:tgtEl>
                                      </p:cBhvr>
                                      <p:to x="100000" y="90000"/>
                                    </p:animScale>
                                    <p:animScale>
                                      <p:cBhvr>
                                        <p:cTn id="72" dur="166" decel="50000">
                                          <p:stCondLst>
                                            <p:cond delay="1668"/>
                                          </p:stCondLst>
                                        </p:cTn>
                                        <p:tgtEl>
                                          <p:spTgt spid="7181"/>
                                        </p:tgtEl>
                                      </p:cBhvr>
                                      <p:to x="100000" y="100000"/>
                                    </p:animScale>
                                    <p:animScale>
                                      <p:cBhvr>
                                        <p:cTn id="73" dur="26">
                                          <p:stCondLst>
                                            <p:cond delay="1808"/>
                                          </p:stCondLst>
                                        </p:cTn>
                                        <p:tgtEl>
                                          <p:spTgt spid="7181"/>
                                        </p:tgtEl>
                                      </p:cBhvr>
                                      <p:to x="100000" y="95000"/>
                                    </p:animScale>
                                    <p:animScale>
                                      <p:cBhvr>
                                        <p:cTn id="74" dur="166" decel="50000">
                                          <p:stCondLst>
                                            <p:cond delay="1834"/>
                                          </p:stCondLst>
                                        </p:cTn>
                                        <p:tgtEl>
                                          <p:spTgt spid="7181"/>
                                        </p:tgtEl>
                                      </p:cBhvr>
                                      <p:to x="100000" y="100000"/>
                                    </p:animScale>
                                  </p:childTnLst>
                                </p:cTn>
                              </p:par>
                            </p:childTnLst>
                          </p:cTn>
                        </p:par>
                        <p:par>
                          <p:cTn id="75" fill="hold" nodeType="afterGroup">
                            <p:stCondLst>
                              <p:cond delay="15400"/>
                            </p:stCondLst>
                            <p:childTnLst>
                              <p:par>
                                <p:cTn id="76" presetID="26" presetClass="entr" presetSubtype="0" fill="hold" nodeType="afterEffect">
                                  <p:stCondLst>
                                    <p:cond delay="0"/>
                                  </p:stCondLst>
                                  <p:childTnLst>
                                    <p:set>
                                      <p:cBhvr>
                                        <p:cTn id="77" dur="1" fill="hold">
                                          <p:stCondLst>
                                            <p:cond delay="0"/>
                                          </p:stCondLst>
                                        </p:cTn>
                                        <p:tgtEl>
                                          <p:spTgt spid="7182"/>
                                        </p:tgtEl>
                                        <p:attrNameLst>
                                          <p:attrName>style.visibility</p:attrName>
                                        </p:attrNameLst>
                                      </p:cBhvr>
                                      <p:to>
                                        <p:strVal val="visible"/>
                                      </p:to>
                                    </p:set>
                                    <p:animEffect transition="in" filter="wipe(down)">
                                      <p:cBhvr>
                                        <p:cTn id="78" dur="580">
                                          <p:stCondLst>
                                            <p:cond delay="0"/>
                                          </p:stCondLst>
                                        </p:cTn>
                                        <p:tgtEl>
                                          <p:spTgt spid="7182"/>
                                        </p:tgtEl>
                                      </p:cBhvr>
                                    </p:animEffect>
                                    <p:anim calcmode="lin" valueType="num">
                                      <p:cBhvr>
                                        <p:cTn id="79" dur="1822" tmFilter="0,0; 0.14,0.36; 0.43,0.73; 0.71,0.91; 1.0,1.0">
                                          <p:stCondLst>
                                            <p:cond delay="0"/>
                                          </p:stCondLst>
                                        </p:cTn>
                                        <p:tgtEl>
                                          <p:spTgt spid="7182"/>
                                        </p:tgtEl>
                                        <p:attrNameLst>
                                          <p:attrName>ppt_x</p:attrName>
                                        </p:attrNameLst>
                                      </p:cBhvr>
                                      <p:tavLst>
                                        <p:tav tm="0">
                                          <p:val>
                                            <p:strVal val="#ppt_x-0.25"/>
                                          </p:val>
                                        </p:tav>
                                        <p:tav tm="100000">
                                          <p:val>
                                            <p:strVal val="#ppt_x"/>
                                          </p:val>
                                        </p:tav>
                                      </p:tavLst>
                                    </p:anim>
                                    <p:anim calcmode="lin" valueType="num">
                                      <p:cBhvr>
                                        <p:cTn id="80" dur="664" tmFilter="0.0,0.0; 0.25,0.07; 0.50,0.2; 0.75,0.467; 1.0,1.0">
                                          <p:stCondLst>
                                            <p:cond delay="0"/>
                                          </p:stCondLst>
                                        </p:cTn>
                                        <p:tgtEl>
                                          <p:spTgt spid="7182"/>
                                        </p:tgtEl>
                                        <p:attrNameLst>
                                          <p:attrName>ppt_y</p:attrName>
                                        </p:attrNameLst>
                                      </p:cBhvr>
                                      <p:tavLst>
                                        <p:tav tm="0" fmla="#ppt_y-sin(pi*$)/3">
                                          <p:val>
                                            <p:fltVal val="0.5"/>
                                          </p:val>
                                        </p:tav>
                                        <p:tav tm="100000">
                                          <p:val>
                                            <p:fltVal val="1"/>
                                          </p:val>
                                        </p:tav>
                                      </p:tavLst>
                                    </p:anim>
                                    <p:anim calcmode="lin" valueType="num">
                                      <p:cBhvr>
                                        <p:cTn id="81" dur="664" tmFilter="0, 0; 0.125,0.2665; 0.25,0.4; 0.375,0.465; 0.5,0.5;  0.625,0.535; 0.75,0.6; 0.875,0.7335; 1,1">
                                          <p:stCondLst>
                                            <p:cond delay="664"/>
                                          </p:stCondLst>
                                        </p:cTn>
                                        <p:tgtEl>
                                          <p:spTgt spid="7182"/>
                                        </p:tgtEl>
                                        <p:attrNameLst>
                                          <p:attrName>ppt_y</p:attrName>
                                        </p:attrNameLst>
                                      </p:cBhvr>
                                      <p:tavLst>
                                        <p:tav tm="0" fmla="#ppt_y-sin(pi*$)/9">
                                          <p:val>
                                            <p:fltVal val="0"/>
                                          </p:val>
                                        </p:tav>
                                        <p:tav tm="100000">
                                          <p:val>
                                            <p:fltVal val="1"/>
                                          </p:val>
                                        </p:tav>
                                      </p:tavLst>
                                    </p:anim>
                                    <p:anim calcmode="lin" valueType="num">
                                      <p:cBhvr>
                                        <p:cTn id="82" dur="332" tmFilter="0, 0; 0.125,0.2665; 0.25,0.4; 0.375,0.465; 0.5,0.5;  0.625,0.535; 0.75,0.6; 0.875,0.7335; 1,1">
                                          <p:stCondLst>
                                            <p:cond delay="1324"/>
                                          </p:stCondLst>
                                        </p:cTn>
                                        <p:tgtEl>
                                          <p:spTgt spid="7182"/>
                                        </p:tgtEl>
                                        <p:attrNameLst>
                                          <p:attrName>ppt_y</p:attrName>
                                        </p:attrNameLst>
                                      </p:cBhvr>
                                      <p:tavLst>
                                        <p:tav tm="0" fmla="#ppt_y-sin(pi*$)/27">
                                          <p:val>
                                            <p:fltVal val="0"/>
                                          </p:val>
                                        </p:tav>
                                        <p:tav tm="100000">
                                          <p:val>
                                            <p:fltVal val="1"/>
                                          </p:val>
                                        </p:tav>
                                      </p:tavLst>
                                    </p:anim>
                                    <p:anim calcmode="lin" valueType="num">
                                      <p:cBhvr>
                                        <p:cTn id="83" dur="164" tmFilter="0, 0; 0.125,0.2665; 0.25,0.4; 0.375,0.465; 0.5,0.5;  0.625,0.535; 0.75,0.6; 0.875,0.7335; 1,1">
                                          <p:stCondLst>
                                            <p:cond delay="1656"/>
                                          </p:stCondLst>
                                        </p:cTn>
                                        <p:tgtEl>
                                          <p:spTgt spid="7182"/>
                                        </p:tgtEl>
                                        <p:attrNameLst>
                                          <p:attrName>ppt_y</p:attrName>
                                        </p:attrNameLst>
                                      </p:cBhvr>
                                      <p:tavLst>
                                        <p:tav tm="0" fmla="#ppt_y-sin(pi*$)/81">
                                          <p:val>
                                            <p:fltVal val="0"/>
                                          </p:val>
                                        </p:tav>
                                        <p:tav tm="100000">
                                          <p:val>
                                            <p:fltVal val="1"/>
                                          </p:val>
                                        </p:tav>
                                      </p:tavLst>
                                    </p:anim>
                                    <p:animScale>
                                      <p:cBhvr>
                                        <p:cTn id="84" dur="26">
                                          <p:stCondLst>
                                            <p:cond delay="650"/>
                                          </p:stCondLst>
                                        </p:cTn>
                                        <p:tgtEl>
                                          <p:spTgt spid="7182"/>
                                        </p:tgtEl>
                                      </p:cBhvr>
                                      <p:to x="100000" y="60000"/>
                                    </p:animScale>
                                    <p:animScale>
                                      <p:cBhvr>
                                        <p:cTn id="85" dur="166" decel="50000">
                                          <p:stCondLst>
                                            <p:cond delay="676"/>
                                          </p:stCondLst>
                                        </p:cTn>
                                        <p:tgtEl>
                                          <p:spTgt spid="7182"/>
                                        </p:tgtEl>
                                      </p:cBhvr>
                                      <p:to x="100000" y="100000"/>
                                    </p:animScale>
                                    <p:animScale>
                                      <p:cBhvr>
                                        <p:cTn id="86" dur="26">
                                          <p:stCondLst>
                                            <p:cond delay="1312"/>
                                          </p:stCondLst>
                                        </p:cTn>
                                        <p:tgtEl>
                                          <p:spTgt spid="7182"/>
                                        </p:tgtEl>
                                      </p:cBhvr>
                                      <p:to x="100000" y="80000"/>
                                    </p:animScale>
                                    <p:animScale>
                                      <p:cBhvr>
                                        <p:cTn id="87" dur="166" decel="50000">
                                          <p:stCondLst>
                                            <p:cond delay="1338"/>
                                          </p:stCondLst>
                                        </p:cTn>
                                        <p:tgtEl>
                                          <p:spTgt spid="7182"/>
                                        </p:tgtEl>
                                      </p:cBhvr>
                                      <p:to x="100000" y="100000"/>
                                    </p:animScale>
                                    <p:animScale>
                                      <p:cBhvr>
                                        <p:cTn id="88" dur="26">
                                          <p:stCondLst>
                                            <p:cond delay="1642"/>
                                          </p:stCondLst>
                                        </p:cTn>
                                        <p:tgtEl>
                                          <p:spTgt spid="7182"/>
                                        </p:tgtEl>
                                      </p:cBhvr>
                                      <p:to x="100000" y="90000"/>
                                    </p:animScale>
                                    <p:animScale>
                                      <p:cBhvr>
                                        <p:cTn id="89" dur="166" decel="50000">
                                          <p:stCondLst>
                                            <p:cond delay="1668"/>
                                          </p:stCondLst>
                                        </p:cTn>
                                        <p:tgtEl>
                                          <p:spTgt spid="7182"/>
                                        </p:tgtEl>
                                      </p:cBhvr>
                                      <p:to x="100000" y="100000"/>
                                    </p:animScale>
                                    <p:animScale>
                                      <p:cBhvr>
                                        <p:cTn id="90" dur="26">
                                          <p:stCondLst>
                                            <p:cond delay="1808"/>
                                          </p:stCondLst>
                                        </p:cTn>
                                        <p:tgtEl>
                                          <p:spTgt spid="7182"/>
                                        </p:tgtEl>
                                      </p:cBhvr>
                                      <p:to x="100000" y="95000"/>
                                    </p:animScale>
                                    <p:animScale>
                                      <p:cBhvr>
                                        <p:cTn id="91" dur="166" decel="50000">
                                          <p:stCondLst>
                                            <p:cond delay="1834"/>
                                          </p:stCondLst>
                                        </p:cTn>
                                        <p:tgtEl>
                                          <p:spTgt spid="7182"/>
                                        </p:tgtEl>
                                      </p:cBhvr>
                                      <p:to x="100000" y="100000"/>
                                    </p:animScale>
                                  </p:childTnLst>
                                </p:cTn>
                              </p:par>
                            </p:childTnLst>
                          </p:cTn>
                        </p:par>
                        <p:par>
                          <p:cTn id="92" fill="hold" nodeType="afterGroup">
                            <p:stCondLst>
                              <p:cond delay="17400"/>
                            </p:stCondLst>
                            <p:childTnLst>
                              <p:par>
                                <p:cTn id="93" presetID="26" presetClass="entr" presetSubtype="0" fill="hold" nodeType="afterEffect">
                                  <p:stCondLst>
                                    <p:cond delay="0"/>
                                  </p:stCondLst>
                                  <p:childTnLst>
                                    <p:set>
                                      <p:cBhvr>
                                        <p:cTn id="94" dur="1" fill="hold">
                                          <p:stCondLst>
                                            <p:cond delay="0"/>
                                          </p:stCondLst>
                                        </p:cTn>
                                        <p:tgtEl>
                                          <p:spTgt spid="7183"/>
                                        </p:tgtEl>
                                        <p:attrNameLst>
                                          <p:attrName>style.visibility</p:attrName>
                                        </p:attrNameLst>
                                      </p:cBhvr>
                                      <p:to>
                                        <p:strVal val="visible"/>
                                      </p:to>
                                    </p:set>
                                    <p:animEffect transition="in" filter="wipe(down)">
                                      <p:cBhvr>
                                        <p:cTn id="95" dur="580">
                                          <p:stCondLst>
                                            <p:cond delay="0"/>
                                          </p:stCondLst>
                                        </p:cTn>
                                        <p:tgtEl>
                                          <p:spTgt spid="7183"/>
                                        </p:tgtEl>
                                      </p:cBhvr>
                                    </p:animEffect>
                                    <p:anim calcmode="lin" valueType="num">
                                      <p:cBhvr>
                                        <p:cTn id="96" dur="1822" tmFilter="0,0; 0.14,0.36; 0.43,0.73; 0.71,0.91; 1.0,1.0">
                                          <p:stCondLst>
                                            <p:cond delay="0"/>
                                          </p:stCondLst>
                                        </p:cTn>
                                        <p:tgtEl>
                                          <p:spTgt spid="7183"/>
                                        </p:tgtEl>
                                        <p:attrNameLst>
                                          <p:attrName>ppt_x</p:attrName>
                                        </p:attrNameLst>
                                      </p:cBhvr>
                                      <p:tavLst>
                                        <p:tav tm="0">
                                          <p:val>
                                            <p:strVal val="#ppt_x-0.25"/>
                                          </p:val>
                                        </p:tav>
                                        <p:tav tm="100000">
                                          <p:val>
                                            <p:strVal val="#ppt_x"/>
                                          </p:val>
                                        </p:tav>
                                      </p:tavLst>
                                    </p:anim>
                                    <p:anim calcmode="lin" valueType="num">
                                      <p:cBhvr>
                                        <p:cTn id="97" dur="664" tmFilter="0.0,0.0; 0.25,0.07; 0.50,0.2; 0.75,0.467; 1.0,1.0">
                                          <p:stCondLst>
                                            <p:cond delay="0"/>
                                          </p:stCondLst>
                                        </p:cTn>
                                        <p:tgtEl>
                                          <p:spTgt spid="7183"/>
                                        </p:tgtEl>
                                        <p:attrNameLst>
                                          <p:attrName>ppt_y</p:attrName>
                                        </p:attrNameLst>
                                      </p:cBhvr>
                                      <p:tavLst>
                                        <p:tav tm="0" fmla="#ppt_y-sin(pi*$)/3">
                                          <p:val>
                                            <p:fltVal val="0.5"/>
                                          </p:val>
                                        </p:tav>
                                        <p:tav tm="100000">
                                          <p:val>
                                            <p:fltVal val="1"/>
                                          </p:val>
                                        </p:tav>
                                      </p:tavLst>
                                    </p:anim>
                                    <p:anim calcmode="lin" valueType="num">
                                      <p:cBhvr>
                                        <p:cTn id="98" dur="664" tmFilter="0, 0; 0.125,0.2665; 0.25,0.4; 0.375,0.465; 0.5,0.5;  0.625,0.535; 0.75,0.6; 0.875,0.7335; 1,1">
                                          <p:stCondLst>
                                            <p:cond delay="664"/>
                                          </p:stCondLst>
                                        </p:cTn>
                                        <p:tgtEl>
                                          <p:spTgt spid="7183"/>
                                        </p:tgtEl>
                                        <p:attrNameLst>
                                          <p:attrName>ppt_y</p:attrName>
                                        </p:attrNameLst>
                                      </p:cBhvr>
                                      <p:tavLst>
                                        <p:tav tm="0" fmla="#ppt_y-sin(pi*$)/9">
                                          <p:val>
                                            <p:fltVal val="0"/>
                                          </p:val>
                                        </p:tav>
                                        <p:tav tm="100000">
                                          <p:val>
                                            <p:fltVal val="1"/>
                                          </p:val>
                                        </p:tav>
                                      </p:tavLst>
                                    </p:anim>
                                    <p:anim calcmode="lin" valueType="num">
                                      <p:cBhvr>
                                        <p:cTn id="99" dur="332" tmFilter="0, 0; 0.125,0.2665; 0.25,0.4; 0.375,0.465; 0.5,0.5;  0.625,0.535; 0.75,0.6; 0.875,0.7335; 1,1">
                                          <p:stCondLst>
                                            <p:cond delay="1324"/>
                                          </p:stCondLst>
                                        </p:cTn>
                                        <p:tgtEl>
                                          <p:spTgt spid="7183"/>
                                        </p:tgtEl>
                                        <p:attrNameLst>
                                          <p:attrName>ppt_y</p:attrName>
                                        </p:attrNameLst>
                                      </p:cBhvr>
                                      <p:tavLst>
                                        <p:tav tm="0" fmla="#ppt_y-sin(pi*$)/27">
                                          <p:val>
                                            <p:fltVal val="0"/>
                                          </p:val>
                                        </p:tav>
                                        <p:tav tm="100000">
                                          <p:val>
                                            <p:fltVal val="1"/>
                                          </p:val>
                                        </p:tav>
                                      </p:tavLst>
                                    </p:anim>
                                    <p:anim calcmode="lin" valueType="num">
                                      <p:cBhvr>
                                        <p:cTn id="100" dur="164" tmFilter="0, 0; 0.125,0.2665; 0.25,0.4; 0.375,0.465; 0.5,0.5;  0.625,0.535; 0.75,0.6; 0.875,0.7335; 1,1">
                                          <p:stCondLst>
                                            <p:cond delay="1656"/>
                                          </p:stCondLst>
                                        </p:cTn>
                                        <p:tgtEl>
                                          <p:spTgt spid="7183"/>
                                        </p:tgtEl>
                                        <p:attrNameLst>
                                          <p:attrName>ppt_y</p:attrName>
                                        </p:attrNameLst>
                                      </p:cBhvr>
                                      <p:tavLst>
                                        <p:tav tm="0" fmla="#ppt_y-sin(pi*$)/81">
                                          <p:val>
                                            <p:fltVal val="0"/>
                                          </p:val>
                                        </p:tav>
                                        <p:tav tm="100000">
                                          <p:val>
                                            <p:fltVal val="1"/>
                                          </p:val>
                                        </p:tav>
                                      </p:tavLst>
                                    </p:anim>
                                    <p:animScale>
                                      <p:cBhvr>
                                        <p:cTn id="101" dur="26">
                                          <p:stCondLst>
                                            <p:cond delay="650"/>
                                          </p:stCondLst>
                                        </p:cTn>
                                        <p:tgtEl>
                                          <p:spTgt spid="7183"/>
                                        </p:tgtEl>
                                      </p:cBhvr>
                                      <p:to x="100000" y="60000"/>
                                    </p:animScale>
                                    <p:animScale>
                                      <p:cBhvr>
                                        <p:cTn id="102" dur="166" decel="50000">
                                          <p:stCondLst>
                                            <p:cond delay="676"/>
                                          </p:stCondLst>
                                        </p:cTn>
                                        <p:tgtEl>
                                          <p:spTgt spid="7183"/>
                                        </p:tgtEl>
                                      </p:cBhvr>
                                      <p:to x="100000" y="100000"/>
                                    </p:animScale>
                                    <p:animScale>
                                      <p:cBhvr>
                                        <p:cTn id="103" dur="26">
                                          <p:stCondLst>
                                            <p:cond delay="1312"/>
                                          </p:stCondLst>
                                        </p:cTn>
                                        <p:tgtEl>
                                          <p:spTgt spid="7183"/>
                                        </p:tgtEl>
                                      </p:cBhvr>
                                      <p:to x="100000" y="80000"/>
                                    </p:animScale>
                                    <p:animScale>
                                      <p:cBhvr>
                                        <p:cTn id="104" dur="166" decel="50000">
                                          <p:stCondLst>
                                            <p:cond delay="1338"/>
                                          </p:stCondLst>
                                        </p:cTn>
                                        <p:tgtEl>
                                          <p:spTgt spid="7183"/>
                                        </p:tgtEl>
                                      </p:cBhvr>
                                      <p:to x="100000" y="100000"/>
                                    </p:animScale>
                                    <p:animScale>
                                      <p:cBhvr>
                                        <p:cTn id="105" dur="26">
                                          <p:stCondLst>
                                            <p:cond delay="1642"/>
                                          </p:stCondLst>
                                        </p:cTn>
                                        <p:tgtEl>
                                          <p:spTgt spid="7183"/>
                                        </p:tgtEl>
                                      </p:cBhvr>
                                      <p:to x="100000" y="90000"/>
                                    </p:animScale>
                                    <p:animScale>
                                      <p:cBhvr>
                                        <p:cTn id="106" dur="166" decel="50000">
                                          <p:stCondLst>
                                            <p:cond delay="1668"/>
                                          </p:stCondLst>
                                        </p:cTn>
                                        <p:tgtEl>
                                          <p:spTgt spid="7183"/>
                                        </p:tgtEl>
                                      </p:cBhvr>
                                      <p:to x="100000" y="100000"/>
                                    </p:animScale>
                                    <p:animScale>
                                      <p:cBhvr>
                                        <p:cTn id="107" dur="26">
                                          <p:stCondLst>
                                            <p:cond delay="1808"/>
                                          </p:stCondLst>
                                        </p:cTn>
                                        <p:tgtEl>
                                          <p:spTgt spid="7183"/>
                                        </p:tgtEl>
                                      </p:cBhvr>
                                      <p:to x="100000" y="95000"/>
                                    </p:animScale>
                                    <p:animScale>
                                      <p:cBhvr>
                                        <p:cTn id="108" dur="166" decel="50000">
                                          <p:stCondLst>
                                            <p:cond delay="1834"/>
                                          </p:stCondLst>
                                        </p:cTn>
                                        <p:tgtEl>
                                          <p:spTgt spid="7183"/>
                                        </p:tgtEl>
                                      </p:cBhvr>
                                      <p:to x="100000" y="100000"/>
                                    </p:animScale>
                                  </p:childTnLst>
                                </p:cTn>
                              </p:par>
                            </p:childTnLst>
                          </p:cTn>
                        </p:par>
                        <p:par>
                          <p:cTn id="109" fill="hold" nodeType="afterGroup">
                            <p:stCondLst>
                              <p:cond delay="19400"/>
                            </p:stCondLst>
                            <p:childTnLst>
                              <p:par>
                                <p:cTn id="110" presetID="26" presetClass="entr" presetSubtype="0" fill="hold" nodeType="afterEffect">
                                  <p:stCondLst>
                                    <p:cond delay="0"/>
                                  </p:stCondLst>
                                  <p:childTnLst>
                                    <p:set>
                                      <p:cBhvr>
                                        <p:cTn id="111" dur="1" fill="hold">
                                          <p:stCondLst>
                                            <p:cond delay="0"/>
                                          </p:stCondLst>
                                        </p:cTn>
                                        <p:tgtEl>
                                          <p:spTgt spid="7178"/>
                                        </p:tgtEl>
                                        <p:attrNameLst>
                                          <p:attrName>style.visibility</p:attrName>
                                        </p:attrNameLst>
                                      </p:cBhvr>
                                      <p:to>
                                        <p:strVal val="visible"/>
                                      </p:to>
                                    </p:set>
                                    <p:animEffect transition="in" filter="wipe(down)">
                                      <p:cBhvr>
                                        <p:cTn id="112" dur="580">
                                          <p:stCondLst>
                                            <p:cond delay="0"/>
                                          </p:stCondLst>
                                        </p:cTn>
                                        <p:tgtEl>
                                          <p:spTgt spid="7178"/>
                                        </p:tgtEl>
                                      </p:cBhvr>
                                    </p:animEffect>
                                    <p:anim calcmode="lin" valueType="num">
                                      <p:cBhvr>
                                        <p:cTn id="113" dur="1822" tmFilter="0,0; 0.14,0.36; 0.43,0.73; 0.71,0.91; 1.0,1.0">
                                          <p:stCondLst>
                                            <p:cond delay="0"/>
                                          </p:stCondLst>
                                        </p:cTn>
                                        <p:tgtEl>
                                          <p:spTgt spid="7178"/>
                                        </p:tgtEl>
                                        <p:attrNameLst>
                                          <p:attrName>ppt_x</p:attrName>
                                        </p:attrNameLst>
                                      </p:cBhvr>
                                      <p:tavLst>
                                        <p:tav tm="0">
                                          <p:val>
                                            <p:strVal val="#ppt_x-0.25"/>
                                          </p:val>
                                        </p:tav>
                                        <p:tav tm="100000">
                                          <p:val>
                                            <p:strVal val="#ppt_x"/>
                                          </p:val>
                                        </p:tav>
                                      </p:tavLst>
                                    </p:anim>
                                    <p:anim calcmode="lin" valueType="num">
                                      <p:cBhvr>
                                        <p:cTn id="114" dur="664" tmFilter="0.0,0.0; 0.25,0.07; 0.50,0.2; 0.75,0.467; 1.0,1.0">
                                          <p:stCondLst>
                                            <p:cond delay="0"/>
                                          </p:stCondLst>
                                        </p:cTn>
                                        <p:tgtEl>
                                          <p:spTgt spid="7178"/>
                                        </p:tgtEl>
                                        <p:attrNameLst>
                                          <p:attrName>ppt_y</p:attrName>
                                        </p:attrNameLst>
                                      </p:cBhvr>
                                      <p:tavLst>
                                        <p:tav tm="0" fmla="#ppt_y-sin(pi*$)/3">
                                          <p:val>
                                            <p:fltVal val="0.5"/>
                                          </p:val>
                                        </p:tav>
                                        <p:tav tm="100000">
                                          <p:val>
                                            <p:fltVal val="1"/>
                                          </p:val>
                                        </p:tav>
                                      </p:tavLst>
                                    </p:anim>
                                    <p:anim calcmode="lin" valueType="num">
                                      <p:cBhvr>
                                        <p:cTn id="115" dur="664" tmFilter="0, 0; 0.125,0.2665; 0.25,0.4; 0.375,0.465; 0.5,0.5;  0.625,0.535; 0.75,0.6; 0.875,0.7335; 1,1">
                                          <p:stCondLst>
                                            <p:cond delay="664"/>
                                          </p:stCondLst>
                                        </p:cTn>
                                        <p:tgtEl>
                                          <p:spTgt spid="7178"/>
                                        </p:tgtEl>
                                        <p:attrNameLst>
                                          <p:attrName>ppt_y</p:attrName>
                                        </p:attrNameLst>
                                      </p:cBhvr>
                                      <p:tavLst>
                                        <p:tav tm="0" fmla="#ppt_y-sin(pi*$)/9">
                                          <p:val>
                                            <p:fltVal val="0"/>
                                          </p:val>
                                        </p:tav>
                                        <p:tav tm="100000">
                                          <p:val>
                                            <p:fltVal val="1"/>
                                          </p:val>
                                        </p:tav>
                                      </p:tavLst>
                                    </p:anim>
                                    <p:anim calcmode="lin" valueType="num">
                                      <p:cBhvr>
                                        <p:cTn id="116" dur="332" tmFilter="0, 0; 0.125,0.2665; 0.25,0.4; 0.375,0.465; 0.5,0.5;  0.625,0.535; 0.75,0.6; 0.875,0.7335; 1,1">
                                          <p:stCondLst>
                                            <p:cond delay="1324"/>
                                          </p:stCondLst>
                                        </p:cTn>
                                        <p:tgtEl>
                                          <p:spTgt spid="7178"/>
                                        </p:tgtEl>
                                        <p:attrNameLst>
                                          <p:attrName>ppt_y</p:attrName>
                                        </p:attrNameLst>
                                      </p:cBhvr>
                                      <p:tavLst>
                                        <p:tav tm="0" fmla="#ppt_y-sin(pi*$)/27">
                                          <p:val>
                                            <p:fltVal val="0"/>
                                          </p:val>
                                        </p:tav>
                                        <p:tav tm="100000">
                                          <p:val>
                                            <p:fltVal val="1"/>
                                          </p:val>
                                        </p:tav>
                                      </p:tavLst>
                                    </p:anim>
                                    <p:anim calcmode="lin" valueType="num">
                                      <p:cBhvr>
                                        <p:cTn id="117" dur="164" tmFilter="0, 0; 0.125,0.2665; 0.25,0.4; 0.375,0.465; 0.5,0.5;  0.625,0.535; 0.75,0.6; 0.875,0.7335; 1,1">
                                          <p:stCondLst>
                                            <p:cond delay="1656"/>
                                          </p:stCondLst>
                                        </p:cTn>
                                        <p:tgtEl>
                                          <p:spTgt spid="7178"/>
                                        </p:tgtEl>
                                        <p:attrNameLst>
                                          <p:attrName>ppt_y</p:attrName>
                                        </p:attrNameLst>
                                      </p:cBhvr>
                                      <p:tavLst>
                                        <p:tav tm="0" fmla="#ppt_y-sin(pi*$)/81">
                                          <p:val>
                                            <p:fltVal val="0"/>
                                          </p:val>
                                        </p:tav>
                                        <p:tav tm="100000">
                                          <p:val>
                                            <p:fltVal val="1"/>
                                          </p:val>
                                        </p:tav>
                                      </p:tavLst>
                                    </p:anim>
                                    <p:animScale>
                                      <p:cBhvr>
                                        <p:cTn id="118" dur="26">
                                          <p:stCondLst>
                                            <p:cond delay="650"/>
                                          </p:stCondLst>
                                        </p:cTn>
                                        <p:tgtEl>
                                          <p:spTgt spid="7178"/>
                                        </p:tgtEl>
                                      </p:cBhvr>
                                      <p:to x="100000" y="60000"/>
                                    </p:animScale>
                                    <p:animScale>
                                      <p:cBhvr>
                                        <p:cTn id="119" dur="166" decel="50000">
                                          <p:stCondLst>
                                            <p:cond delay="676"/>
                                          </p:stCondLst>
                                        </p:cTn>
                                        <p:tgtEl>
                                          <p:spTgt spid="7178"/>
                                        </p:tgtEl>
                                      </p:cBhvr>
                                      <p:to x="100000" y="100000"/>
                                    </p:animScale>
                                    <p:animScale>
                                      <p:cBhvr>
                                        <p:cTn id="120" dur="26">
                                          <p:stCondLst>
                                            <p:cond delay="1312"/>
                                          </p:stCondLst>
                                        </p:cTn>
                                        <p:tgtEl>
                                          <p:spTgt spid="7178"/>
                                        </p:tgtEl>
                                      </p:cBhvr>
                                      <p:to x="100000" y="80000"/>
                                    </p:animScale>
                                    <p:animScale>
                                      <p:cBhvr>
                                        <p:cTn id="121" dur="166" decel="50000">
                                          <p:stCondLst>
                                            <p:cond delay="1338"/>
                                          </p:stCondLst>
                                        </p:cTn>
                                        <p:tgtEl>
                                          <p:spTgt spid="7178"/>
                                        </p:tgtEl>
                                      </p:cBhvr>
                                      <p:to x="100000" y="100000"/>
                                    </p:animScale>
                                    <p:animScale>
                                      <p:cBhvr>
                                        <p:cTn id="122" dur="26">
                                          <p:stCondLst>
                                            <p:cond delay="1642"/>
                                          </p:stCondLst>
                                        </p:cTn>
                                        <p:tgtEl>
                                          <p:spTgt spid="7178"/>
                                        </p:tgtEl>
                                      </p:cBhvr>
                                      <p:to x="100000" y="90000"/>
                                    </p:animScale>
                                    <p:animScale>
                                      <p:cBhvr>
                                        <p:cTn id="123" dur="166" decel="50000">
                                          <p:stCondLst>
                                            <p:cond delay="1668"/>
                                          </p:stCondLst>
                                        </p:cTn>
                                        <p:tgtEl>
                                          <p:spTgt spid="7178"/>
                                        </p:tgtEl>
                                      </p:cBhvr>
                                      <p:to x="100000" y="100000"/>
                                    </p:animScale>
                                    <p:animScale>
                                      <p:cBhvr>
                                        <p:cTn id="124" dur="26">
                                          <p:stCondLst>
                                            <p:cond delay="1808"/>
                                          </p:stCondLst>
                                        </p:cTn>
                                        <p:tgtEl>
                                          <p:spTgt spid="7178"/>
                                        </p:tgtEl>
                                      </p:cBhvr>
                                      <p:to x="100000" y="95000"/>
                                    </p:animScale>
                                    <p:animScale>
                                      <p:cBhvr>
                                        <p:cTn id="125" dur="166" decel="50000">
                                          <p:stCondLst>
                                            <p:cond delay="1834"/>
                                          </p:stCondLst>
                                        </p:cTn>
                                        <p:tgtEl>
                                          <p:spTgt spid="717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build="p"/>
      <p:bldP spid="7176" grpId="0"/>
      <p:bldP spid="7177" grpId="0"/>
      <p:bldP spid="7178" grpId="1"/>
      <p:bldP spid="7179" grpId="0"/>
      <p:bldP spid="7181" grpId="0"/>
      <p:bldP spid="7182" grpId="0"/>
      <p:bldP spid="718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a:extLst>
              <a:ext uri="{FF2B5EF4-FFF2-40B4-BE49-F238E27FC236}">
                <a16:creationId xmlns:a16="http://schemas.microsoft.com/office/drawing/2014/main" id="{55FCCE6E-7B34-D8CC-4AE8-E5564EB18613}"/>
              </a:ext>
            </a:extLst>
          </p:cNvPr>
          <p:cNvSpPr>
            <a:spLocks noGrp="1" noChangeArrowheads="1"/>
          </p:cNvSpPr>
          <p:nvPr>
            <p:ph type="body" idx="1"/>
          </p:nvPr>
        </p:nvSpPr>
        <p:spPr>
          <a:xfrm>
            <a:off x="838200" y="228600"/>
            <a:ext cx="7772400" cy="990600"/>
          </a:xfrm>
        </p:spPr>
        <p:txBody>
          <a:bodyPr/>
          <a:lstStyle/>
          <a:p>
            <a:pPr algn="ctr">
              <a:buFontTx/>
              <a:buNone/>
            </a:pPr>
            <a:r>
              <a:rPr lang="en-US" altLang="en-US" b="1"/>
              <a:t>Almost!  Let’s take another look…</a:t>
            </a:r>
          </a:p>
          <a:p>
            <a:pPr algn="ctr">
              <a:buFontTx/>
              <a:buNone/>
            </a:pPr>
            <a:endParaRPr lang="en-US" altLang="en-US" sz="2000" b="1"/>
          </a:p>
        </p:txBody>
      </p:sp>
      <p:pic>
        <p:nvPicPr>
          <p:cNvPr id="66564" name="Picture 4">
            <a:hlinkClick r:id="" action="ppaction://hlinkshowjump?jump=lastslideviewed"/>
            <a:extLst>
              <a:ext uri="{FF2B5EF4-FFF2-40B4-BE49-F238E27FC236}">
                <a16:creationId xmlns:a16="http://schemas.microsoft.com/office/drawing/2014/main" id="{E9A32924-17AB-9804-BC8F-2BFAEFD434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200400" y="5029200"/>
            <a:ext cx="2286000" cy="1528763"/>
          </a:xfrm>
          <a:prstGeom prst="rect">
            <a:avLst/>
          </a:prstGeom>
          <a:noFill/>
          <a:extLst>
            <a:ext uri="{909E8E84-426E-40DD-AFC4-6F175D3DCCD1}">
              <a14:hiddenFill xmlns:a14="http://schemas.microsoft.com/office/drawing/2010/main">
                <a:solidFill>
                  <a:srgbClr val="FFFFFF"/>
                </a:solidFill>
              </a14:hiddenFill>
            </a:ext>
          </a:extLst>
        </p:spPr>
      </p:pic>
      <p:sp>
        <p:nvSpPr>
          <p:cNvPr id="66565" name="Rectangle 5">
            <a:extLst>
              <a:ext uri="{FF2B5EF4-FFF2-40B4-BE49-F238E27FC236}">
                <a16:creationId xmlns:a16="http://schemas.microsoft.com/office/drawing/2014/main" id="{C0587220-7F18-16E6-2BC1-1B9AE85C2F25}"/>
              </a:ext>
            </a:extLst>
          </p:cNvPr>
          <p:cNvSpPr>
            <a:spLocks noChangeArrowheads="1"/>
          </p:cNvSpPr>
          <p:nvPr/>
        </p:nvSpPr>
        <p:spPr bwMode="auto">
          <a:xfrm>
            <a:off x="3733800" y="5326063"/>
            <a:ext cx="1263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pPr>
            <a:r>
              <a:rPr lang="en-US" altLang="en-US" b="1"/>
              <a:t>GO BACK</a:t>
            </a:r>
          </a:p>
        </p:txBody>
      </p:sp>
      <p:sp>
        <p:nvSpPr>
          <p:cNvPr id="66566" name="Rectangle 6">
            <a:extLst>
              <a:ext uri="{FF2B5EF4-FFF2-40B4-BE49-F238E27FC236}">
                <a16:creationId xmlns:a16="http://schemas.microsoft.com/office/drawing/2014/main" id="{C7770B49-354D-02E9-3CE4-F45A7DF93986}"/>
              </a:ext>
            </a:extLst>
          </p:cNvPr>
          <p:cNvSpPr>
            <a:spLocks noChangeArrowheads="1"/>
          </p:cNvSpPr>
          <p:nvPr/>
        </p:nvSpPr>
        <p:spPr bwMode="auto">
          <a:xfrm>
            <a:off x="3886200" y="1752600"/>
            <a:ext cx="4876800" cy="3200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66567" name="Text Box 7">
            <a:extLst>
              <a:ext uri="{FF2B5EF4-FFF2-40B4-BE49-F238E27FC236}">
                <a16:creationId xmlns:a16="http://schemas.microsoft.com/office/drawing/2014/main" id="{C0983542-AE25-460D-50D4-F88D1EF98ECB}"/>
              </a:ext>
            </a:extLst>
          </p:cNvPr>
          <p:cNvSpPr txBox="1">
            <a:spLocks noChangeArrowheads="1"/>
          </p:cNvSpPr>
          <p:nvPr/>
        </p:nvSpPr>
        <p:spPr bwMode="auto">
          <a:xfrm>
            <a:off x="3657600" y="1371600"/>
            <a:ext cx="30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U</a:t>
            </a:r>
          </a:p>
        </p:txBody>
      </p:sp>
      <p:sp>
        <p:nvSpPr>
          <p:cNvPr id="66568" name="Oval 8">
            <a:extLst>
              <a:ext uri="{FF2B5EF4-FFF2-40B4-BE49-F238E27FC236}">
                <a16:creationId xmlns:a16="http://schemas.microsoft.com/office/drawing/2014/main" id="{12F45791-CE83-57F8-74F6-6F89DB44E942}"/>
              </a:ext>
            </a:extLst>
          </p:cNvPr>
          <p:cNvSpPr>
            <a:spLocks noChangeArrowheads="1"/>
          </p:cNvSpPr>
          <p:nvPr/>
        </p:nvSpPr>
        <p:spPr bwMode="auto">
          <a:xfrm>
            <a:off x="4800600" y="2514600"/>
            <a:ext cx="1752600" cy="1752600"/>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6569" name="Oval 9">
            <a:extLst>
              <a:ext uri="{FF2B5EF4-FFF2-40B4-BE49-F238E27FC236}">
                <a16:creationId xmlns:a16="http://schemas.microsoft.com/office/drawing/2014/main" id="{D41BD68D-1135-02C9-F552-A9C0E7ECF83C}"/>
              </a:ext>
            </a:extLst>
          </p:cNvPr>
          <p:cNvSpPr>
            <a:spLocks noChangeArrowheads="1"/>
          </p:cNvSpPr>
          <p:nvPr/>
        </p:nvSpPr>
        <p:spPr bwMode="auto">
          <a:xfrm>
            <a:off x="6019800" y="2514600"/>
            <a:ext cx="1752600" cy="1752600"/>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6570" name="Freeform 10">
            <a:extLst>
              <a:ext uri="{FF2B5EF4-FFF2-40B4-BE49-F238E27FC236}">
                <a16:creationId xmlns:a16="http://schemas.microsoft.com/office/drawing/2014/main" id="{E83C6569-D521-3280-7563-1005380291D0}"/>
              </a:ext>
            </a:extLst>
          </p:cNvPr>
          <p:cNvSpPr>
            <a:spLocks/>
          </p:cNvSpPr>
          <p:nvPr/>
        </p:nvSpPr>
        <p:spPr bwMode="auto">
          <a:xfrm>
            <a:off x="6065838" y="2898775"/>
            <a:ext cx="120650" cy="138113"/>
          </a:xfrm>
          <a:custGeom>
            <a:avLst/>
            <a:gdLst>
              <a:gd name="T0" fmla="*/ 61 w 76"/>
              <a:gd name="T1" fmla="*/ 0 h 87"/>
              <a:gd name="T2" fmla="*/ 48 w 76"/>
              <a:gd name="T3" fmla="*/ 12 h 87"/>
              <a:gd name="T4" fmla="*/ 36 w 76"/>
              <a:gd name="T5" fmla="*/ 37 h 87"/>
              <a:gd name="T6" fmla="*/ 24 w 76"/>
              <a:gd name="T7" fmla="*/ 61 h 87"/>
              <a:gd name="T8" fmla="*/ 48 w 76"/>
              <a:gd name="T9" fmla="*/ 37 h 87"/>
              <a:gd name="T10" fmla="*/ 36 w 76"/>
              <a:gd name="T11" fmla="*/ 61 h 87"/>
              <a:gd name="T12" fmla="*/ 30 w 76"/>
              <a:gd name="T13" fmla="*/ 80 h 87"/>
              <a:gd name="T14" fmla="*/ 55 w 76"/>
              <a:gd name="T15" fmla="*/ 24 h 87"/>
              <a:gd name="T16" fmla="*/ 67 w 76"/>
              <a:gd name="T17" fmla="*/ 6 h 87"/>
              <a:gd name="T18" fmla="*/ 55 w 76"/>
              <a:gd name="T19" fmla="*/ 24 h 87"/>
              <a:gd name="T20" fmla="*/ 17 w 76"/>
              <a:gd name="T21"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7">
                <a:moveTo>
                  <a:pt x="61" y="0"/>
                </a:moveTo>
                <a:cubicBezTo>
                  <a:pt x="57" y="4"/>
                  <a:pt x="49" y="6"/>
                  <a:pt x="48" y="12"/>
                </a:cubicBezTo>
                <a:cubicBezTo>
                  <a:pt x="42" y="42"/>
                  <a:pt x="76" y="24"/>
                  <a:pt x="36" y="37"/>
                </a:cubicBezTo>
                <a:cubicBezTo>
                  <a:pt x="8" y="79"/>
                  <a:pt x="0" y="85"/>
                  <a:pt x="24" y="61"/>
                </a:cubicBezTo>
                <a:cubicBezTo>
                  <a:pt x="38" y="18"/>
                  <a:pt x="27" y="14"/>
                  <a:pt x="48" y="37"/>
                </a:cubicBezTo>
                <a:cubicBezTo>
                  <a:pt x="44" y="45"/>
                  <a:pt x="39" y="53"/>
                  <a:pt x="36" y="61"/>
                </a:cubicBezTo>
                <a:cubicBezTo>
                  <a:pt x="33" y="67"/>
                  <a:pt x="30" y="87"/>
                  <a:pt x="30" y="80"/>
                </a:cubicBezTo>
                <a:cubicBezTo>
                  <a:pt x="30" y="27"/>
                  <a:pt x="23" y="36"/>
                  <a:pt x="55" y="24"/>
                </a:cubicBezTo>
                <a:cubicBezTo>
                  <a:pt x="59" y="18"/>
                  <a:pt x="71" y="0"/>
                  <a:pt x="67" y="6"/>
                </a:cubicBezTo>
                <a:cubicBezTo>
                  <a:pt x="63" y="12"/>
                  <a:pt x="60" y="18"/>
                  <a:pt x="55" y="24"/>
                </a:cubicBezTo>
                <a:cubicBezTo>
                  <a:pt x="38" y="45"/>
                  <a:pt x="17" y="59"/>
                  <a:pt x="17" y="86"/>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66571" name="Group 11">
            <a:extLst>
              <a:ext uri="{FF2B5EF4-FFF2-40B4-BE49-F238E27FC236}">
                <a16:creationId xmlns:a16="http://schemas.microsoft.com/office/drawing/2014/main" id="{FEB7320A-3DDA-4989-69D2-2BFA61136DF1}"/>
              </a:ext>
            </a:extLst>
          </p:cNvPr>
          <p:cNvGrpSpPr>
            <a:grpSpLocks/>
          </p:cNvGrpSpPr>
          <p:nvPr/>
        </p:nvGrpSpPr>
        <p:grpSpPr bwMode="auto">
          <a:xfrm>
            <a:off x="6002338" y="2736850"/>
            <a:ext cx="588962" cy="1282700"/>
            <a:chOff x="2773" y="2492"/>
            <a:chExt cx="371" cy="808"/>
          </a:xfrm>
        </p:grpSpPr>
        <p:sp>
          <p:nvSpPr>
            <p:cNvPr id="66572" name="Freeform 12">
              <a:extLst>
                <a:ext uri="{FF2B5EF4-FFF2-40B4-BE49-F238E27FC236}">
                  <a16:creationId xmlns:a16="http://schemas.microsoft.com/office/drawing/2014/main" id="{429F511A-FB15-9227-5EDD-9FD272D932EB}"/>
                </a:ext>
              </a:extLst>
            </p:cNvPr>
            <p:cNvSpPr>
              <a:spLocks/>
            </p:cNvSpPr>
            <p:nvPr/>
          </p:nvSpPr>
          <p:spPr bwMode="auto">
            <a:xfrm>
              <a:off x="2773" y="2492"/>
              <a:ext cx="371" cy="808"/>
            </a:xfrm>
            <a:custGeom>
              <a:avLst/>
              <a:gdLst>
                <a:gd name="T0" fmla="*/ 175 w 371"/>
                <a:gd name="T1" fmla="*/ 15 h 808"/>
                <a:gd name="T2" fmla="*/ 225 w 371"/>
                <a:gd name="T3" fmla="*/ 71 h 808"/>
                <a:gd name="T4" fmla="*/ 249 w 371"/>
                <a:gd name="T5" fmla="*/ 95 h 808"/>
                <a:gd name="T6" fmla="*/ 274 w 371"/>
                <a:gd name="T7" fmla="*/ 126 h 808"/>
                <a:gd name="T8" fmla="*/ 299 w 371"/>
                <a:gd name="T9" fmla="*/ 176 h 808"/>
                <a:gd name="T10" fmla="*/ 305 w 371"/>
                <a:gd name="T11" fmla="*/ 194 h 808"/>
                <a:gd name="T12" fmla="*/ 318 w 371"/>
                <a:gd name="T13" fmla="*/ 207 h 808"/>
                <a:gd name="T14" fmla="*/ 330 w 371"/>
                <a:gd name="T15" fmla="*/ 244 h 808"/>
                <a:gd name="T16" fmla="*/ 342 w 371"/>
                <a:gd name="T17" fmla="*/ 263 h 808"/>
                <a:gd name="T18" fmla="*/ 330 w 371"/>
                <a:gd name="T19" fmla="*/ 430 h 808"/>
                <a:gd name="T20" fmla="*/ 318 w 371"/>
                <a:gd name="T21" fmla="*/ 603 h 808"/>
                <a:gd name="T22" fmla="*/ 293 w 371"/>
                <a:gd name="T23" fmla="*/ 634 h 808"/>
                <a:gd name="T24" fmla="*/ 225 w 371"/>
                <a:gd name="T25" fmla="*/ 752 h 808"/>
                <a:gd name="T26" fmla="*/ 175 w 371"/>
                <a:gd name="T27" fmla="*/ 808 h 808"/>
                <a:gd name="T28" fmla="*/ 119 w 371"/>
                <a:gd name="T29" fmla="*/ 758 h 808"/>
                <a:gd name="T30" fmla="*/ 82 w 371"/>
                <a:gd name="T31" fmla="*/ 702 h 808"/>
                <a:gd name="T32" fmla="*/ 8 w 371"/>
                <a:gd name="T33" fmla="*/ 566 h 808"/>
                <a:gd name="T34" fmla="*/ 14 w 371"/>
                <a:gd name="T35" fmla="*/ 448 h 808"/>
                <a:gd name="T36" fmla="*/ 82 w 371"/>
                <a:gd name="T37" fmla="*/ 176 h 808"/>
                <a:gd name="T38" fmla="*/ 163 w 371"/>
                <a:gd name="T39" fmla="*/ 21 h 808"/>
                <a:gd name="T40" fmla="*/ 175 w 371"/>
                <a:gd name="T41" fmla="*/ 2 h 808"/>
                <a:gd name="T42" fmla="*/ 175 w 371"/>
                <a:gd name="T43" fmla="*/ 15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1" h="808">
                  <a:moveTo>
                    <a:pt x="175" y="15"/>
                  </a:moveTo>
                  <a:cubicBezTo>
                    <a:pt x="194" y="32"/>
                    <a:pt x="207" y="53"/>
                    <a:pt x="225" y="71"/>
                  </a:cubicBezTo>
                  <a:cubicBezTo>
                    <a:pt x="236" y="103"/>
                    <a:pt x="222" y="79"/>
                    <a:pt x="249" y="95"/>
                  </a:cubicBezTo>
                  <a:cubicBezTo>
                    <a:pt x="259" y="101"/>
                    <a:pt x="268" y="117"/>
                    <a:pt x="274" y="126"/>
                  </a:cubicBezTo>
                  <a:cubicBezTo>
                    <a:pt x="280" y="146"/>
                    <a:pt x="284" y="160"/>
                    <a:pt x="299" y="176"/>
                  </a:cubicBezTo>
                  <a:cubicBezTo>
                    <a:pt x="301" y="182"/>
                    <a:pt x="302" y="189"/>
                    <a:pt x="305" y="194"/>
                  </a:cubicBezTo>
                  <a:cubicBezTo>
                    <a:pt x="308" y="199"/>
                    <a:pt x="315" y="202"/>
                    <a:pt x="318" y="207"/>
                  </a:cubicBezTo>
                  <a:cubicBezTo>
                    <a:pt x="324" y="219"/>
                    <a:pt x="323" y="233"/>
                    <a:pt x="330" y="244"/>
                  </a:cubicBezTo>
                  <a:cubicBezTo>
                    <a:pt x="334" y="250"/>
                    <a:pt x="338" y="257"/>
                    <a:pt x="342" y="263"/>
                  </a:cubicBezTo>
                  <a:cubicBezTo>
                    <a:pt x="348" y="316"/>
                    <a:pt x="371" y="385"/>
                    <a:pt x="330" y="430"/>
                  </a:cubicBezTo>
                  <a:cubicBezTo>
                    <a:pt x="326" y="488"/>
                    <a:pt x="326" y="546"/>
                    <a:pt x="318" y="603"/>
                  </a:cubicBezTo>
                  <a:cubicBezTo>
                    <a:pt x="316" y="616"/>
                    <a:pt x="300" y="623"/>
                    <a:pt x="293" y="634"/>
                  </a:cubicBezTo>
                  <a:cubicBezTo>
                    <a:pt x="270" y="673"/>
                    <a:pt x="262" y="725"/>
                    <a:pt x="225" y="752"/>
                  </a:cubicBezTo>
                  <a:cubicBezTo>
                    <a:pt x="212" y="783"/>
                    <a:pt x="206" y="796"/>
                    <a:pt x="175" y="808"/>
                  </a:cubicBezTo>
                  <a:cubicBezTo>
                    <a:pt x="147" y="797"/>
                    <a:pt x="140" y="778"/>
                    <a:pt x="119" y="758"/>
                  </a:cubicBezTo>
                  <a:cubicBezTo>
                    <a:pt x="108" y="736"/>
                    <a:pt x="94" y="722"/>
                    <a:pt x="82" y="702"/>
                  </a:cubicBezTo>
                  <a:cubicBezTo>
                    <a:pt x="55" y="658"/>
                    <a:pt x="36" y="610"/>
                    <a:pt x="8" y="566"/>
                  </a:cubicBezTo>
                  <a:cubicBezTo>
                    <a:pt x="10" y="527"/>
                    <a:pt x="12" y="487"/>
                    <a:pt x="14" y="448"/>
                  </a:cubicBezTo>
                  <a:cubicBezTo>
                    <a:pt x="18" y="369"/>
                    <a:pt x="0" y="231"/>
                    <a:pt x="82" y="176"/>
                  </a:cubicBezTo>
                  <a:cubicBezTo>
                    <a:pt x="99" y="121"/>
                    <a:pt x="127" y="65"/>
                    <a:pt x="163" y="21"/>
                  </a:cubicBezTo>
                  <a:cubicBezTo>
                    <a:pt x="168" y="15"/>
                    <a:pt x="168" y="5"/>
                    <a:pt x="175" y="2"/>
                  </a:cubicBezTo>
                  <a:cubicBezTo>
                    <a:pt x="179" y="0"/>
                    <a:pt x="175" y="11"/>
                    <a:pt x="175" y="15"/>
                  </a:cubicBezTo>
                  <a:close/>
                </a:path>
              </a:pathLst>
            </a:custGeom>
            <a:solidFill>
              <a:srgbClr val="00BE00"/>
            </a:solidFill>
            <a:ln w="0">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6573" name="Freeform 13">
              <a:extLst>
                <a:ext uri="{FF2B5EF4-FFF2-40B4-BE49-F238E27FC236}">
                  <a16:creationId xmlns:a16="http://schemas.microsoft.com/office/drawing/2014/main" id="{33A401A9-7F86-28D0-D380-5602A5361171}"/>
                </a:ext>
              </a:extLst>
            </p:cNvPr>
            <p:cNvSpPr>
              <a:spLocks/>
            </p:cNvSpPr>
            <p:nvPr/>
          </p:nvSpPr>
          <p:spPr bwMode="auto">
            <a:xfrm>
              <a:off x="2813" y="2610"/>
              <a:ext cx="88" cy="93"/>
            </a:xfrm>
            <a:custGeom>
              <a:avLst/>
              <a:gdLst>
                <a:gd name="T0" fmla="*/ 30 w 88"/>
                <a:gd name="T1" fmla="*/ 70 h 93"/>
                <a:gd name="T2" fmla="*/ 36 w 88"/>
                <a:gd name="T3" fmla="*/ 89 h 93"/>
                <a:gd name="T4" fmla="*/ 24 w 88"/>
                <a:gd name="T5" fmla="*/ 76 h 93"/>
                <a:gd name="T6" fmla="*/ 30 w 88"/>
                <a:gd name="T7" fmla="*/ 58 h 93"/>
                <a:gd name="T8" fmla="*/ 42 w 88"/>
                <a:gd name="T9" fmla="*/ 45 h 93"/>
                <a:gd name="T10" fmla="*/ 24 w 88"/>
                <a:gd name="T11" fmla="*/ 52 h 93"/>
                <a:gd name="T12" fmla="*/ 11 w 88"/>
                <a:gd name="T13" fmla="*/ 64 h 93"/>
                <a:gd name="T14" fmla="*/ 17 w 88"/>
                <a:gd name="T15" fmla="*/ 83 h 93"/>
                <a:gd name="T16" fmla="*/ 24 w 88"/>
                <a:gd name="T17" fmla="*/ 64 h 93"/>
                <a:gd name="T18" fmla="*/ 42 w 88"/>
                <a:gd name="T19" fmla="*/ 39 h 93"/>
                <a:gd name="T20" fmla="*/ 11 w 88"/>
                <a:gd name="T21" fmla="*/ 58 h 93"/>
                <a:gd name="T22" fmla="*/ 42 w 88"/>
                <a:gd name="T23" fmla="*/ 33 h 93"/>
                <a:gd name="T24" fmla="*/ 48 w 88"/>
                <a:gd name="T25" fmla="*/ 45 h 93"/>
                <a:gd name="T26" fmla="*/ 48 w 88"/>
                <a:gd name="T27" fmla="*/ 15 h 93"/>
                <a:gd name="T28" fmla="*/ 30 w 88"/>
                <a:gd name="T29" fmla="*/ 7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93">
                  <a:moveTo>
                    <a:pt x="30" y="70"/>
                  </a:moveTo>
                  <a:cubicBezTo>
                    <a:pt x="32" y="76"/>
                    <a:pt x="41" y="84"/>
                    <a:pt x="36" y="89"/>
                  </a:cubicBezTo>
                  <a:cubicBezTo>
                    <a:pt x="32" y="93"/>
                    <a:pt x="25" y="82"/>
                    <a:pt x="24" y="76"/>
                  </a:cubicBezTo>
                  <a:cubicBezTo>
                    <a:pt x="23" y="70"/>
                    <a:pt x="27" y="63"/>
                    <a:pt x="30" y="58"/>
                  </a:cubicBezTo>
                  <a:cubicBezTo>
                    <a:pt x="33" y="53"/>
                    <a:pt x="46" y="49"/>
                    <a:pt x="42" y="45"/>
                  </a:cubicBezTo>
                  <a:cubicBezTo>
                    <a:pt x="37" y="40"/>
                    <a:pt x="30" y="50"/>
                    <a:pt x="24" y="52"/>
                  </a:cubicBezTo>
                  <a:cubicBezTo>
                    <a:pt x="20" y="56"/>
                    <a:pt x="12" y="58"/>
                    <a:pt x="11" y="64"/>
                  </a:cubicBezTo>
                  <a:cubicBezTo>
                    <a:pt x="10" y="70"/>
                    <a:pt x="10" y="83"/>
                    <a:pt x="17" y="83"/>
                  </a:cubicBezTo>
                  <a:cubicBezTo>
                    <a:pt x="24" y="83"/>
                    <a:pt x="21" y="70"/>
                    <a:pt x="24" y="64"/>
                  </a:cubicBezTo>
                  <a:cubicBezTo>
                    <a:pt x="29" y="55"/>
                    <a:pt x="49" y="31"/>
                    <a:pt x="42" y="39"/>
                  </a:cubicBezTo>
                  <a:cubicBezTo>
                    <a:pt x="25" y="57"/>
                    <a:pt x="36" y="50"/>
                    <a:pt x="11" y="58"/>
                  </a:cubicBezTo>
                  <a:cubicBezTo>
                    <a:pt x="12" y="57"/>
                    <a:pt x="38" y="29"/>
                    <a:pt x="42" y="33"/>
                  </a:cubicBezTo>
                  <a:cubicBezTo>
                    <a:pt x="54" y="47"/>
                    <a:pt x="0" y="64"/>
                    <a:pt x="48" y="45"/>
                  </a:cubicBezTo>
                  <a:cubicBezTo>
                    <a:pt x="57" y="22"/>
                    <a:pt x="88" y="0"/>
                    <a:pt x="48" y="15"/>
                  </a:cubicBezTo>
                  <a:cubicBezTo>
                    <a:pt x="31" y="48"/>
                    <a:pt x="38" y="30"/>
                    <a:pt x="30" y="7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6574" name="Freeform 14">
              <a:extLst>
                <a:ext uri="{FF2B5EF4-FFF2-40B4-BE49-F238E27FC236}">
                  <a16:creationId xmlns:a16="http://schemas.microsoft.com/office/drawing/2014/main" id="{4FC5654A-0FF6-5524-1031-3454FBC152EE}"/>
                </a:ext>
              </a:extLst>
            </p:cNvPr>
            <p:cNvSpPr>
              <a:spLocks/>
            </p:cNvSpPr>
            <p:nvPr/>
          </p:nvSpPr>
          <p:spPr bwMode="auto">
            <a:xfrm>
              <a:off x="3043" y="2897"/>
              <a:ext cx="80" cy="180"/>
            </a:xfrm>
            <a:custGeom>
              <a:avLst/>
              <a:gdLst>
                <a:gd name="T0" fmla="*/ 41 w 80"/>
                <a:gd name="T1" fmla="*/ 180 h 180"/>
                <a:gd name="T2" fmla="*/ 66 w 80"/>
                <a:gd name="T3" fmla="*/ 118 h 180"/>
                <a:gd name="T4" fmla="*/ 66 w 80"/>
                <a:gd name="T5" fmla="*/ 0 h 180"/>
                <a:gd name="T6" fmla="*/ 41 w 80"/>
                <a:gd name="T7" fmla="*/ 180 h 180"/>
              </a:gdLst>
              <a:ahLst/>
              <a:cxnLst>
                <a:cxn ang="0">
                  <a:pos x="T0" y="T1"/>
                </a:cxn>
                <a:cxn ang="0">
                  <a:pos x="T2" y="T3"/>
                </a:cxn>
                <a:cxn ang="0">
                  <a:pos x="T4" y="T5"/>
                </a:cxn>
                <a:cxn ang="0">
                  <a:pos x="T6" y="T7"/>
                </a:cxn>
              </a:cxnLst>
              <a:rect l="0" t="0" r="r" b="b"/>
              <a:pathLst>
                <a:path w="80" h="180">
                  <a:moveTo>
                    <a:pt x="41" y="180"/>
                  </a:moveTo>
                  <a:cubicBezTo>
                    <a:pt x="49" y="159"/>
                    <a:pt x="59" y="139"/>
                    <a:pt x="66" y="118"/>
                  </a:cubicBezTo>
                  <a:cubicBezTo>
                    <a:pt x="75" y="60"/>
                    <a:pt x="80" y="66"/>
                    <a:pt x="66" y="0"/>
                  </a:cubicBezTo>
                  <a:cubicBezTo>
                    <a:pt x="0" y="31"/>
                    <a:pt x="52" y="111"/>
                    <a:pt x="41" y="18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66575" name="Freeform 15">
            <a:extLst>
              <a:ext uri="{FF2B5EF4-FFF2-40B4-BE49-F238E27FC236}">
                <a16:creationId xmlns:a16="http://schemas.microsoft.com/office/drawing/2014/main" id="{158E69CE-47B5-9372-54EE-BF5F4EE3CD53}"/>
              </a:ext>
            </a:extLst>
          </p:cNvPr>
          <p:cNvSpPr>
            <a:spLocks/>
          </p:cNvSpPr>
          <p:nvPr/>
        </p:nvSpPr>
        <p:spPr bwMode="auto">
          <a:xfrm>
            <a:off x="6526213" y="3349625"/>
            <a:ext cx="30162" cy="79375"/>
          </a:xfrm>
          <a:custGeom>
            <a:avLst/>
            <a:gdLst>
              <a:gd name="T0" fmla="*/ 19 w 19"/>
              <a:gd name="T1" fmla="*/ 0 h 50"/>
              <a:gd name="T2" fmla="*/ 6 w 19"/>
              <a:gd name="T3" fmla="*/ 13 h 50"/>
              <a:gd name="T4" fmla="*/ 19 w 19"/>
              <a:gd name="T5" fmla="*/ 25 h 50"/>
              <a:gd name="T6" fmla="*/ 6 w 19"/>
              <a:gd name="T7" fmla="*/ 7 h 50"/>
              <a:gd name="T8" fmla="*/ 0 w 19"/>
              <a:gd name="T9" fmla="*/ 50 h 50"/>
            </a:gdLst>
            <a:ahLst/>
            <a:cxnLst>
              <a:cxn ang="0">
                <a:pos x="T0" y="T1"/>
              </a:cxn>
              <a:cxn ang="0">
                <a:pos x="T2" y="T3"/>
              </a:cxn>
              <a:cxn ang="0">
                <a:pos x="T4" y="T5"/>
              </a:cxn>
              <a:cxn ang="0">
                <a:pos x="T6" y="T7"/>
              </a:cxn>
              <a:cxn ang="0">
                <a:pos x="T8" y="T9"/>
              </a:cxn>
            </a:cxnLst>
            <a:rect l="0" t="0" r="r" b="b"/>
            <a:pathLst>
              <a:path w="19" h="50">
                <a:moveTo>
                  <a:pt x="19" y="0"/>
                </a:moveTo>
                <a:cubicBezTo>
                  <a:pt x="15" y="4"/>
                  <a:pt x="6" y="7"/>
                  <a:pt x="6" y="13"/>
                </a:cubicBezTo>
                <a:cubicBezTo>
                  <a:pt x="6" y="19"/>
                  <a:pt x="19" y="31"/>
                  <a:pt x="19" y="25"/>
                </a:cubicBezTo>
                <a:cubicBezTo>
                  <a:pt x="19" y="18"/>
                  <a:pt x="10" y="13"/>
                  <a:pt x="6" y="7"/>
                </a:cubicBezTo>
                <a:cubicBezTo>
                  <a:pt x="13" y="44"/>
                  <a:pt x="19" y="31"/>
                  <a:pt x="0" y="50"/>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6576" name="Text Box 16">
            <a:extLst>
              <a:ext uri="{FF2B5EF4-FFF2-40B4-BE49-F238E27FC236}">
                <a16:creationId xmlns:a16="http://schemas.microsoft.com/office/drawing/2014/main" id="{106F010C-A5C9-1FD5-ADFB-2E19BD9F8933}"/>
              </a:ext>
            </a:extLst>
          </p:cNvPr>
          <p:cNvSpPr txBox="1">
            <a:spLocks noChangeArrowheads="1"/>
          </p:cNvSpPr>
          <p:nvPr/>
        </p:nvSpPr>
        <p:spPr bwMode="auto">
          <a:xfrm>
            <a:off x="4572000" y="23622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M</a:t>
            </a:r>
          </a:p>
        </p:txBody>
      </p:sp>
      <p:sp>
        <p:nvSpPr>
          <p:cNvPr id="66577" name="Text Box 17">
            <a:extLst>
              <a:ext uri="{FF2B5EF4-FFF2-40B4-BE49-F238E27FC236}">
                <a16:creationId xmlns:a16="http://schemas.microsoft.com/office/drawing/2014/main" id="{2DEAAB0C-567B-7EC2-B3AF-7FD132F5B02A}"/>
              </a:ext>
            </a:extLst>
          </p:cNvPr>
          <p:cNvSpPr txBox="1">
            <a:spLocks noChangeArrowheads="1"/>
          </p:cNvSpPr>
          <p:nvPr/>
        </p:nvSpPr>
        <p:spPr bwMode="auto">
          <a:xfrm>
            <a:off x="7543800" y="2376488"/>
            <a:ext cx="45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G</a:t>
            </a:r>
          </a:p>
        </p:txBody>
      </p:sp>
      <p:sp>
        <p:nvSpPr>
          <p:cNvPr id="66578" name="Rectangle 18">
            <a:extLst>
              <a:ext uri="{FF2B5EF4-FFF2-40B4-BE49-F238E27FC236}">
                <a16:creationId xmlns:a16="http://schemas.microsoft.com/office/drawing/2014/main" id="{56BB515C-D149-EAF9-6B66-1530F3DABA9C}"/>
              </a:ext>
            </a:extLst>
          </p:cNvPr>
          <p:cNvSpPr>
            <a:spLocks noChangeArrowheads="1"/>
          </p:cNvSpPr>
          <p:nvPr/>
        </p:nvSpPr>
        <p:spPr bwMode="auto">
          <a:xfrm>
            <a:off x="6089650" y="306546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5</a:t>
            </a:r>
          </a:p>
        </p:txBody>
      </p:sp>
      <p:sp>
        <p:nvSpPr>
          <p:cNvPr id="66581" name="Rectangle 21">
            <a:extLst>
              <a:ext uri="{FF2B5EF4-FFF2-40B4-BE49-F238E27FC236}">
                <a16:creationId xmlns:a16="http://schemas.microsoft.com/office/drawing/2014/main" id="{2DA852C2-94E7-BB9D-3DC2-885D0D5AF07E}"/>
              </a:ext>
            </a:extLst>
          </p:cNvPr>
          <p:cNvSpPr>
            <a:spLocks noChangeArrowheads="1"/>
          </p:cNvSpPr>
          <p:nvPr/>
        </p:nvSpPr>
        <p:spPr bwMode="auto">
          <a:xfrm>
            <a:off x="304800" y="4038600"/>
            <a:ext cx="3200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t>The whole class has 30 students, so how many are not represented in the diagram so far?</a:t>
            </a:r>
          </a:p>
        </p:txBody>
      </p:sp>
      <p:sp>
        <p:nvSpPr>
          <p:cNvPr id="66582" name="Text Box 22">
            <a:hlinkClick r:id="rId3" action="ppaction://hlinksldjump"/>
            <a:extLst>
              <a:ext uri="{FF2B5EF4-FFF2-40B4-BE49-F238E27FC236}">
                <a16:creationId xmlns:a16="http://schemas.microsoft.com/office/drawing/2014/main" id="{D8EA038C-3DBF-7FE3-82A9-1EDD51B0B31C}"/>
              </a:ext>
            </a:extLst>
          </p:cNvPr>
          <p:cNvSpPr txBox="1">
            <a:spLocks noChangeArrowheads="1"/>
          </p:cNvSpPr>
          <p:nvPr/>
        </p:nvSpPr>
        <p:spPr bwMode="auto">
          <a:xfrm>
            <a:off x="5181600" y="3048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chemeClr val="bg1"/>
                </a:solidFill>
                <a:effectLst>
                  <a:outerShdw blurRad="38100" dist="38100" dir="2700000" algn="tl">
                    <a:srgbClr val="C0C0C0"/>
                  </a:outerShdw>
                </a:effectLst>
              </a:rPr>
              <a:t>12</a:t>
            </a:r>
          </a:p>
        </p:txBody>
      </p:sp>
      <p:sp>
        <p:nvSpPr>
          <p:cNvPr id="66583" name="Text Box 23">
            <a:hlinkClick r:id="rId3" action="ppaction://hlinksldjump"/>
            <a:extLst>
              <a:ext uri="{FF2B5EF4-FFF2-40B4-BE49-F238E27FC236}">
                <a16:creationId xmlns:a16="http://schemas.microsoft.com/office/drawing/2014/main" id="{480F8524-D799-406B-497C-B7D981EE9074}"/>
              </a:ext>
            </a:extLst>
          </p:cNvPr>
          <p:cNvSpPr txBox="1">
            <a:spLocks noChangeArrowheads="1"/>
          </p:cNvSpPr>
          <p:nvPr/>
        </p:nvSpPr>
        <p:spPr bwMode="auto">
          <a:xfrm>
            <a:off x="6934200" y="3048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effectLst>
                  <a:outerShdw blurRad="38100" dist="38100" dir="2700000" algn="tl">
                    <a:srgbClr val="C0C0C0"/>
                  </a:outerShdw>
                </a:effectLst>
              </a:rPr>
              <a:t>7</a:t>
            </a:r>
          </a:p>
        </p:txBody>
      </p:sp>
      <p:sp>
        <p:nvSpPr>
          <p:cNvPr id="66586" name="Text Box 26">
            <a:extLst>
              <a:ext uri="{FF2B5EF4-FFF2-40B4-BE49-F238E27FC236}">
                <a16:creationId xmlns:a16="http://schemas.microsoft.com/office/drawing/2014/main" id="{D7BCB14B-C6FE-9F35-A7BF-3A8D12A030EE}"/>
              </a:ext>
            </a:extLst>
          </p:cNvPr>
          <p:cNvSpPr txBox="1">
            <a:spLocks noChangeArrowheads="1"/>
          </p:cNvSpPr>
          <p:nvPr/>
        </p:nvSpPr>
        <p:spPr bwMode="auto">
          <a:xfrm>
            <a:off x="381000" y="2236788"/>
            <a:ext cx="3581400" cy="119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a:t>
            </a:r>
            <a:r>
              <a:rPr lang="en-US" altLang="en-US">
                <a:hlinkClick r:id="rId4" action="ppaction://hlinksldjump"/>
              </a:rPr>
              <a:t>U</a:t>
            </a:r>
            <a:r>
              <a:rPr lang="en-US" altLang="en-US"/>
              <a:t>) = 30, </a:t>
            </a:r>
          </a:p>
          <a:p>
            <a:pPr>
              <a:spcBef>
                <a:spcPct val="50000"/>
              </a:spcBef>
            </a:pPr>
            <a:r>
              <a:rPr lang="en-US" altLang="en-US"/>
              <a:t>#(</a:t>
            </a:r>
            <a:r>
              <a:rPr lang="en-US" altLang="en-US">
                <a:hlinkClick r:id="rId4" action="ppaction://hlinksldjump"/>
              </a:rPr>
              <a:t>M</a:t>
            </a:r>
            <a:r>
              <a:rPr lang="en-US" altLang="en-US"/>
              <a:t>) = 17</a:t>
            </a:r>
          </a:p>
          <a:p>
            <a:pPr>
              <a:spcBef>
                <a:spcPct val="50000"/>
              </a:spcBef>
            </a:pPr>
            <a:r>
              <a:rPr lang="en-US" altLang="en-US"/>
              <a:t>#(</a:t>
            </a:r>
            <a:r>
              <a:rPr lang="en-US" altLang="en-US">
                <a:hlinkClick r:id="rId4" action="ppaction://hlinksldjump"/>
              </a:rPr>
              <a:t>G</a:t>
            </a:r>
            <a:r>
              <a:rPr lang="en-US" altLang="en-US"/>
              <a:t>) = 12.</a:t>
            </a:r>
          </a:p>
        </p:txBody>
      </p:sp>
      <p:graphicFrame>
        <p:nvGraphicFramePr>
          <p:cNvPr id="66587" name="Object 27">
            <a:extLst>
              <a:ext uri="{FF2B5EF4-FFF2-40B4-BE49-F238E27FC236}">
                <a16:creationId xmlns:a16="http://schemas.microsoft.com/office/drawing/2014/main" id="{6926D75D-2C0E-C07E-17D5-AB893A651C5C}"/>
              </a:ext>
            </a:extLst>
          </p:cNvPr>
          <p:cNvGraphicFramePr>
            <a:graphicFrameLocks noChangeAspect="1"/>
          </p:cNvGraphicFramePr>
          <p:nvPr/>
        </p:nvGraphicFramePr>
        <p:xfrm>
          <a:off x="838200" y="3560763"/>
          <a:ext cx="381000" cy="249237"/>
        </p:xfrm>
        <a:graphic>
          <a:graphicData uri="http://schemas.openxmlformats.org/presentationml/2006/ole">
            <mc:AlternateContent xmlns:mc="http://schemas.openxmlformats.org/markup-compatibility/2006">
              <mc:Choice xmlns:v="urn:schemas-microsoft-com:vml" Requires="v">
                <p:oleObj name="Equation" r:id="rId5" imgW="164880" imgH="126720" progId="Equation.3">
                  <p:embed/>
                </p:oleObj>
              </mc:Choice>
              <mc:Fallback>
                <p:oleObj name="Equation" r:id="rId5" imgW="164880" imgH="126720" progId="Equation.3">
                  <p:embed/>
                  <p:pic>
                    <p:nvPicPr>
                      <p:cNvPr id="0" name="Object 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3560763"/>
                        <a:ext cx="381000" cy="249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6588" name="Rectangle 28">
            <a:extLst>
              <a:ext uri="{FF2B5EF4-FFF2-40B4-BE49-F238E27FC236}">
                <a16:creationId xmlns:a16="http://schemas.microsoft.com/office/drawing/2014/main" id="{C8C142BD-DFDF-0099-973A-8E7B13674E15}"/>
              </a:ext>
            </a:extLst>
          </p:cNvPr>
          <p:cNvSpPr>
            <a:spLocks noChangeArrowheads="1"/>
          </p:cNvSpPr>
          <p:nvPr/>
        </p:nvSpPr>
        <p:spPr bwMode="auto">
          <a:xfrm>
            <a:off x="381000" y="3505200"/>
            <a:ext cx="251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a:cs typeface="Arial" panose="020B0604020202020204" pitchFamily="34" charset="0"/>
              </a:rPr>
              <a:t>#(M     G) = 5</a:t>
            </a:r>
            <a:endParaRPr lang="en-US" altLang="en-US">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66586"/>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665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78" grpId="0" autoUpdateAnimBg="0"/>
      <p:bldP spid="66586"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a:extLst>
              <a:ext uri="{FF2B5EF4-FFF2-40B4-BE49-F238E27FC236}">
                <a16:creationId xmlns:a16="http://schemas.microsoft.com/office/drawing/2014/main" id="{CB52DAF4-A87E-BAB8-CA90-116FADE9A85A}"/>
              </a:ext>
            </a:extLst>
          </p:cNvPr>
          <p:cNvSpPr>
            <a:spLocks noGrp="1" noChangeArrowheads="1"/>
          </p:cNvSpPr>
          <p:nvPr>
            <p:ph type="body" idx="1"/>
          </p:nvPr>
        </p:nvSpPr>
        <p:spPr>
          <a:xfrm>
            <a:off x="914400" y="228600"/>
            <a:ext cx="7620000" cy="838200"/>
          </a:xfrm>
        </p:spPr>
        <p:txBody>
          <a:bodyPr/>
          <a:lstStyle/>
          <a:p>
            <a:pPr algn="ctr">
              <a:buFontTx/>
              <a:buNone/>
            </a:pPr>
            <a:r>
              <a:rPr lang="en-US" altLang="en-US" b="1"/>
              <a:t>Almost!  Let’s take another look…</a:t>
            </a:r>
          </a:p>
          <a:p>
            <a:pPr algn="ctr">
              <a:buFontTx/>
              <a:buNone/>
            </a:pPr>
            <a:endParaRPr lang="en-US" altLang="en-US" sz="2000" b="1"/>
          </a:p>
        </p:txBody>
      </p:sp>
      <p:pic>
        <p:nvPicPr>
          <p:cNvPr id="106500" name="Picture 4">
            <a:hlinkClick r:id="" action="ppaction://hlinkshowjump?jump=lastslideviewed"/>
            <a:extLst>
              <a:ext uri="{FF2B5EF4-FFF2-40B4-BE49-F238E27FC236}">
                <a16:creationId xmlns:a16="http://schemas.microsoft.com/office/drawing/2014/main" id="{9721896F-8324-55B3-7319-CADC362AF9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200400" y="5029200"/>
            <a:ext cx="2286000" cy="1528763"/>
          </a:xfrm>
          <a:prstGeom prst="rect">
            <a:avLst/>
          </a:prstGeom>
          <a:noFill/>
          <a:extLst>
            <a:ext uri="{909E8E84-426E-40DD-AFC4-6F175D3DCCD1}">
              <a14:hiddenFill xmlns:a14="http://schemas.microsoft.com/office/drawing/2010/main">
                <a:solidFill>
                  <a:srgbClr val="FFFFFF"/>
                </a:solidFill>
              </a14:hiddenFill>
            </a:ext>
          </a:extLst>
        </p:spPr>
      </p:pic>
      <p:sp>
        <p:nvSpPr>
          <p:cNvPr id="106501" name="Rectangle 5">
            <a:extLst>
              <a:ext uri="{FF2B5EF4-FFF2-40B4-BE49-F238E27FC236}">
                <a16:creationId xmlns:a16="http://schemas.microsoft.com/office/drawing/2014/main" id="{0A9DF486-AB48-552C-A905-4D0524E713E7}"/>
              </a:ext>
            </a:extLst>
          </p:cNvPr>
          <p:cNvSpPr>
            <a:spLocks noChangeArrowheads="1"/>
          </p:cNvSpPr>
          <p:nvPr/>
        </p:nvSpPr>
        <p:spPr bwMode="auto">
          <a:xfrm>
            <a:off x="3733800" y="5326063"/>
            <a:ext cx="1263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pPr>
            <a:r>
              <a:rPr lang="en-US" altLang="en-US" b="1"/>
              <a:t>GO BACK</a:t>
            </a:r>
          </a:p>
        </p:txBody>
      </p:sp>
      <p:sp>
        <p:nvSpPr>
          <p:cNvPr id="106502" name="Rectangle 6">
            <a:extLst>
              <a:ext uri="{FF2B5EF4-FFF2-40B4-BE49-F238E27FC236}">
                <a16:creationId xmlns:a16="http://schemas.microsoft.com/office/drawing/2014/main" id="{688B83A2-0B55-B5CA-53B5-9B21D85E12E2}"/>
              </a:ext>
            </a:extLst>
          </p:cNvPr>
          <p:cNvSpPr>
            <a:spLocks noChangeArrowheads="1"/>
          </p:cNvSpPr>
          <p:nvPr/>
        </p:nvSpPr>
        <p:spPr bwMode="auto">
          <a:xfrm>
            <a:off x="3886200" y="1752600"/>
            <a:ext cx="4876800" cy="3200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106503" name="Text Box 7">
            <a:extLst>
              <a:ext uri="{FF2B5EF4-FFF2-40B4-BE49-F238E27FC236}">
                <a16:creationId xmlns:a16="http://schemas.microsoft.com/office/drawing/2014/main" id="{021B92F0-7D98-BF3C-4C36-086F9961138B}"/>
              </a:ext>
            </a:extLst>
          </p:cNvPr>
          <p:cNvSpPr txBox="1">
            <a:spLocks noChangeArrowheads="1"/>
          </p:cNvSpPr>
          <p:nvPr/>
        </p:nvSpPr>
        <p:spPr bwMode="auto">
          <a:xfrm>
            <a:off x="3657600" y="1371600"/>
            <a:ext cx="30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U</a:t>
            </a:r>
          </a:p>
        </p:txBody>
      </p:sp>
      <p:sp>
        <p:nvSpPr>
          <p:cNvPr id="106504" name="Oval 8">
            <a:extLst>
              <a:ext uri="{FF2B5EF4-FFF2-40B4-BE49-F238E27FC236}">
                <a16:creationId xmlns:a16="http://schemas.microsoft.com/office/drawing/2014/main" id="{D166C89C-9484-E0A9-4FAD-9AF110C0946E}"/>
              </a:ext>
            </a:extLst>
          </p:cNvPr>
          <p:cNvSpPr>
            <a:spLocks noChangeArrowheads="1"/>
          </p:cNvSpPr>
          <p:nvPr/>
        </p:nvSpPr>
        <p:spPr bwMode="auto">
          <a:xfrm>
            <a:off x="4800600" y="2514600"/>
            <a:ext cx="1752600" cy="1752600"/>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6505" name="Oval 9">
            <a:extLst>
              <a:ext uri="{FF2B5EF4-FFF2-40B4-BE49-F238E27FC236}">
                <a16:creationId xmlns:a16="http://schemas.microsoft.com/office/drawing/2014/main" id="{65D4626D-6B57-923F-0F23-0FA91B32A46D}"/>
              </a:ext>
            </a:extLst>
          </p:cNvPr>
          <p:cNvSpPr>
            <a:spLocks noChangeArrowheads="1"/>
          </p:cNvSpPr>
          <p:nvPr/>
        </p:nvSpPr>
        <p:spPr bwMode="auto">
          <a:xfrm>
            <a:off x="6019800" y="2514600"/>
            <a:ext cx="1752600" cy="1752600"/>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6506" name="Freeform 10">
            <a:extLst>
              <a:ext uri="{FF2B5EF4-FFF2-40B4-BE49-F238E27FC236}">
                <a16:creationId xmlns:a16="http://schemas.microsoft.com/office/drawing/2014/main" id="{8EAC19A9-C1D5-B784-5911-A35BCC29D6CD}"/>
              </a:ext>
            </a:extLst>
          </p:cNvPr>
          <p:cNvSpPr>
            <a:spLocks/>
          </p:cNvSpPr>
          <p:nvPr/>
        </p:nvSpPr>
        <p:spPr bwMode="auto">
          <a:xfrm>
            <a:off x="6065838" y="2898775"/>
            <a:ext cx="120650" cy="138113"/>
          </a:xfrm>
          <a:custGeom>
            <a:avLst/>
            <a:gdLst>
              <a:gd name="T0" fmla="*/ 61 w 76"/>
              <a:gd name="T1" fmla="*/ 0 h 87"/>
              <a:gd name="T2" fmla="*/ 48 w 76"/>
              <a:gd name="T3" fmla="*/ 12 h 87"/>
              <a:gd name="T4" fmla="*/ 36 w 76"/>
              <a:gd name="T5" fmla="*/ 37 h 87"/>
              <a:gd name="T6" fmla="*/ 24 w 76"/>
              <a:gd name="T7" fmla="*/ 61 h 87"/>
              <a:gd name="T8" fmla="*/ 48 w 76"/>
              <a:gd name="T9" fmla="*/ 37 h 87"/>
              <a:gd name="T10" fmla="*/ 36 w 76"/>
              <a:gd name="T11" fmla="*/ 61 h 87"/>
              <a:gd name="T12" fmla="*/ 30 w 76"/>
              <a:gd name="T13" fmla="*/ 80 h 87"/>
              <a:gd name="T14" fmla="*/ 55 w 76"/>
              <a:gd name="T15" fmla="*/ 24 h 87"/>
              <a:gd name="T16" fmla="*/ 67 w 76"/>
              <a:gd name="T17" fmla="*/ 6 h 87"/>
              <a:gd name="T18" fmla="*/ 55 w 76"/>
              <a:gd name="T19" fmla="*/ 24 h 87"/>
              <a:gd name="T20" fmla="*/ 17 w 76"/>
              <a:gd name="T21"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7">
                <a:moveTo>
                  <a:pt x="61" y="0"/>
                </a:moveTo>
                <a:cubicBezTo>
                  <a:pt x="57" y="4"/>
                  <a:pt x="49" y="6"/>
                  <a:pt x="48" y="12"/>
                </a:cubicBezTo>
                <a:cubicBezTo>
                  <a:pt x="42" y="42"/>
                  <a:pt x="76" y="24"/>
                  <a:pt x="36" y="37"/>
                </a:cubicBezTo>
                <a:cubicBezTo>
                  <a:pt x="8" y="79"/>
                  <a:pt x="0" y="85"/>
                  <a:pt x="24" y="61"/>
                </a:cubicBezTo>
                <a:cubicBezTo>
                  <a:pt x="38" y="18"/>
                  <a:pt x="27" y="14"/>
                  <a:pt x="48" y="37"/>
                </a:cubicBezTo>
                <a:cubicBezTo>
                  <a:pt x="44" y="45"/>
                  <a:pt x="39" y="53"/>
                  <a:pt x="36" y="61"/>
                </a:cubicBezTo>
                <a:cubicBezTo>
                  <a:pt x="33" y="67"/>
                  <a:pt x="30" y="87"/>
                  <a:pt x="30" y="80"/>
                </a:cubicBezTo>
                <a:cubicBezTo>
                  <a:pt x="30" y="27"/>
                  <a:pt x="23" y="36"/>
                  <a:pt x="55" y="24"/>
                </a:cubicBezTo>
                <a:cubicBezTo>
                  <a:pt x="59" y="18"/>
                  <a:pt x="71" y="0"/>
                  <a:pt x="67" y="6"/>
                </a:cubicBezTo>
                <a:cubicBezTo>
                  <a:pt x="63" y="12"/>
                  <a:pt x="60" y="18"/>
                  <a:pt x="55" y="24"/>
                </a:cubicBezTo>
                <a:cubicBezTo>
                  <a:pt x="38" y="45"/>
                  <a:pt x="17" y="59"/>
                  <a:pt x="17" y="86"/>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06507" name="Group 11">
            <a:extLst>
              <a:ext uri="{FF2B5EF4-FFF2-40B4-BE49-F238E27FC236}">
                <a16:creationId xmlns:a16="http://schemas.microsoft.com/office/drawing/2014/main" id="{D61C253A-B672-AF45-D760-16B642695D35}"/>
              </a:ext>
            </a:extLst>
          </p:cNvPr>
          <p:cNvGrpSpPr>
            <a:grpSpLocks/>
          </p:cNvGrpSpPr>
          <p:nvPr/>
        </p:nvGrpSpPr>
        <p:grpSpPr bwMode="auto">
          <a:xfrm>
            <a:off x="6002338" y="2736850"/>
            <a:ext cx="588962" cy="1282700"/>
            <a:chOff x="2773" y="2492"/>
            <a:chExt cx="371" cy="808"/>
          </a:xfrm>
        </p:grpSpPr>
        <p:sp>
          <p:nvSpPr>
            <p:cNvPr id="106508" name="Freeform 12">
              <a:extLst>
                <a:ext uri="{FF2B5EF4-FFF2-40B4-BE49-F238E27FC236}">
                  <a16:creationId xmlns:a16="http://schemas.microsoft.com/office/drawing/2014/main" id="{0C5E3EEB-98FC-4FEA-1849-53F88E464CBC}"/>
                </a:ext>
              </a:extLst>
            </p:cNvPr>
            <p:cNvSpPr>
              <a:spLocks/>
            </p:cNvSpPr>
            <p:nvPr/>
          </p:nvSpPr>
          <p:spPr bwMode="auto">
            <a:xfrm>
              <a:off x="2773" y="2492"/>
              <a:ext cx="371" cy="808"/>
            </a:xfrm>
            <a:custGeom>
              <a:avLst/>
              <a:gdLst>
                <a:gd name="T0" fmla="*/ 175 w 371"/>
                <a:gd name="T1" fmla="*/ 15 h 808"/>
                <a:gd name="T2" fmla="*/ 225 w 371"/>
                <a:gd name="T3" fmla="*/ 71 h 808"/>
                <a:gd name="T4" fmla="*/ 249 w 371"/>
                <a:gd name="T5" fmla="*/ 95 h 808"/>
                <a:gd name="T6" fmla="*/ 274 w 371"/>
                <a:gd name="T7" fmla="*/ 126 h 808"/>
                <a:gd name="T8" fmla="*/ 299 w 371"/>
                <a:gd name="T9" fmla="*/ 176 h 808"/>
                <a:gd name="T10" fmla="*/ 305 w 371"/>
                <a:gd name="T11" fmla="*/ 194 h 808"/>
                <a:gd name="T12" fmla="*/ 318 w 371"/>
                <a:gd name="T13" fmla="*/ 207 h 808"/>
                <a:gd name="T14" fmla="*/ 330 w 371"/>
                <a:gd name="T15" fmla="*/ 244 h 808"/>
                <a:gd name="T16" fmla="*/ 342 w 371"/>
                <a:gd name="T17" fmla="*/ 263 h 808"/>
                <a:gd name="T18" fmla="*/ 330 w 371"/>
                <a:gd name="T19" fmla="*/ 430 h 808"/>
                <a:gd name="T20" fmla="*/ 318 w 371"/>
                <a:gd name="T21" fmla="*/ 603 h 808"/>
                <a:gd name="T22" fmla="*/ 293 w 371"/>
                <a:gd name="T23" fmla="*/ 634 h 808"/>
                <a:gd name="T24" fmla="*/ 225 w 371"/>
                <a:gd name="T25" fmla="*/ 752 h 808"/>
                <a:gd name="T26" fmla="*/ 175 w 371"/>
                <a:gd name="T27" fmla="*/ 808 h 808"/>
                <a:gd name="T28" fmla="*/ 119 w 371"/>
                <a:gd name="T29" fmla="*/ 758 h 808"/>
                <a:gd name="T30" fmla="*/ 82 w 371"/>
                <a:gd name="T31" fmla="*/ 702 h 808"/>
                <a:gd name="T32" fmla="*/ 8 w 371"/>
                <a:gd name="T33" fmla="*/ 566 h 808"/>
                <a:gd name="T34" fmla="*/ 14 w 371"/>
                <a:gd name="T35" fmla="*/ 448 h 808"/>
                <a:gd name="T36" fmla="*/ 82 w 371"/>
                <a:gd name="T37" fmla="*/ 176 h 808"/>
                <a:gd name="T38" fmla="*/ 163 w 371"/>
                <a:gd name="T39" fmla="*/ 21 h 808"/>
                <a:gd name="T40" fmla="*/ 175 w 371"/>
                <a:gd name="T41" fmla="*/ 2 h 808"/>
                <a:gd name="T42" fmla="*/ 175 w 371"/>
                <a:gd name="T43" fmla="*/ 15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1" h="808">
                  <a:moveTo>
                    <a:pt x="175" y="15"/>
                  </a:moveTo>
                  <a:cubicBezTo>
                    <a:pt x="194" y="32"/>
                    <a:pt x="207" y="53"/>
                    <a:pt x="225" y="71"/>
                  </a:cubicBezTo>
                  <a:cubicBezTo>
                    <a:pt x="236" y="103"/>
                    <a:pt x="222" y="79"/>
                    <a:pt x="249" y="95"/>
                  </a:cubicBezTo>
                  <a:cubicBezTo>
                    <a:pt x="259" y="101"/>
                    <a:pt x="268" y="117"/>
                    <a:pt x="274" y="126"/>
                  </a:cubicBezTo>
                  <a:cubicBezTo>
                    <a:pt x="280" y="146"/>
                    <a:pt x="284" y="160"/>
                    <a:pt x="299" y="176"/>
                  </a:cubicBezTo>
                  <a:cubicBezTo>
                    <a:pt x="301" y="182"/>
                    <a:pt x="302" y="189"/>
                    <a:pt x="305" y="194"/>
                  </a:cubicBezTo>
                  <a:cubicBezTo>
                    <a:pt x="308" y="199"/>
                    <a:pt x="315" y="202"/>
                    <a:pt x="318" y="207"/>
                  </a:cubicBezTo>
                  <a:cubicBezTo>
                    <a:pt x="324" y="219"/>
                    <a:pt x="323" y="233"/>
                    <a:pt x="330" y="244"/>
                  </a:cubicBezTo>
                  <a:cubicBezTo>
                    <a:pt x="334" y="250"/>
                    <a:pt x="338" y="257"/>
                    <a:pt x="342" y="263"/>
                  </a:cubicBezTo>
                  <a:cubicBezTo>
                    <a:pt x="348" y="316"/>
                    <a:pt x="371" y="385"/>
                    <a:pt x="330" y="430"/>
                  </a:cubicBezTo>
                  <a:cubicBezTo>
                    <a:pt x="326" y="488"/>
                    <a:pt x="326" y="546"/>
                    <a:pt x="318" y="603"/>
                  </a:cubicBezTo>
                  <a:cubicBezTo>
                    <a:pt x="316" y="616"/>
                    <a:pt x="300" y="623"/>
                    <a:pt x="293" y="634"/>
                  </a:cubicBezTo>
                  <a:cubicBezTo>
                    <a:pt x="270" y="673"/>
                    <a:pt x="262" y="725"/>
                    <a:pt x="225" y="752"/>
                  </a:cubicBezTo>
                  <a:cubicBezTo>
                    <a:pt x="212" y="783"/>
                    <a:pt x="206" y="796"/>
                    <a:pt x="175" y="808"/>
                  </a:cubicBezTo>
                  <a:cubicBezTo>
                    <a:pt x="147" y="797"/>
                    <a:pt x="140" y="778"/>
                    <a:pt x="119" y="758"/>
                  </a:cubicBezTo>
                  <a:cubicBezTo>
                    <a:pt x="108" y="736"/>
                    <a:pt x="94" y="722"/>
                    <a:pt x="82" y="702"/>
                  </a:cubicBezTo>
                  <a:cubicBezTo>
                    <a:pt x="55" y="658"/>
                    <a:pt x="36" y="610"/>
                    <a:pt x="8" y="566"/>
                  </a:cubicBezTo>
                  <a:cubicBezTo>
                    <a:pt x="10" y="527"/>
                    <a:pt x="12" y="487"/>
                    <a:pt x="14" y="448"/>
                  </a:cubicBezTo>
                  <a:cubicBezTo>
                    <a:pt x="18" y="369"/>
                    <a:pt x="0" y="231"/>
                    <a:pt x="82" y="176"/>
                  </a:cubicBezTo>
                  <a:cubicBezTo>
                    <a:pt x="99" y="121"/>
                    <a:pt x="127" y="65"/>
                    <a:pt x="163" y="21"/>
                  </a:cubicBezTo>
                  <a:cubicBezTo>
                    <a:pt x="168" y="15"/>
                    <a:pt x="168" y="5"/>
                    <a:pt x="175" y="2"/>
                  </a:cubicBezTo>
                  <a:cubicBezTo>
                    <a:pt x="179" y="0"/>
                    <a:pt x="175" y="11"/>
                    <a:pt x="175" y="15"/>
                  </a:cubicBezTo>
                  <a:close/>
                </a:path>
              </a:pathLst>
            </a:custGeom>
            <a:solidFill>
              <a:srgbClr val="00BE00"/>
            </a:solidFill>
            <a:ln w="0">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6509" name="Freeform 13">
              <a:extLst>
                <a:ext uri="{FF2B5EF4-FFF2-40B4-BE49-F238E27FC236}">
                  <a16:creationId xmlns:a16="http://schemas.microsoft.com/office/drawing/2014/main" id="{59E632A3-2EC9-F4E9-C833-9604986BD232}"/>
                </a:ext>
              </a:extLst>
            </p:cNvPr>
            <p:cNvSpPr>
              <a:spLocks/>
            </p:cNvSpPr>
            <p:nvPr/>
          </p:nvSpPr>
          <p:spPr bwMode="auto">
            <a:xfrm>
              <a:off x="2813" y="2610"/>
              <a:ext cx="88" cy="93"/>
            </a:xfrm>
            <a:custGeom>
              <a:avLst/>
              <a:gdLst>
                <a:gd name="T0" fmla="*/ 30 w 88"/>
                <a:gd name="T1" fmla="*/ 70 h 93"/>
                <a:gd name="T2" fmla="*/ 36 w 88"/>
                <a:gd name="T3" fmla="*/ 89 h 93"/>
                <a:gd name="T4" fmla="*/ 24 w 88"/>
                <a:gd name="T5" fmla="*/ 76 h 93"/>
                <a:gd name="T6" fmla="*/ 30 w 88"/>
                <a:gd name="T7" fmla="*/ 58 h 93"/>
                <a:gd name="T8" fmla="*/ 42 w 88"/>
                <a:gd name="T9" fmla="*/ 45 h 93"/>
                <a:gd name="T10" fmla="*/ 24 w 88"/>
                <a:gd name="T11" fmla="*/ 52 h 93"/>
                <a:gd name="T12" fmla="*/ 11 w 88"/>
                <a:gd name="T13" fmla="*/ 64 h 93"/>
                <a:gd name="T14" fmla="*/ 17 w 88"/>
                <a:gd name="T15" fmla="*/ 83 h 93"/>
                <a:gd name="T16" fmla="*/ 24 w 88"/>
                <a:gd name="T17" fmla="*/ 64 h 93"/>
                <a:gd name="T18" fmla="*/ 42 w 88"/>
                <a:gd name="T19" fmla="*/ 39 h 93"/>
                <a:gd name="T20" fmla="*/ 11 w 88"/>
                <a:gd name="T21" fmla="*/ 58 h 93"/>
                <a:gd name="T22" fmla="*/ 42 w 88"/>
                <a:gd name="T23" fmla="*/ 33 h 93"/>
                <a:gd name="T24" fmla="*/ 48 w 88"/>
                <a:gd name="T25" fmla="*/ 45 h 93"/>
                <a:gd name="T26" fmla="*/ 48 w 88"/>
                <a:gd name="T27" fmla="*/ 15 h 93"/>
                <a:gd name="T28" fmla="*/ 30 w 88"/>
                <a:gd name="T29" fmla="*/ 7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93">
                  <a:moveTo>
                    <a:pt x="30" y="70"/>
                  </a:moveTo>
                  <a:cubicBezTo>
                    <a:pt x="32" y="76"/>
                    <a:pt x="41" y="84"/>
                    <a:pt x="36" y="89"/>
                  </a:cubicBezTo>
                  <a:cubicBezTo>
                    <a:pt x="32" y="93"/>
                    <a:pt x="25" y="82"/>
                    <a:pt x="24" y="76"/>
                  </a:cubicBezTo>
                  <a:cubicBezTo>
                    <a:pt x="23" y="70"/>
                    <a:pt x="27" y="63"/>
                    <a:pt x="30" y="58"/>
                  </a:cubicBezTo>
                  <a:cubicBezTo>
                    <a:pt x="33" y="53"/>
                    <a:pt x="46" y="49"/>
                    <a:pt x="42" y="45"/>
                  </a:cubicBezTo>
                  <a:cubicBezTo>
                    <a:pt x="37" y="40"/>
                    <a:pt x="30" y="50"/>
                    <a:pt x="24" y="52"/>
                  </a:cubicBezTo>
                  <a:cubicBezTo>
                    <a:pt x="20" y="56"/>
                    <a:pt x="12" y="58"/>
                    <a:pt x="11" y="64"/>
                  </a:cubicBezTo>
                  <a:cubicBezTo>
                    <a:pt x="10" y="70"/>
                    <a:pt x="10" y="83"/>
                    <a:pt x="17" y="83"/>
                  </a:cubicBezTo>
                  <a:cubicBezTo>
                    <a:pt x="24" y="83"/>
                    <a:pt x="21" y="70"/>
                    <a:pt x="24" y="64"/>
                  </a:cubicBezTo>
                  <a:cubicBezTo>
                    <a:pt x="29" y="55"/>
                    <a:pt x="49" y="31"/>
                    <a:pt x="42" y="39"/>
                  </a:cubicBezTo>
                  <a:cubicBezTo>
                    <a:pt x="25" y="57"/>
                    <a:pt x="36" y="50"/>
                    <a:pt x="11" y="58"/>
                  </a:cubicBezTo>
                  <a:cubicBezTo>
                    <a:pt x="12" y="57"/>
                    <a:pt x="38" y="29"/>
                    <a:pt x="42" y="33"/>
                  </a:cubicBezTo>
                  <a:cubicBezTo>
                    <a:pt x="54" y="47"/>
                    <a:pt x="0" y="64"/>
                    <a:pt x="48" y="45"/>
                  </a:cubicBezTo>
                  <a:cubicBezTo>
                    <a:pt x="57" y="22"/>
                    <a:pt x="88" y="0"/>
                    <a:pt x="48" y="15"/>
                  </a:cubicBezTo>
                  <a:cubicBezTo>
                    <a:pt x="31" y="48"/>
                    <a:pt x="38" y="30"/>
                    <a:pt x="30" y="7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6510" name="Freeform 14">
              <a:extLst>
                <a:ext uri="{FF2B5EF4-FFF2-40B4-BE49-F238E27FC236}">
                  <a16:creationId xmlns:a16="http://schemas.microsoft.com/office/drawing/2014/main" id="{073AE8A3-75FE-9FC2-EA18-5CC7B6C8E285}"/>
                </a:ext>
              </a:extLst>
            </p:cNvPr>
            <p:cNvSpPr>
              <a:spLocks/>
            </p:cNvSpPr>
            <p:nvPr/>
          </p:nvSpPr>
          <p:spPr bwMode="auto">
            <a:xfrm>
              <a:off x="3043" y="2897"/>
              <a:ext cx="80" cy="180"/>
            </a:xfrm>
            <a:custGeom>
              <a:avLst/>
              <a:gdLst>
                <a:gd name="T0" fmla="*/ 41 w 80"/>
                <a:gd name="T1" fmla="*/ 180 h 180"/>
                <a:gd name="T2" fmla="*/ 66 w 80"/>
                <a:gd name="T3" fmla="*/ 118 h 180"/>
                <a:gd name="T4" fmla="*/ 66 w 80"/>
                <a:gd name="T5" fmla="*/ 0 h 180"/>
                <a:gd name="T6" fmla="*/ 41 w 80"/>
                <a:gd name="T7" fmla="*/ 180 h 180"/>
              </a:gdLst>
              <a:ahLst/>
              <a:cxnLst>
                <a:cxn ang="0">
                  <a:pos x="T0" y="T1"/>
                </a:cxn>
                <a:cxn ang="0">
                  <a:pos x="T2" y="T3"/>
                </a:cxn>
                <a:cxn ang="0">
                  <a:pos x="T4" y="T5"/>
                </a:cxn>
                <a:cxn ang="0">
                  <a:pos x="T6" y="T7"/>
                </a:cxn>
              </a:cxnLst>
              <a:rect l="0" t="0" r="r" b="b"/>
              <a:pathLst>
                <a:path w="80" h="180">
                  <a:moveTo>
                    <a:pt x="41" y="180"/>
                  </a:moveTo>
                  <a:cubicBezTo>
                    <a:pt x="49" y="159"/>
                    <a:pt x="59" y="139"/>
                    <a:pt x="66" y="118"/>
                  </a:cubicBezTo>
                  <a:cubicBezTo>
                    <a:pt x="75" y="60"/>
                    <a:pt x="80" y="66"/>
                    <a:pt x="66" y="0"/>
                  </a:cubicBezTo>
                  <a:cubicBezTo>
                    <a:pt x="0" y="31"/>
                    <a:pt x="52" y="111"/>
                    <a:pt x="41" y="18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06511" name="Freeform 15">
            <a:extLst>
              <a:ext uri="{FF2B5EF4-FFF2-40B4-BE49-F238E27FC236}">
                <a16:creationId xmlns:a16="http://schemas.microsoft.com/office/drawing/2014/main" id="{9FEB7C05-018E-471B-A158-B36DE3083EA1}"/>
              </a:ext>
            </a:extLst>
          </p:cNvPr>
          <p:cNvSpPr>
            <a:spLocks/>
          </p:cNvSpPr>
          <p:nvPr/>
        </p:nvSpPr>
        <p:spPr bwMode="auto">
          <a:xfrm>
            <a:off x="6526213" y="3349625"/>
            <a:ext cx="30162" cy="79375"/>
          </a:xfrm>
          <a:custGeom>
            <a:avLst/>
            <a:gdLst>
              <a:gd name="T0" fmla="*/ 19 w 19"/>
              <a:gd name="T1" fmla="*/ 0 h 50"/>
              <a:gd name="T2" fmla="*/ 6 w 19"/>
              <a:gd name="T3" fmla="*/ 13 h 50"/>
              <a:gd name="T4" fmla="*/ 19 w 19"/>
              <a:gd name="T5" fmla="*/ 25 h 50"/>
              <a:gd name="T6" fmla="*/ 6 w 19"/>
              <a:gd name="T7" fmla="*/ 7 h 50"/>
              <a:gd name="T8" fmla="*/ 0 w 19"/>
              <a:gd name="T9" fmla="*/ 50 h 50"/>
            </a:gdLst>
            <a:ahLst/>
            <a:cxnLst>
              <a:cxn ang="0">
                <a:pos x="T0" y="T1"/>
              </a:cxn>
              <a:cxn ang="0">
                <a:pos x="T2" y="T3"/>
              </a:cxn>
              <a:cxn ang="0">
                <a:pos x="T4" y="T5"/>
              </a:cxn>
              <a:cxn ang="0">
                <a:pos x="T6" y="T7"/>
              </a:cxn>
              <a:cxn ang="0">
                <a:pos x="T8" y="T9"/>
              </a:cxn>
            </a:cxnLst>
            <a:rect l="0" t="0" r="r" b="b"/>
            <a:pathLst>
              <a:path w="19" h="50">
                <a:moveTo>
                  <a:pt x="19" y="0"/>
                </a:moveTo>
                <a:cubicBezTo>
                  <a:pt x="15" y="4"/>
                  <a:pt x="6" y="7"/>
                  <a:pt x="6" y="13"/>
                </a:cubicBezTo>
                <a:cubicBezTo>
                  <a:pt x="6" y="19"/>
                  <a:pt x="19" y="31"/>
                  <a:pt x="19" y="25"/>
                </a:cubicBezTo>
                <a:cubicBezTo>
                  <a:pt x="19" y="18"/>
                  <a:pt x="10" y="13"/>
                  <a:pt x="6" y="7"/>
                </a:cubicBezTo>
                <a:cubicBezTo>
                  <a:pt x="13" y="44"/>
                  <a:pt x="19" y="31"/>
                  <a:pt x="0" y="50"/>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6512" name="Text Box 16">
            <a:extLst>
              <a:ext uri="{FF2B5EF4-FFF2-40B4-BE49-F238E27FC236}">
                <a16:creationId xmlns:a16="http://schemas.microsoft.com/office/drawing/2014/main" id="{1C9C1E14-1C3B-B260-DD32-EF360CF8ED6D}"/>
              </a:ext>
            </a:extLst>
          </p:cNvPr>
          <p:cNvSpPr txBox="1">
            <a:spLocks noChangeArrowheads="1"/>
          </p:cNvSpPr>
          <p:nvPr/>
        </p:nvSpPr>
        <p:spPr bwMode="auto">
          <a:xfrm>
            <a:off x="4572000" y="23622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M</a:t>
            </a:r>
          </a:p>
        </p:txBody>
      </p:sp>
      <p:sp>
        <p:nvSpPr>
          <p:cNvPr id="106513" name="Text Box 17">
            <a:extLst>
              <a:ext uri="{FF2B5EF4-FFF2-40B4-BE49-F238E27FC236}">
                <a16:creationId xmlns:a16="http://schemas.microsoft.com/office/drawing/2014/main" id="{824E8445-FC7A-6C83-5594-FA884B300A09}"/>
              </a:ext>
            </a:extLst>
          </p:cNvPr>
          <p:cNvSpPr txBox="1">
            <a:spLocks noChangeArrowheads="1"/>
          </p:cNvSpPr>
          <p:nvPr/>
        </p:nvSpPr>
        <p:spPr bwMode="auto">
          <a:xfrm>
            <a:off x="7543800" y="2376488"/>
            <a:ext cx="45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G</a:t>
            </a:r>
          </a:p>
        </p:txBody>
      </p:sp>
      <p:sp>
        <p:nvSpPr>
          <p:cNvPr id="106514" name="Rectangle 18">
            <a:extLst>
              <a:ext uri="{FF2B5EF4-FFF2-40B4-BE49-F238E27FC236}">
                <a16:creationId xmlns:a16="http://schemas.microsoft.com/office/drawing/2014/main" id="{FD0D6E7E-CD13-EA13-6E06-C1B220B8082B}"/>
              </a:ext>
            </a:extLst>
          </p:cNvPr>
          <p:cNvSpPr>
            <a:spLocks noChangeArrowheads="1"/>
          </p:cNvSpPr>
          <p:nvPr/>
        </p:nvSpPr>
        <p:spPr bwMode="auto">
          <a:xfrm>
            <a:off x="6089650" y="306546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5</a:t>
            </a:r>
          </a:p>
        </p:txBody>
      </p:sp>
      <p:sp>
        <p:nvSpPr>
          <p:cNvPr id="106516" name="Text Box 20">
            <a:hlinkClick r:id="rId3" action="ppaction://hlinksldjump"/>
            <a:extLst>
              <a:ext uri="{FF2B5EF4-FFF2-40B4-BE49-F238E27FC236}">
                <a16:creationId xmlns:a16="http://schemas.microsoft.com/office/drawing/2014/main" id="{6315C1DC-1928-95E9-0225-D7EE7466D01C}"/>
              </a:ext>
            </a:extLst>
          </p:cNvPr>
          <p:cNvSpPr txBox="1">
            <a:spLocks noChangeArrowheads="1"/>
          </p:cNvSpPr>
          <p:nvPr/>
        </p:nvSpPr>
        <p:spPr bwMode="auto">
          <a:xfrm>
            <a:off x="5181600" y="3048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chemeClr val="bg1"/>
                </a:solidFill>
                <a:effectLst>
                  <a:outerShdw blurRad="38100" dist="38100" dir="2700000" algn="tl">
                    <a:srgbClr val="C0C0C0"/>
                  </a:outerShdw>
                </a:effectLst>
              </a:rPr>
              <a:t>12</a:t>
            </a:r>
          </a:p>
        </p:txBody>
      </p:sp>
      <p:sp>
        <p:nvSpPr>
          <p:cNvPr id="106517" name="Text Box 21">
            <a:hlinkClick r:id="rId3" action="ppaction://hlinksldjump"/>
            <a:extLst>
              <a:ext uri="{FF2B5EF4-FFF2-40B4-BE49-F238E27FC236}">
                <a16:creationId xmlns:a16="http://schemas.microsoft.com/office/drawing/2014/main" id="{3AA0DBF5-82B5-EA09-114C-19860530CE73}"/>
              </a:ext>
            </a:extLst>
          </p:cNvPr>
          <p:cNvSpPr txBox="1">
            <a:spLocks noChangeArrowheads="1"/>
          </p:cNvSpPr>
          <p:nvPr/>
        </p:nvSpPr>
        <p:spPr bwMode="auto">
          <a:xfrm>
            <a:off x="6934200" y="3048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effectLst>
                  <a:outerShdw blurRad="38100" dist="38100" dir="2700000" algn="tl">
                    <a:srgbClr val="C0C0C0"/>
                  </a:outerShdw>
                </a:effectLst>
              </a:rPr>
              <a:t>7</a:t>
            </a:r>
          </a:p>
        </p:txBody>
      </p:sp>
      <p:sp>
        <p:nvSpPr>
          <p:cNvPr id="106521" name="Text Box 25">
            <a:extLst>
              <a:ext uri="{FF2B5EF4-FFF2-40B4-BE49-F238E27FC236}">
                <a16:creationId xmlns:a16="http://schemas.microsoft.com/office/drawing/2014/main" id="{20476E99-ED1E-1B6F-1707-48F1FC56E5D9}"/>
              </a:ext>
            </a:extLst>
          </p:cNvPr>
          <p:cNvSpPr txBox="1">
            <a:spLocks noChangeArrowheads="1"/>
          </p:cNvSpPr>
          <p:nvPr/>
        </p:nvSpPr>
        <p:spPr bwMode="auto">
          <a:xfrm>
            <a:off x="304800" y="1752600"/>
            <a:ext cx="2743200" cy="325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Remember: </a:t>
            </a:r>
          </a:p>
          <a:p>
            <a:pPr>
              <a:spcBef>
                <a:spcPct val="50000"/>
              </a:spcBef>
            </a:pPr>
            <a:r>
              <a:rPr lang="en-US" altLang="en-US"/>
              <a:t>Circle M has the students who watch MTV</a:t>
            </a:r>
          </a:p>
          <a:p>
            <a:pPr>
              <a:spcBef>
                <a:spcPct val="50000"/>
              </a:spcBef>
            </a:pPr>
            <a:r>
              <a:rPr lang="en-US" altLang="en-US"/>
              <a:t>Circle G has the students who play video games</a:t>
            </a:r>
          </a:p>
          <a:p>
            <a:pPr>
              <a:spcBef>
                <a:spcPct val="50000"/>
              </a:spcBef>
            </a:pPr>
            <a:r>
              <a:rPr lang="en-US" altLang="en-US"/>
              <a:t>The overlapping region has the students who play video games </a:t>
            </a:r>
            <a:r>
              <a:rPr lang="en-US" altLang="en-US" b="1"/>
              <a:t>and</a:t>
            </a:r>
            <a:r>
              <a:rPr lang="en-US" altLang="en-US"/>
              <a:t> watch MTV.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065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14"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9F680DFB-EBD0-4F17-B183-F0351A12D6B9}"/>
              </a:ext>
            </a:extLst>
          </p:cNvPr>
          <p:cNvSpPr>
            <a:spLocks noGrp="1" noChangeArrowheads="1"/>
          </p:cNvSpPr>
          <p:nvPr>
            <p:ph type="title"/>
          </p:nvPr>
        </p:nvSpPr>
        <p:spPr/>
        <p:txBody>
          <a:bodyPr/>
          <a:lstStyle/>
          <a:p>
            <a:r>
              <a:rPr lang="en-US" altLang="en-US" b="1"/>
              <a:t>Set</a:t>
            </a:r>
          </a:p>
        </p:txBody>
      </p:sp>
      <p:sp>
        <p:nvSpPr>
          <p:cNvPr id="14339" name="Rectangle 3">
            <a:extLst>
              <a:ext uri="{FF2B5EF4-FFF2-40B4-BE49-F238E27FC236}">
                <a16:creationId xmlns:a16="http://schemas.microsoft.com/office/drawing/2014/main" id="{7AD825CC-55B8-0007-F911-CE77BB83BE1D}"/>
              </a:ext>
            </a:extLst>
          </p:cNvPr>
          <p:cNvSpPr>
            <a:spLocks noGrp="1" noChangeArrowheads="1"/>
          </p:cNvSpPr>
          <p:nvPr>
            <p:ph type="body" idx="1"/>
          </p:nvPr>
        </p:nvSpPr>
        <p:spPr/>
        <p:txBody>
          <a:bodyPr/>
          <a:lstStyle/>
          <a:p>
            <a:pPr algn="ctr">
              <a:buFontTx/>
              <a:buNone/>
            </a:pPr>
            <a:r>
              <a:rPr lang="en-US" altLang="en-US" b="1"/>
              <a:t>A collection of objects.</a:t>
            </a:r>
          </a:p>
          <a:p>
            <a:pPr algn="ctr">
              <a:buFontTx/>
              <a:buNone/>
            </a:pPr>
            <a:endParaRPr lang="en-US" altLang="en-US" b="1"/>
          </a:p>
          <a:p>
            <a:pPr algn="ctr">
              <a:buFontTx/>
              <a:buNone/>
            </a:pPr>
            <a:r>
              <a:rPr lang="en-US" altLang="en-US" b="1" i="1"/>
              <a:t>Example:</a:t>
            </a:r>
            <a:r>
              <a:rPr lang="en-US" altLang="en-US" b="1"/>
              <a:t>  The set of all even natural numbers less than 10 is {2, 4, 6, 8}</a:t>
            </a:r>
          </a:p>
        </p:txBody>
      </p:sp>
      <p:pic>
        <p:nvPicPr>
          <p:cNvPr id="14341" name="Picture 5">
            <a:hlinkClick r:id="" action="ppaction://hlinkshowjump?jump=lastslideviewed"/>
            <a:extLst>
              <a:ext uri="{FF2B5EF4-FFF2-40B4-BE49-F238E27FC236}">
                <a16:creationId xmlns:a16="http://schemas.microsoft.com/office/drawing/2014/main" id="{59CA7B44-C1DB-9246-FC41-2045BB7699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505200" y="5029200"/>
            <a:ext cx="2286000" cy="1528763"/>
          </a:xfrm>
          <a:prstGeom prst="rect">
            <a:avLst/>
          </a:prstGeom>
          <a:noFill/>
          <a:extLst>
            <a:ext uri="{909E8E84-426E-40DD-AFC4-6F175D3DCCD1}">
              <a14:hiddenFill xmlns:a14="http://schemas.microsoft.com/office/drawing/2010/main">
                <a:solidFill>
                  <a:srgbClr val="FFFFFF"/>
                </a:solidFill>
              </a14:hiddenFill>
            </a:ext>
          </a:extLst>
        </p:spPr>
      </p:pic>
      <p:sp>
        <p:nvSpPr>
          <p:cNvPr id="14342" name="Rectangle 6">
            <a:extLst>
              <a:ext uri="{FF2B5EF4-FFF2-40B4-BE49-F238E27FC236}">
                <a16:creationId xmlns:a16="http://schemas.microsoft.com/office/drawing/2014/main" id="{A6423434-2902-1BFA-65A8-A8C146084467}"/>
              </a:ext>
            </a:extLst>
          </p:cNvPr>
          <p:cNvSpPr>
            <a:spLocks noChangeArrowheads="1"/>
          </p:cNvSpPr>
          <p:nvPr/>
        </p:nvSpPr>
        <p:spPr bwMode="auto">
          <a:xfrm>
            <a:off x="4038600" y="5326063"/>
            <a:ext cx="1263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pPr>
            <a:r>
              <a:rPr lang="en-US" altLang="en-US" b="1"/>
              <a:t>GO BACK</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8B3E5E10-8F4C-B8AF-22B9-70999B8E6C37}"/>
              </a:ext>
            </a:extLst>
          </p:cNvPr>
          <p:cNvSpPr>
            <a:spLocks noGrp="1" noChangeArrowheads="1"/>
          </p:cNvSpPr>
          <p:nvPr>
            <p:ph type="title"/>
          </p:nvPr>
        </p:nvSpPr>
        <p:spPr/>
        <p:txBody>
          <a:bodyPr/>
          <a:lstStyle/>
          <a:p>
            <a:r>
              <a:rPr lang="en-US" altLang="en-US" b="1"/>
              <a:t>Mnemonic Device</a:t>
            </a:r>
          </a:p>
        </p:txBody>
      </p:sp>
      <p:sp>
        <p:nvSpPr>
          <p:cNvPr id="71683" name="Rectangle 3">
            <a:extLst>
              <a:ext uri="{FF2B5EF4-FFF2-40B4-BE49-F238E27FC236}">
                <a16:creationId xmlns:a16="http://schemas.microsoft.com/office/drawing/2014/main" id="{9AC3A989-5D05-9C1F-253D-B2E2098CE849}"/>
              </a:ext>
            </a:extLst>
          </p:cNvPr>
          <p:cNvSpPr>
            <a:spLocks noGrp="1" noChangeArrowheads="1"/>
          </p:cNvSpPr>
          <p:nvPr>
            <p:ph type="body" idx="1"/>
          </p:nvPr>
        </p:nvSpPr>
        <p:spPr/>
        <p:txBody>
          <a:bodyPr/>
          <a:lstStyle/>
          <a:p>
            <a:pPr algn="ctr">
              <a:buFontTx/>
              <a:buNone/>
            </a:pPr>
            <a:r>
              <a:rPr lang="en-US" altLang="en-US" sz="2400" b="1"/>
              <a:t>A tool for remembering information easily, it can be a rhyme, song picture, or acronym.</a:t>
            </a:r>
            <a:r>
              <a:rPr lang="en-US" altLang="en-US" b="1"/>
              <a:t>  </a:t>
            </a:r>
          </a:p>
          <a:p>
            <a:pPr algn="ctr">
              <a:buFontTx/>
              <a:buNone/>
            </a:pPr>
            <a:endParaRPr lang="en-US" altLang="en-US" b="1"/>
          </a:p>
          <a:p>
            <a:pPr algn="ctr">
              <a:buFontTx/>
              <a:buNone/>
            </a:pPr>
            <a:r>
              <a:rPr lang="en-US" altLang="en-US" b="1" i="1"/>
              <a:t>Example: </a:t>
            </a:r>
            <a:r>
              <a:rPr lang="en-US" altLang="en-US" sz="2400" b="1" i="1"/>
              <a:t>A mnemonic device for remembering to spell dessert with two s’s, is to think of the dessert </a:t>
            </a:r>
            <a:r>
              <a:rPr lang="en-US" altLang="en-US" b="1" i="1"/>
              <a:t>S</a:t>
            </a:r>
            <a:r>
              <a:rPr lang="en-US" altLang="en-US" sz="2400" b="1" i="1"/>
              <a:t>trawberry </a:t>
            </a:r>
            <a:r>
              <a:rPr lang="en-US" altLang="en-US" b="1" i="1"/>
              <a:t>S</a:t>
            </a:r>
            <a:r>
              <a:rPr lang="en-US" altLang="en-US" sz="2400" b="1" i="1"/>
              <a:t>hortcake</a:t>
            </a:r>
            <a:endParaRPr lang="en-US" altLang="en-US" sz="2400" b="1"/>
          </a:p>
        </p:txBody>
      </p:sp>
      <p:pic>
        <p:nvPicPr>
          <p:cNvPr id="71684" name="Picture 4">
            <a:hlinkClick r:id="" action="ppaction://hlinkshowjump?jump=lastslideviewed"/>
            <a:extLst>
              <a:ext uri="{FF2B5EF4-FFF2-40B4-BE49-F238E27FC236}">
                <a16:creationId xmlns:a16="http://schemas.microsoft.com/office/drawing/2014/main" id="{EE1D1B06-7D47-8D14-48F3-F35F5EBBF9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505200" y="5029200"/>
            <a:ext cx="2286000" cy="1528763"/>
          </a:xfrm>
          <a:prstGeom prst="rect">
            <a:avLst/>
          </a:prstGeom>
          <a:noFill/>
          <a:extLst>
            <a:ext uri="{909E8E84-426E-40DD-AFC4-6F175D3DCCD1}">
              <a14:hiddenFill xmlns:a14="http://schemas.microsoft.com/office/drawing/2010/main">
                <a:solidFill>
                  <a:srgbClr val="FFFFFF"/>
                </a:solidFill>
              </a14:hiddenFill>
            </a:ext>
          </a:extLst>
        </p:spPr>
      </p:pic>
      <p:sp>
        <p:nvSpPr>
          <p:cNvPr id="71685" name="Rectangle 5">
            <a:extLst>
              <a:ext uri="{FF2B5EF4-FFF2-40B4-BE49-F238E27FC236}">
                <a16:creationId xmlns:a16="http://schemas.microsoft.com/office/drawing/2014/main" id="{CA9F0D61-950E-ED0E-A7EF-51E13071F685}"/>
              </a:ext>
            </a:extLst>
          </p:cNvPr>
          <p:cNvSpPr>
            <a:spLocks noChangeArrowheads="1"/>
          </p:cNvSpPr>
          <p:nvPr/>
        </p:nvSpPr>
        <p:spPr bwMode="auto">
          <a:xfrm>
            <a:off x="4038600" y="5326063"/>
            <a:ext cx="1263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pPr>
            <a:r>
              <a:rPr lang="en-US" altLang="en-US" b="1"/>
              <a:t>GO BACK</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F6B1F70A-1C37-9585-6B0A-D2469D754B13}"/>
              </a:ext>
            </a:extLst>
          </p:cNvPr>
          <p:cNvSpPr>
            <a:spLocks noGrp="1" noChangeArrowheads="1"/>
          </p:cNvSpPr>
          <p:nvPr>
            <p:ph type="title"/>
          </p:nvPr>
        </p:nvSpPr>
        <p:spPr/>
        <p:txBody>
          <a:bodyPr/>
          <a:lstStyle/>
          <a:p>
            <a:r>
              <a:rPr lang="en-US" altLang="en-US" b="1"/>
              <a:t>Remember…</a:t>
            </a:r>
          </a:p>
        </p:txBody>
      </p:sp>
      <p:sp>
        <p:nvSpPr>
          <p:cNvPr id="45059" name="Rectangle 3">
            <a:extLst>
              <a:ext uri="{FF2B5EF4-FFF2-40B4-BE49-F238E27FC236}">
                <a16:creationId xmlns:a16="http://schemas.microsoft.com/office/drawing/2014/main" id="{BB2A981C-A386-1BE0-D2D5-FA8AF5FC91A3}"/>
              </a:ext>
            </a:extLst>
          </p:cNvPr>
          <p:cNvSpPr>
            <a:spLocks noGrp="1" noChangeArrowheads="1"/>
          </p:cNvSpPr>
          <p:nvPr>
            <p:ph type="body" idx="1"/>
          </p:nvPr>
        </p:nvSpPr>
        <p:spPr/>
        <p:txBody>
          <a:bodyPr/>
          <a:lstStyle/>
          <a:p>
            <a:pPr algn="ctr">
              <a:buFontTx/>
              <a:buNone/>
            </a:pPr>
            <a:r>
              <a:rPr lang="en-US" altLang="en-US" b="1"/>
              <a:t>U = the </a:t>
            </a:r>
            <a:r>
              <a:rPr lang="en-US" altLang="en-US" b="1">
                <a:hlinkClick r:id="rId2" action="ppaction://hlinksldjump"/>
              </a:rPr>
              <a:t>set</a:t>
            </a:r>
            <a:r>
              <a:rPr lang="en-US" altLang="en-US" b="1"/>
              <a:t> of all students in the class</a:t>
            </a:r>
          </a:p>
          <a:p>
            <a:pPr algn="ctr">
              <a:buFontTx/>
              <a:buNone/>
            </a:pPr>
            <a:r>
              <a:rPr lang="en-US" altLang="en-US" b="1"/>
              <a:t>M = the </a:t>
            </a:r>
            <a:r>
              <a:rPr lang="en-US" altLang="en-US" b="1">
                <a:hlinkClick r:id="rId2" action="ppaction://hlinksldjump"/>
              </a:rPr>
              <a:t>set</a:t>
            </a:r>
            <a:r>
              <a:rPr lang="en-US" altLang="en-US" b="1"/>
              <a:t> of students who watch MTV</a:t>
            </a:r>
          </a:p>
          <a:p>
            <a:pPr algn="ctr">
              <a:buFontTx/>
              <a:buNone/>
            </a:pPr>
            <a:r>
              <a:rPr lang="en-US" altLang="en-US" b="1"/>
              <a:t>G = the </a:t>
            </a:r>
            <a:r>
              <a:rPr lang="en-US" altLang="en-US" b="1">
                <a:hlinkClick r:id="rId2" action="ppaction://hlinksldjump"/>
              </a:rPr>
              <a:t>set</a:t>
            </a:r>
            <a:r>
              <a:rPr lang="en-US" altLang="en-US" b="1"/>
              <a:t> of students who watch MTV</a:t>
            </a:r>
          </a:p>
          <a:p>
            <a:pPr algn="ctr">
              <a:buFontTx/>
              <a:buNone/>
            </a:pPr>
            <a:endParaRPr lang="en-US" altLang="en-US" b="1"/>
          </a:p>
        </p:txBody>
      </p:sp>
      <p:pic>
        <p:nvPicPr>
          <p:cNvPr id="45060" name="Picture 4">
            <a:hlinkClick r:id="" action="ppaction://hlinkshowjump?jump=lastslideviewed"/>
            <a:extLst>
              <a:ext uri="{FF2B5EF4-FFF2-40B4-BE49-F238E27FC236}">
                <a16:creationId xmlns:a16="http://schemas.microsoft.com/office/drawing/2014/main" id="{33533427-D084-9689-5200-83FEBDDDDF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505200" y="5029200"/>
            <a:ext cx="2286000" cy="1528763"/>
          </a:xfrm>
          <a:prstGeom prst="rect">
            <a:avLst/>
          </a:prstGeom>
          <a:noFill/>
          <a:extLst>
            <a:ext uri="{909E8E84-426E-40DD-AFC4-6F175D3DCCD1}">
              <a14:hiddenFill xmlns:a14="http://schemas.microsoft.com/office/drawing/2010/main">
                <a:solidFill>
                  <a:srgbClr val="FFFFFF"/>
                </a:solidFill>
              </a14:hiddenFill>
            </a:ext>
          </a:extLst>
        </p:spPr>
      </p:pic>
      <p:sp>
        <p:nvSpPr>
          <p:cNvPr id="45061" name="Rectangle 5">
            <a:extLst>
              <a:ext uri="{FF2B5EF4-FFF2-40B4-BE49-F238E27FC236}">
                <a16:creationId xmlns:a16="http://schemas.microsoft.com/office/drawing/2014/main" id="{C3E9389C-4910-7237-0676-B0BE29AF1E5B}"/>
              </a:ext>
            </a:extLst>
          </p:cNvPr>
          <p:cNvSpPr>
            <a:spLocks noChangeArrowheads="1"/>
          </p:cNvSpPr>
          <p:nvPr/>
        </p:nvSpPr>
        <p:spPr bwMode="auto">
          <a:xfrm>
            <a:off x="4038600" y="5326063"/>
            <a:ext cx="1263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pPr>
            <a:r>
              <a:rPr lang="en-US" altLang="en-US" b="1"/>
              <a:t>GO BACK</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a:extLst>
              <a:ext uri="{FF2B5EF4-FFF2-40B4-BE49-F238E27FC236}">
                <a16:creationId xmlns:a16="http://schemas.microsoft.com/office/drawing/2014/main" id="{723B6631-780E-BE9F-4BBE-2A246E9960AE}"/>
              </a:ext>
            </a:extLst>
          </p:cNvPr>
          <p:cNvSpPr>
            <a:spLocks noGrp="1" noChangeArrowheads="1"/>
          </p:cNvSpPr>
          <p:nvPr>
            <p:ph type="title"/>
          </p:nvPr>
        </p:nvSpPr>
        <p:spPr/>
        <p:txBody>
          <a:bodyPr/>
          <a:lstStyle/>
          <a:p>
            <a:r>
              <a:rPr lang="en-US" altLang="en-US" b="1"/>
              <a:t>Remember…</a:t>
            </a:r>
          </a:p>
        </p:txBody>
      </p:sp>
      <p:sp>
        <p:nvSpPr>
          <p:cNvPr id="199683" name="Rectangle 3">
            <a:extLst>
              <a:ext uri="{FF2B5EF4-FFF2-40B4-BE49-F238E27FC236}">
                <a16:creationId xmlns:a16="http://schemas.microsoft.com/office/drawing/2014/main" id="{A95B5FD5-96A3-09D9-C3DF-9E65D7FE6546}"/>
              </a:ext>
            </a:extLst>
          </p:cNvPr>
          <p:cNvSpPr>
            <a:spLocks noGrp="1" noChangeArrowheads="1"/>
          </p:cNvSpPr>
          <p:nvPr>
            <p:ph type="body" sz="half" idx="1"/>
          </p:nvPr>
        </p:nvSpPr>
        <p:spPr>
          <a:xfrm>
            <a:off x="1676400" y="1600200"/>
            <a:ext cx="5791200" cy="1752600"/>
          </a:xfrm>
        </p:spPr>
        <p:txBody>
          <a:bodyPr/>
          <a:lstStyle/>
          <a:p>
            <a:pPr algn="ctr">
              <a:buFontTx/>
              <a:buNone/>
            </a:pPr>
            <a:r>
              <a:rPr lang="en-US" altLang="en-US" sz="2800" b="1"/>
              <a:t>means intersection, </a:t>
            </a:r>
          </a:p>
          <a:p>
            <a:pPr algn="ctr">
              <a:buFontTx/>
              <a:buNone/>
            </a:pPr>
            <a:r>
              <a:rPr lang="en-US" altLang="en-US" sz="2800" b="1"/>
              <a:t>or the overlapping of two sets.</a:t>
            </a:r>
          </a:p>
          <a:p>
            <a:pPr algn="ctr">
              <a:buFontTx/>
              <a:buNone/>
            </a:pPr>
            <a:endParaRPr lang="en-US" altLang="en-US" sz="2800" b="1"/>
          </a:p>
        </p:txBody>
      </p:sp>
      <p:pic>
        <p:nvPicPr>
          <p:cNvPr id="199684" name="Picture 4">
            <a:hlinkClick r:id="" action="ppaction://hlinkshowjump?jump=lastslideviewed"/>
            <a:extLst>
              <a:ext uri="{FF2B5EF4-FFF2-40B4-BE49-F238E27FC236}">
                <a16:creationId xmlns:a16="http://schemas.microsoft.com/office/drawing/2014/main" id="{1B81B633-F815-DD32-2D30-F1306FCF6C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505200" y="5029200"/>
            <a:ext cx="2286000" cy="1528763"/>
          </a:xfrm>
          <a:prstGeom prst="rect">
            <a:avLst/>
          </a:prstGeom>
          <a:noFill/>
          <a:extLst>
            <a:ext uri="{909E8E84-426E-40DD-AFC4-6F175D3DCCD1}">
              <a14:hiddenFill xmlns:a14="http://schemas.microsoft.com/office/drawing/2010/main">
                <a:solidFill>
                  <a:srgbClr val="FFFFFF"/>
                </a:solidFill>
              </a14:hiddenFill>
            </a:ext>
          </a:extLst>
        </p:spPr>
      </p:pic>
      <p:sp>
        <p:nvSpPr>
          <p:cNvPr id="199685" name="Rectangle 5">
            <a:extLst>
              <a:ext uri="{FF2B5EF4-FFF2-40B4-BE49-F238E27FC236}">
                <a16:creationId xmlns:a16="http://schemas.microsoft.com/office/drawing/2014/main" id="{63995D42-647C-F4B3-0EEA-EC94EFE61A50}"/>
              </a:ext>
            </a:extLst>
          </p:cNvPr>
          <p:cNvSpPr>
            <a:spLocks noChangeArrowheads="1"/>
          </p:cNvSpPr>
          <p:nvPr/>
        </p:nvSpPr>
        <p:spPr bwMode="auto">
          <a:xfrm>
            <a:off x="4038600" y="5326063"/>
            <a:ext cx="1263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pPr>
            <a:r>
              <a:rPr lang="en-US" altLang="en-US" b="1"/>
              <a:t>GO BACK</a:t>
            </a:r>
          </a:p>
        </p:txBody>
      </p:sp>
      <p:graphicFrame>
        <p:nvGraphicFramePr>
          <p:cNvPr id="199686" name="Object 6">
            <a:extLst>
              <a:ext uri="{FF2B5EF4-FFF2-40B4-BE49-F238E27FC236}">
                <a16:creationId xmlns:a16="http://schemas.microsoft.com/office/drawing/2014/main" id="{CFE8FDD3-D397-A669-24E6-3AE42890BE5D}"/>
              </a:ext>
            </a:extLst>
          </p:cNvPr>
          <p:cNvGraphicFramePr>
            <a:graphicFrameLocks noChangeAspect="1"/>
          </p:cNvGraphicFramePr>
          <p:nvPr>
            <p:ph sz="half" idx="2"/>
          </p:nvPr>
        </p:nvGraphicFramePr>
        <p:xfrm>
          <a:off x="2209800" y="1600200"/>
          <a:ext cx="646113" cy="496888"/>
        </p:xfrm>
        <a:graphic>
          <a:graphicData uri="http://schemas.openxmlformats.org/presentationml/2006/ole">
            <mc:AlternateContent xmlns:mc="http://schemas.openxmlformats.org/markup-compatibility/2006">
              <mc:Choice xmlns:v="urn:schemas-microsoft-com:vml" Requires="v">
                <p:oleObj name="Equation" r:id="rId3" imgW="164880" imgH="126720" progId="Equation.3">
                  <p:embed/>
                </p:oleObj>
              </mc:Choice>
              <mc:Fallback>
                <p:oleObj name="Equation" r:id="rId3" imgW="164880" imgH="12672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1600200"/>
                        <a:ext cx="646113" cy="49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a:extLst>
              <a:ext uri="{FF2B5EF4-FFF2-40B4-BE49-F238E27FC236}">
                <a16:creationId xmlns:a16="http://schemas.microsoft.com/office/drawing/2014/main" id="{BDFC246C-A761-45F7-4BD4-8F37ED3154AB}"/>
              </a:ext>
            </a:extLst>
          </p:cNvPr>
          <p:cNvSpPr>
            <a:spLocks noGrp="1" noChangeArrowheads="1"/>
          </p:cNvSpPr>
          <p:nvPr>
            <p:ph type="title"/>
          </p:nvPr>
        </p:nvSpPr>
        <p:spPr/>
        <p:txBody>
          <a:bodyPr/>
          <a:lstStyle/>
          <a:p>
            <a:r>
              <a:rPr lang="en-US" altLang="en-US" b="1"/>
              <a:t>Remember…</a:t>
            </a:r>
          </a:p>
        </p:txBody>
      </p:sp>
      <p:sp>
        <p:nvSpPr>
          <p:cNvPr id="200707" name="Rectangle 3">
            <a:extLst>
              <a:ext uri="{FF2B5EF4-FFF2-40B4-BE49-F238E27FC236}">
                <a16:creationId xmlns:a16="http://schemas.microsoft.com/office/drawing/2014/main" id="{BF04C2EF-AEB1-0F00-414D-B90C8D702777}"/>
              </a:ext>
            </a:extLst>
          </p:cNvPr>
          <p:cNvSpPr>
            <a:spLocks noGrp="1" noChangeArrowheads="1"/>
          </p:cNvSpPr>
          <p:nvPr>
            <p:ph type="body" sz="half" idx="1"/>
          </p:nvPr>
        </p:nvSpPr>
        <p:spPr>
          <a:xfrm>
            <a:off x="1600200" y="1600200"/>
            <a:ext cx="6324600" cy="1752600"/>
          </a:xfrm>
        </p:spPr>
        <p:txBody>
          <a:bodyPr/>
          <a:lstStyle/>
          <a:p>
            <a:pPr algn="ctr">
              <a:buFontTx/>
              <a:buNone/>
            </a:pPr>
            <a:r>
              <a:rPr lang="en-US" altLang="en-US" sz="2800" b="1"/>
              <a:t>means union, </a:t>
            </a:r>
          </a:p>
          <a:p>
            <a:pPr algn="ctr">
              <a:buFontTx/>
              <a:buNone/>
            </a:pPr>
            <a:r>
              <a:rPr lang="en-US" altLang="en-US" sz="2800" b="1"/>
              <a:t>or the joining together of two sets.</a:t>
            </a:r>
          </a:p>
          <a:p>
            <a:pPr algn="ctr">
              <a:buFontTx/>
              <a:buNone/>
            </a:pPr>
            <a:endParaRPr lang="en-US" altLang="en-US" sz="2800" b="1"/>
          </a:p>
        </p:txBody>
      </p:sp>
      <p:pic>
        <p:nvPicPr>
          <p:cNvPr id="200708" name="Picture 4">
            <a:hlinkClick r:id="" action="ppaction://hlinkshowjump?jump=lastslideviewed"/>
            <a:extLst>
              <a:ext uri="{FF2B5EF4-FFF2-40B4-BE49-F238E27FC236}">
                <a16:creationId xmlns:a16="http://schemas.microsoft.com/office/drawing/2014/main" id="{52629E94-106C-1047-E38A-CBC82A3D50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505200" y="5029200"/>
            <a:ext cx="2286000" cy="1528763"/>
          </a:xfrm>
          <a:prstGeom prst="rect">
            <a:avLst/>
          </a:prstGeom>
          <a:noFill/>
          <a:extLst>
            <a:ext uri="{909E8E84-426E-40DD-AFC4-6F175D3DCCD1}">
              <a14:hiddenFill xmlns:a14="http://schemas.microsoft.com/office/drawing/2010/main">
                <a:solidFill>
                  <a:srgbClr val="FFFFFF"/>
                </a:solidFill>
              </a14:hiddenFill>
            </a:ext>
          </a:extLst>
        </p:spPr>
      </p:pic>
      <p:sp>
        <p:nvSpPr>
          <p:cNvPr id="200709" name="Rectangle 5">
            <a:extLst>
              <a:ext uri="{FF2B5EF4-FFF2-40B4-BE49-F238E27FC236}">
                <a16:creationId xmlns:a16="http://schemas.microsoft.com/office/drawing/2014/main" id="{1E574956-834B-079B-154B-8519E64517A0}"/>
              </a:ext>
            </a:extLst>
          </p:cNvPr>
          <p:cNvSpPr>
            <a:spLocks noChangeArrowheads="1"/>
          </p:cNvSpPr>
          <p:nvPr/>
        </p:nvSpPr>
        <p:spPr bwMode="auto">
          <a:xfrm>
            <a:off x="4038600" y="5326063"/>
            <a:ext cx="1263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pPr>
            <a:r>
              <a:rPr lang="en-US" altLang="en-US" b="1"/>
              <a:t>GO BACK</a:t>
            </a:r>
          </a:p>
        </p:txBody>
      </p:sp>
      <p:graphicFrame>
        <p:nvGraphicFramePr>
          <p:cNvPr id="200710" name="Object 6">
            <a:extLst>
              <a:ext uri="{FF2B5EF4-FFF2-40B4-BE49-F238E27FC236}">
                <a16:creationId xmlns:a16="http://schemas.microsoft.com/office/drawing/2014/main" id="{ACE2D6EB-310B-A201-ED66-FC2DBEF982D1}"/>
              </a:ext>
            </a:extLst>
          </p:cNvPr>
          <p:cNvGraphicFramePr>
            <a:graphicFrameLocks noChangeAspect="1"/>
          </p:cNvGraphicFramePr>
          <p:nvPr>
            <p:ph sz="half" idx="2"/>
          </p:nvPr>
        </p:nvGraphicFramePr>
        <p:xfrm>
          <a:off x="2935288" y="1636713"/>
          <a:ext cx="646112" cy="496887"/>
        </p:xfrm>
        <a:graphic>
          <a:graphicData uri="http://schemas.openxmlformats.org/presentationml/2006/ole">
            <mc:AlternateContent xmlns:mc="http://schemas.openxmlformats.org/markup-compatibility/2006">
              <mc:Choice xmlns:v="urn:schemas-microsoft-com:vml" Requires="v">
                <p:oleObj name="Equation" r:id="rId3" imgW="164880" imgH="126720" progId="Equation.3">
                  <p:embed/>
                </p:oleObj>
              </mc:Choice>
              <mc:Fallback>
                <p:oleObj name="Equation" r:id="rId3" imgW="164880" imgH="12672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5288" y="1636713"/>
                        <a:ext cx="646112" cy="496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EFBB754A-F39D-9B70-F3CB-37BEAE59C61B}"/>
              </a:ext>
            </a:extLst>
          </p:cNvPr>
          <p:cNvSpPr>
            <a:spLocks noGrp="1" noChangeArrowheads="1"/>
          </p:cNvSpPr>
          <p:nvPr>
            <p:ph type="title"/>
          </p:nvPr>
        </p:nvSpPr>
        <p:spPr>
          <a:xfrm>
            <a:off x="457200" y="274638"/>
            <a:ext cx="8229600" cy="639762"/>
          </a:xfrm>
        </p:spPr>
        <p:txBody>
          <a:bodyPr/>
          <a:lstStyle/>
          <a:p>
            <a:r>
              <a:rPr lang="en-US" altLang="en-US" sz="4000" b="1"/>
              <a:t>Sherlock Holmes Info Page</a:t>
            </a:r>
          </a:p>
        </p:txBody>
      </p:sp>
      <p:sp>
        <p:nvSpPr>
          <p:cNvPr id="15365" name="Rectangle 5">
            <a:extLst>
              <a:ext uri="{FF2B5EF4-FFF2-40B4-BE49-F238E27FC236}">
                <a16:creationId xmlns:a16="http://schemas.microsoft.com/office/drawing/2014/main" id="{8801AD48-4A21-88FC-9D13-12515FDD4DA5}"/>
              </a:ext>
            </a:extLst>
          </p:cNvPr>
          <p:cNvSpPr>
            <a:spLocks noChangeArrowheads="1"/>
          </p:cNvSpPr>
          <p:nvPr/>
        </p:nvSpPr>
        <p:spPr bwMode="auto">
          <a:xfrm>
            <a:off x="228600" y="6019800"/>
            <a:ext cx="8731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From the website</a:t>
            </a:r>
          </a:p>
          <a:p>
            <a:r>
              <a:rPr lang="en-US" altLang="en-US"/>
              <a:t>http://www.crimelibrary.com/gangsters_outlaws/cops_others/sherlock_holmes/1.html</a:t>
            </a:r>
          </a:p>
        </p:txBody>
      </p:sp>
      <p:pic>
        <p:nvPicPr>
          <p:cNvPr id="15368" name="Picture 8">
            <a:extLst>
              <a:ext uri="{FF2B5EF4-FFF2-40B4-BE49-F238E27FC236}">
                <a16:creationId xmlns:a16="http://schemas.microsoft.com/office/drawing/2014/main" id="{DF3F6487-7F51-A2EE-C2CB-C22171CA27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8263" y="-1050925"/>
            <a:ext cx="3152775" cy="9525"/>
          </a:xfrm>
          <a:prstGeom prst="rect">
            <a:avLst/>
          </a:prstGeom>
          <a:noFill/>
          <a:extLst>
            <a:ext uri="{909E8E84-426E-40DD-AFC4-6F175D3DCCD1}">
              <a14:hiddenFill xmlns:a14="http://schemas.microsoft.com/office/drawing/2010/main">
                <a:solidFill>
                  <a:srgbClr val="FFFFFF"/>
                </a:solidFill>
              </a14:hiddenFill>
            </a:ext>
          </a:extLst>
        </p:spPr>
      </p:pic>
      <p:pic>
        <p:nvPicPr>
          <p:cNvPr id="15415" name="Picture 55" descr="Basil Rathbone as Sherlock Holmes with Dr. Watson">
            <a:extLst>
              <a:ext uri="{FF2B5EF4-FFF2-40B4-BE49-F238E27FC236}">
                <a16:creationId xmlns:a16="http://schemas.microsoft.com/office/drawing/2014/main" id="{DF93ACE8-19D2-5427-AE7F-536D0A39B4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3471863"/>
            <a:ext cx="3352800" cy="2700337"/>
          </a:xfrm>
          <a:prstGeom prst="rect">
            <a:avLst/>
          </a:prstGeom>
          <a:noFill/>
          <a:extLst>
            <a:ext uri="{909E8E84-426E-40DD-AFC4-6F175D3DCCD1}">
              <a14:hiddenFill xmlns:a14="http://schemas.microsoft.com/office/drawing/2010/main">
                <a:solidFill>
                  <a:srgbClr val="FFFFFF"/>
                </a:solidFill>
              </a14:hiddenFill>
            </a:ext>
          </a:extLst>
        </p:spPr>
      </p:pic>
      <p:sp>
        <p:nvSpPr>
          <p:cNvPr id="15418" name="Text Box 58">
            <a:extLst>
              <a:ext uri="{FF2B5EF4-FFF2-40B4-BE49-F238E27FC236}">
                <a16:creationId xmlns:a16="http://schemas.microsoft.com/office/drawing/2014/main" id="{B5279F51-772F-A503-FD63-5744EE9037DC}"/>
              </a:ext>
            </a:extLst>
          </p:cNvPr>
          <p:cNvSpPr txBox="1">
            <a:spLocks noChangeArrowheads="1"/>
          </p:cNvSpPr>
          <p:nvPr/>
        </p:nvSpPr>
        <p:spPr bwMode="auto">
          <a:xfrm>
            <a:off x="609600" y="1143000"/>
            <a:ext cx="8153400" cy="444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200">
                <a:solidFill>
                  <a:srgbClr val="000000"/>
                </a:solidFill>
              </a:rPr>
              <a:t>In a sea of fictional detectives that includes the greats, the near-greats, and a great many wannabes, the lighthouse that shines above them all is, of course, Sherlock Holmes.  Created by Sir Arthur Conan Doyle and presented through the narration of the fictional Dr. Watson, Holmes is the most brilliant detective  ever.   His powers of observation seem supernatural until he utters the famous phrase, </a:t>
            </a:r>
          </a:p>
          <a:p>
            <a:r>
              <a:rPr lang="en-US" altLang="en-US" sz="2200">
                <a:solidFill>
                  <a:srgbClr val="000000"/>
                </a:solidFill>
              </a:rPr>
              <a:t>“Elementary, my dear Watson,” and </a:t>
            </a:r>
          </a:p>
          <a:p>
            <a:r>
              <a:rPr lang="en-US" altLang="en-US" sz="2200">
                <a:solidFill>
                  <a:srgbClr val="000000"/>
                </a:solidFill>
              </a:rPr>
              <a:t>proceeds to enumerate the logical </a:t>
            </a:r>
          </a:p>
          <a:p>
            <a:r>
              <a:rPr lang="en-US" altLang="en-US" sz="2200">
                <a:solidFill>
                  <a:srgbClr val="000000"/>
                </a:solidFill>
              </a:rPr>
              <a:t>steps that have brought him to a </a:t>
            </a:r>
          </a:p>
          <a:p>
            <a:r>
              <a:rPr lang="en-US" altLang="en-US" sz="2200">
                <a:solidFill>
                  <a:srgbClr val="000000"/>
                </a:solidFill>
              </a:rPr>
              <a:t>prescient conclusion.   The most </a:t>
            </a:r>
          </a:p>
          <a:p>
            <a:r>
              <a:rPr lang="en-US" altLang="en-US" sz="2200">
                <a:solidFill>
                  <a:srgbClr val="000000"/>
                </a:solidFill>
              </a:rPr>
              <a:t>innocuous detail can lead Holmes to </a:t>
            </a:r>
          </a:p>
          <a:p>
            <a:r>
              <a:rPr lang="en-US" altLang="en-US" sz="2200">
                <a:solidFill>
                  <a:srgbClr val="000000"/>
                </a:solidFill>
              </a:rPr>
              <a:t>profound revelations. </a:t>
            </a:r>
            <a:endParaRPr lang="en-US" altLang="en-US" sz="2200"/>
          </a:p>
        </p:txBody>
      </p:sp>
      <p:pic>
        <p:nvPicPr>
          <p:cNvPr id="15420" name="Picture 60">
            <a:hlinkClick r:id="rId4" action="ppaction://hlinksldjump"/>
            <a:extLst>
              <a:ext uri="{FF2B5EF4-FFF2-40B4-BE49-F238E27FC236}">
                <a16:creationId xmlns:a16="http://schemas.microsoft.com/office/drawing/2014/main" id="{EF8F4816-952B-9E1F-ECBA-520B8BF7C85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4038600" y="5410200"/>
            <a:ext cx="1143000" cy="763588"/>
          </a:xfrm>
          <a:prstGeom prst="rect">
            <a:avLst/>
          </a:prstGeom>
          <a:noFill/>
          <a:extLst>
            <a:ext uri="{909E8E84-426E-40DD-AFC4-6F175D3DCCD1}">
              <a14:hiddenFill xmlns:a14="http://schemas.microsoft.com/office/drawing/2010/main">
                <a:solidFill>
                  <a:srgbClr val="FFFFFF"/>
                </a:solidFill>
              </a14:hiddenFill>
            </a:ext>
          </a:extLst>
        </p:spPr>
      </p:pic>
      <p:sp>
        <p:nvSpPr>
          <p:cNvPr id="15421" name="Rectangle 61">
            <a:hlinkClick r:id="rId4" action="ppaction://hlinksldjump"/>
            <a:extLst>
              <a:ext uri="{FF2B5EF4-FFF2-40B4-BE49-F238E27FC236}">
                <a16:creationId xmlns:a16="http://schemas.microsoft.com/office/drawing/2014/main" id="{1419C05E-2EED-4523-E4DD-D28F710D7EDE}"/>
              </a:ext>
            </a:extLst>
          </p:cNvPr>
          <p:cNvSpPr>
            <a:spLocks noChangeArrowheads="1"/>
          </p:cNvSpPr>
          <p:nvPr/>
        </p:nvSpPr>
        <p:spPr bwMode="auto">
          <a:xfrm>
            <a:off x="4168775" y="5546725"/>
            <a:ext cx="7842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00" b="1"/>
              <a:t>GO BACK</a:t>
            </a:r>
            <a:endParaRPr lang="en-US" altLang="en-US" sz="10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1512" name="WordArt 8">
            <a:extLst>
              <a:ext uri="{FF2B5EF4-FFF2-40B4-BE49-F238E27FC236}">
                <a16:creationId xmlns:a16="http://schemas.microsoft.com/office/drawing/2014/main" id="{D6AD632D-D2DB-DC9B-ED31-42EE27039BA3}"/>
              </a:ext>
            </a:extLst>
          </p:cNvPr>
          <p:cNvSpPr>
            <a:spLocks noChangeArrowheads="1" noChangeShapeType="1" noTextEdit="1"/>
          </p:cNvSpPr>
          <p:nvPr/>
        </p:nvSpPr>
        <p:spPr bwMode="auto">
          <a:xfrm>
            <a:off x="609600" y="-152400"/>
            <a:ext cx="7239000" cy="655320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contourClr>
                <a:srgbClr val="FFE701"/>
              </a:contourClr>
            </a:sp3d>
          </a:bodyPr>
          <a:lstStyle/>
          <a:p>
            <a:pPr algn="ctr"/>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Sweet!</a:t>
            </a:r>
          </a:p>
          <a:p>
            <a:pPr algn="ctr"/>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You are correct!</a:t>
            </a:r>
          </a:p>
        </p:txBody>
      </p:sp>
      <p:pic>
        <p:nvPicPr>
          <p:cNvPr id="21516" name="Picture 12">
            <a:hlinkClick r:id="rId3" action="ppaction://hlinksldjump"/>
            <a:extLst>
              <a:ext uri="{FF2B5EF4-FFF2-40B4-BE49-F238E27FC236}">
                <a16:creationId xmlns:a16="http://schemas.microsoft.com/office/drawing/2014/main" id="{5667E637-DC9B-23E3-2B7A-6AA051D9799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9577" r="9375"/>
          <a:stretch>
            <a:fillRect/>
          </a:stretch>
        </p:blipFill>
        <p:spPr bwMode="auto">
          <a:xfrm>
            <a:off x="6324600" y="4648200"/>
            <a:ext cx="2209800" cy="1571625"/>
          </a:xfrm>
          <a:prstGeom prst="rect">
            <a:avLst/>
          </a:prstGeom>
          <a:noFill/>
          <a:extLst>
            <a:ext uri="{909E8E84-426E-40DD-AFC4-6F175D3DCCD1}">
              <a14:hiddenFill xmlns:a14="http://schemas.microsoft.com/office/drawing/2010/main">
                <a:solidFill>
                  <a:srgbClr val="FFFFFF"/>
                </a:solidFill>
              </a14:hiddenFill>
            </a:ext>
          </a:extLst>
        </p:spPr>
      </p:pic>
      <p:sp>
        <p:nvSpPr>
          <p:cNvPr id="21517" name="Text Box 13">
            <a:extLst>
              <a:ext uri="{FF2B5EF4-FFF2-40B4-BE49-F238E27FC236}">
                <a16:creationId xmlns:a16="http://schemas.microsoft.com/office/drawing/2014/main" id="{33DE755E-02F0-FA8A-5332-F46B0412B8A4}"/>
              </a:ext>
            </a:extLst>
          </p:cNvPr>
          <p:cNvSpPr txBox="1">
            <a:spLocks noChangeArrowheads="1"/>
          </p:cNvSpPr>
          <p:nvPr/>
        </p:nvSpPr>
        <p:spPr bwMode="auto">
          <a:xfrm>
            <a:off x="6553200" y="4267200"/>
            <a:ext cx="2209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Click on Peter!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21512"/>
                                        </p:tgtEl>
                                        <p:attrNameLst>
                                          <p:attrName>style.visibility</p:attrName>
                                        </p:attrNameLst>
                                      </p:cBhvr>
                                      <p:to>
                                        <p:strVal val="visible"/>
                                      </p:to>
                                    </p:set>
                                    <p:anim calcmode="lin" valueType="num">
                                      <p:cBhvr>
                                        <p:cTn id="7" dur="500" fill="hold"/>
                                        <p:tgtEl>
                                          <p:spTgt spid="21512"/>
                                        </p:tgtEl>
                                        <p:attrNameLst>
                                          <p:attrName>ppt_w</p:attrName>
                                        </p:attrNameLst>
                                      </p:cBhvr>
                                      <p:tavLst>
                                        <p:tav tm="0">
                                          <p:val>
                                            <p:fltVal val="0"/>
                                          </p:val>
                                        </p:tav>
                                        <p:tav tm="100000">
                                          <p:val>
                                            <p:strVal val="#ppt_w"/>
                                          </p:val>
                                        </p:tav>
                                      </p:tavLst>
                                    </p:anim>
                                    <p:anim calcmode="lin" valueType="num">
                                      <p:cBhvr>
                                        <p:cTn id="8" dur="500" fill="hold"/>
                                        <p:tgtEl>
                                          <p:spTgt spid="21512"/>
                                        </p:tgtEl>
                                        <p:attrNameLst>
                                          <p:attrName>ppt_h</p:attrName>
                                        </p:attrNameLst>
                                      </p:cBhvr>
                                      <p:tavLst>
                                        <p:tav tm="0">
                                          <p:val>
                                            <p:fltVal val="0"/>
                                          </p:val>
                                        </p:tav>
                                        <p:tav tm="100000">
                                          <p:val>
                                            <p:strVal val="#ppt_h"/>
                                          </p:val>
                                        </p:tav>
                                      </p:tavLst>
                                    </p:anim>
                                    <p:animEffect transition="in" filter="fade">
                                      <p:cBhvr>
                                        <p:cTn id="9" dur="500"/>
                                        <p:tgtEl>
                                          <p:spTgt spid="21512"/>
                                        </p:tgtEl>
                                      </p:cBhvr>
                                    </p:animEffec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par>
                                <p:cTn id="10" presetID="49" presetClass="entr" presetSubtype="0" decel="100000" fill="hold" nodeType="withEffect">
                                  <p:stCondLst>
                                    <p:cond delay="0"/>
                                  </p:stCondLst>
                                  <p:childTnLst>
                                    <p:set>
                                      <p:cBhvr>
                                        <p:cTn id="11" dur="1" fill="hold">
                                          <p:stCondLst>
                                            <p:cond delay="0"/>
                                          </p:stCondLst>
                                        </p:cTn>
                                        <p:tgtEl>
                                          <p:spTgt spid="21516"/>
                                        </p:tgtEl>
                                        <p:attrNameLst>
                                          <p:attrName>style.visibility</p:attrName>
                                        </p:attrNameLst>
                                      </p:cBhvr>
                                      <p:to>
                                        <p:strVal val="visible"/>
                                      </p:to>
                                    </p:set>
                                    <p:anim calcmode="lin" valueType="num">
                                      <p:cBhvr>
                                        <p:cTn id="12" dur="500" fill="hold"/>
                                        <p:tgtEl>
                                          <p:spTgt spid="21516"/>
                                        </p:tgtEl>
                                        <p:attrNameLst>
                                          <p:attrName>ppt_w</p:attrName>
                                        </p:attrNameLst>
                                      </p:cBhvr>
                                      <p:tavLst>
                                        <p:tav tm="0">
                                          <p:val>
                                            <p:fltVal val="0"/>
                                          </p:val>
                                        </p:tav>
                                        <p:tav tm="100000">
                                          <p:val>
                                            <p:strVal val="#ppt_w"/>
                                          </p:val>
                                        </p:tav>
                                      </p:tavLst>
                                    </p:anim>
                                    <p:anim calcmode="lin" valueType="num">
                                      <p:cBhvr>
                                        <p:cTn id="13" dur="500" fill="hold"/>
                                        <p:tgtEl>
                                          <p:spTgt spid="21516"/>
                                        </p:tgtEl>
                                        <p:attrNameLst>
                                          <p:attrName>ppt_h</p:attrName>
                                        </p:attrNameLst>
                                      </p:cBhvr>
                                      <p:tavLst>
                                        <p:tav tm="0">
                                          <p:val>
                                            <p:fltVal val="0"/>
                                          </p:val>
                                        </p:tav>
                                        <p:tav tm="100000">
                                          <p:val>
                                            <p:strVal val="#ppt_h"/>
                                          </p:val>
                                        </p:tav>
                                      </p:tavLst>
                                    </p:anim>
                                    <p:anim calcmode="lin" valueType="num">
                                      <p:cBhvr>
                                        <p:cTn id="14" dur="500" fill="hold"/>
                                        <p:tgtEl>
                                          <p:spTgt spid="21516"/>
                                        </p:tgtEl>
                                        <p:attrNameLst>
                                          <p:attrName>style.rotation</p:attrName>
                                        </p:attrNameLst>
                                      </p:cBhvr>
                                      <p:tavLst>
                                        <p:tav tm="0">
                                          <p:val>
                                            <p:fltVal val="360"/>
                                          </p:val>
                                        </p:tav>
                                        <p:tav tm="100000">
                                          <p:val>
                                            <p:fltVal val="0"/>
                                          </p:val>
                                        </p:tav>
                                      </p:tavLst>
                                    </p:anim>
                                    <p:animEffect transition="in" filter="fade">
                                      <p:cBhvr>
                                        <p:cTn id="15" dur="500"/>
                                        <p:tgtEl>
                                          <p:spTgt spid="21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6866" name="WordArt 2">
            <a:extLst>
              <a:ext uri="{FF2B5EF4-FFF2-40B4-BE49-F238E27FC236}">
                <a16:creationId xmlns:a16="http://schemas.microsoft.com/office/drawing/2014/main" id="{E0630306-0EC7-1C05-24C5-5FDCCF314D56}"/>
              </a:ext>
            </a:extLst>
          </p:cNvPr>
          <p:cNvSpPr>
            <a:spLocks noChangeArrowheads="1" noChangeShapeType="1" noTextEdit="1"/>
          </p:cNvSpPr>
          <p:nvPr/>
        </p:nvSpPr>
        <p:spPr bwMode="auto">
          <a:xfrm>
            <a:off x="609600" y="-152400"/>
            <a:ext cx="7239000" cy="655320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contourClr>
                <a:srgbClr val="FFE701"/>
              </a:contourClr>
            </a:sp3d>
          </a:bodyPr>
          <a:lstStyle/>
          <a:p>
            <a:pPr algn="ctr"/>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Sweet!</a:t>
            </a:r>
          </a:p>
          <a:p>
            <a:pPr algn="ctr"/>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You are correct!</a:t>
            </a:r>
          </a:p>
        </p:txBody>
      </p:sp>
      <p:pic>
        <p:nvPicPr>
          <p:cNvPr id="36867" name="Picture 3">
            <a:hlinkClick r:id="rId3" action="ppaction://hlinksldjump"/>
            <a:extLst>
              <a:ext uri="{FF2B5EF4-FFF2-40B4-BE49-F238E27FC236}">
                <a16:creationId xmlns:a16="http://schemas.microsoft.com/office/drawing/2014/main" id="{77D16821-762F-6E9F-4D98-2E90617662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9577" r="9375"/>
          <a:stretch>
            <a:fillRect/>
          </a:stretch>
        </p:blipFill>
        <p:spPr bwMode="auto">
          <a:xfrm>
            <a:off x="6324600" y="4648200"/>
            <a:ext cx="2209800" cy="1571625"/>
          </a:xfrm>
          <a:prstGeom prst="rect">
            <a:avLst/>
          </a:prstGeom>
          <a:noFill/>
          <a:extLst>
            <a:ext uri="{909E8E84-426E-40DD-AFC4-6F175D3DCCD1}">
              <a14:hiddenFill xmlns:a14="http://schemas.microsoft.com/office/drawing/2010/main">
                <a:solidFill>
                  <a:srgbClr val="FFFFFF"/>
                </a:solidFill>
              </a14:hiddenFill>
            </a:ext>
          </a:extLst>
        </p:spPr>
      </p:pic>
      <p:sp>
        <p:nvSpPr>
          <p:cNvPr id="36868" name="Text Box 4">
            <a:extLst>
              <a:ext uri="{FF2B5EF4-FFF2-40B4-BE49-F238E27FC236}">
                <a16:creationId xmlns:a16="http://schemas.microsoft.com/office/drawing/2014/main" id="{84759453-9B6C-F80A-623A-C40155AD41F9}"/>
              </a:ext>
            </a:extLst>
          </p:cNvPr>
          <p:cNvSpPr txBox="1">
            <a:spLocks noChangeArrowheads="1"/>
          </p:cNvSpPr>
          <p:nvPr/>
        </p:nvSpPr>
        <p:spPr bwMode="auto">
          <a:xfrm>
            <a:off x="6553200" y="4267200"/>
            <a:ext cx="2209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Click on Peter!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p:cTn id="7" dur="500" fill="hold"/>
                                        <p:tgtEl>
                                          <p:spTgt spid="36866"/>
                                        </p:tgtEl>
                                        <p:attrNameLst>
                                          <p:attrName>ppt_w</p:attrName>
                                        </p:attrNameLst>
                                      </p:cBhvr>
                                      <p:tavLst>
                                        <p:tav tm="0">
                                          <p:val>
                                            <p:fltVal val="0"/>
                                          </p:val>
                                        </p:tav>
                                        <p:tav tm="100000">
                                          <p:val>
                                            <p:strVal val="#ppt_w"/>
                                          </p:val>
                                        </p:tav>
                                      </p:tavLst>
                                    </p:anim>
                                    <p:anim calcmode="lin" valueType="num">
                                      <p:cBhvr>
                                        <p:cTn id="8" dur="500" fill="hold"/>
                                        <p:tgtEl>
                                          <p:spTgt spid="36866"/>
                                        </p:tgtEl>
                                        <p:attrNameLst>
                                          <p:attrName>ppt_h</p:attrName>
                                        </p:attrNameLst>
                                      </p:cBhvr>
                                      <p:tavLst>
                                        <p:tav tm="0">
                                          <p:val>
                                            <p:fltVal val="0"/>
                                          </p:val>
                                        </p:tav>
                                        <p:tav tm="100000">
                                          <p:val>
                                            <p:strVal val="#ppt_h"/>
                                          </p:val>
                                        </p:tav>
                                      </p:tavLst>
                                    </p:anim>
                                    <p:animEffect transition="in" filter="fade">
                                      <p:cBhvr>
                                        <p:cTn id="9" dur="500"/>
                                        <p:tgtEl>
                                          <p:spTgt spid="36866"/>
                                        </p:tgtEl>
                                      </p:cBhvr>
                                    </p:animEffec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par>
                                <p:cTn id="10" presetID="49" presetClass="entr" presetSubtype="0" decel="100000" fill="hold" nodeType="withEffect">
                                  <p:stCondLst>
                                    <p:cond delay="0"/>
                                  </p:stCondLst>
                                  <p:childTnLst>
                                    <p:set>
                                      <p:cBhvr>
                                        <p:cTn id="11" dur="1" fill="hold">
                                          <p:stCondLst>
                                            <p:cond delay="0"/>
                                          </p:stCondLst>
                                        </p:cTn>
                                        <p:tgtEl>
                                          <p:spTgt spid="36867"/>
                                        </p:tgtEl>
                                        <p:attrNameLst>
                                          <p:attrName>style.visibility</p:attrName>
                                        </p:attrNameLst>
                                      </p:cBhvr>
                                      <p:to>
                                        <p:strVal val="visible"/>
                                      </p:to>
                                    </p:set>
                                    <p:anim calcmode="lin" valueType="num">
                                      <p:cBhvr>
                                        <p:cTn id="12" dur="500" fill="hold"/>
                                        <p:tgtEl>
                                          <p:spTgt spid="36867"/>
                                        </p:tgtEl>
                                        <p:attrNameLst>
                                          <p:attrName>ppt_w</p:attrName>
                                        </p:attrNameLst>
                                      </p:cBhvr>
                                      <p:tavLst>
                                        <p:tav tm="0">
                                          <p:val>
                                            <p:fltVal val="0"/>
                                          </p:val>
                                        </p:tav>
                                        <p:tav tm="100000">
                                          <p:val>
                                            <p:strVal val="#ppt_w"/>
                                          </p:val>
                                        </p:tav>
                                      </p:tavLst>
                                    </p:anim>
                                    <p:anim calcmode="lin" valueType="num">
                                      <p:cBhvr>
                                        <p:cTn id="13" dur="500" fill="hold"/>
                                        <p:tgtEl>
                                          <p:spTgt spid="36867"/>
                                        </p:tgtEl>
                                        <p:attrNameLst>
                                          <p:attrName>ppt_h</p:attrName>
                                        </p:attrNameLst>
                                      </p:cBhvr>
                                      <p:tavLst>
                                        <p:tav tm="0">
                                          <p:val>
                                            <p:fltVal val="0"/>
                                          </p:val>
                                        </p:tav>
                                        <p:tav tm="100000">
                                          <p:val>
                                            <p:strVal val="#ppt_h"/>
                                          </p:val>
                                        </p:tav>
                                      </p:tavLst>
                                    </p:anim>
                                    <p:anim calcmode="lin" valueType="num">
                                      <p:cBhvr>
                                        <p:cTn id="14" dur="500" fill="hold"/>
                                        <p:tgtEl>
                                          <p:spTgt spid="36867"/>
                                        </p:tgtEl>
                                        <p:attrNameLst>
                                          <p:attrName>style.rotation</p:attrName>
                                        </p:attrNameLst>
                                      </p:cBhvr>
                                      <p:tavLst>
                                        <p:tav tm="0">
                                          <p:val>
                                            <p:fltVal val="360"/>
                                          </p:val>
                                        </p:tav>
                                        <p:tav tm="100000">
                                          <p:val>
                                            <p:fltVal val="0"/>
                                          </p:val>
                                        </p:tav>
                                      </p:tavLst>
                                    </p:anim>
                                    <p:animEffect transition="in" filter="fade">
                                      <p:cBhvr>
                                        <p:cTn id="15" dur="500"/>
                                        <p:tgtEl>
                                          <p:spTgt spid="36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43B5E716-8046-0979-2516-991EFCAA0B3A}"/>
              </a:ext>
            </a:extLst>
          </p:cNvPr>
          <p:cNvSpPr>
            <a:spLocks noGrp="1" noChangeArrowheads="1"/>
          </p:cNvSpPr>
          <p:nvPr>
            <p:ph type="title"/>
          </p:nvPr>
        </p:nvSpPr>
        <p:spPr/>
        <p:txBody>
          <a:bodyPr/>
          <a:lstStyle/>
          <a:p>
            <a:r>
              <a:rPr lang="en-US" altLang="en-US"/>
              <a:t>Almost…</a:t>
            </a:r>
          </a:p>
        </p:txBody>
      </p:sp>
      <p:sp>
        <p:nvSpPr>
          <p:cNvPr id="75779" name="Rectangle 3">
            <a:extLst>
              <a:ext uri="{FF2B5EF4-FFF2-40B4-BE49-F238E27FC236}">
                <a16:creationId xmlns:a16="http://schemas.microsoft.com/office/drawing/2014/main" id="{4C599FE6-D0E9-2F31-37BE-A6CC50F6E167}"/>
              </a:ext>
            </a:extLst>
          </p:cNvPr>
          <p:cNvSpPr>
            <a:spLocks noGrp="1" noChangeArrowheads="1"/>
          </p:cNvSpPr>
          <p:nvPr>
            <p:ph type="body" sz="half" idx="1"/>
          </p:nvPr>
        </p:nvSpPr>
        <p:spPr>
          <a:xfrm>
            <a:off x="457200" y="1600200"/>
            <a:ext cx="5105400" cy="4525963"/>
          </a:xfrm>
        </p:spPr>
        <p:txBody>
          <a:bodyPr/>
          <a:lstStyle/>
          <a:p>
            <a:pPr>
              <a:buFontTx/>
              <a:buNone/>
            </a:pPr>
            <a:r>
              <a:rPr lang="en-US" altLang="en-US" sz="2800"/>
              <a:t>	Later I will help you learn to use a tool that will help you investigate these kinds of questions. Try the next question…</a:t>
            </a:r>
          </a:p>
          <a:p>
            <a:pPr>
              <a:buFontTx/>
              <a:buNone/>
            </a:pPr>
            <a:endParaRPr lang="en-US" altLang="en-US" sz="2800"/>
          </a:p>
        </p:txBody>
      </p:sp>
      <p:pic>
        <p:nvPicPr>
          <p:cNvPr id="75780" name="Picture 4">
            <a:hlinkClick r:id="" action="ppaction://hlinkshowjump?jump=nextslide"/>
            <a:extLst>
              <a:ext uri="{FF2B5EF4-FFF2-40B4-BE49-F238E27FC236}">
                <a16:creationId xmlns:a16="http://schemas.microsoft.com/office/drawing/2014/main" id="{B077811A-0F36-3C81-8F15-D4D225D65016}"/>
              </a:ext>
            </a:extLst>
          </p:cNvP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934200" y="2743200"/>
            <a:ext cx="1939925" cy="356235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5786" name="Picture 10">
            <a:hlinkClick r:id="" action="ppaction://hlinkshowjump?jump=firstslide"/>
            <a:extLst>
              <a:ext uri="{FF2B5EF4-FFF2-40B4-BE49-F238E27FC236}">
                <a16:creationId xmlns:a16="http://schemas.microsoft.com/office/drawing/2014/main" id="{B07DB2CE-CC09-3C93-A4E2-26E872CB75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24600"/>
            <a:ext cx="531813"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nodeType="withEffect">
                                  <p:stCondLst>
                                    <p:cond delay="0"/>
                                  </p:stCondLst>
                                  <p:iterate type="lt">
                                    <p:tmPct val="10000"/>
                                  </p:iterate>
                                  <p:childTnLst>
                                    <p:set>
                                      <p:cBhvr>
                                        <p:cTn id="6" dur="1" fill="hold">
                                          <p:stCondLst>
                                            <p:cond delay="0"/>
                                          </p:stCondLst>
                                        </p:cTn>
                                        <p:tgtEl>
                                          <p:spTgt spid="75778"/>
                                        </p:tgtEl>
                                        <p:attrNameLst>
                                          <p:attrName>style.visibility</p:attrName>
                                        </p:attrNameLst>
                                      </p:cBhvr>
                                      <p:to>
                                        <p:strVal val="visible"/>
                                      </p:to>
                                    </p:set>
                                    <p:animEffect transition="in" filter="fade">
                                      <p:cBhvr>
                                        <p:cTn id="7" dur="1000"/>
                                        <p:tgtEl>
                                          <p:spTgt spid="75778"/>
                                        </p:tgtEl>
                                      </p:cBhvr>
                                    </p:animEffect>
                                    <p:anim calcmode="lin" valueType="num">
                                      <p:cBhvr>
                                        <p:cTn id="8" dur="1000" fill="hold"/>
                                        <p:tgtEl>
                                          <p:spTgt spid="75778"/>
                                        </p:tgtEl>
                                        <p:attrNameLst>
                                          <p:attrName>ppt_x</p:attrName>
                                        </p:attrNameLst>
                                      </p:cBhvr>
                                      <p:tavLst>
                                        <p:tav tm="0">
                                          <p:val>
                                            <p:strVal val="#ppt_x-.1"/>
                                          </p:val>
                                        </p:tav>
                                        <p:tav tm="100000">
                                          <p:val>
                                            <p:strVal val="#ppt_x"/>
                                          </p:val>
                                        </p:tav>
                                      </p:tavLst>
                                    </p:anim>
                                    <p:anim calcmode="lin" valueType="num">
                                      <p:cBhvr>
                                        <p:cTn id="9" dur="1000" fill="hold"/>
                                        <p:tgtEl>
                                          <p:spTgt spid="75778"/>
                                        </p:tgtEl>
                                        <p:attrNameLst>
                                          <p:attrName>ppt_y</p:attrName>
                                        </p:attrNameLst>
                                      </p:cBhvr>
                                      <p:tavLst>
                                        <p:tav tm="0">
                                          <p:val>
                                            <p:strVal val="#ppt_y"/>
                                          </p:val>
                                        </p:tav>
                                        <p:tav tm="100000">
                                          <p:val>
                                            <p:strVal val="#ppt_y"/>
                                          </p:val>
                                        </p:tav>
                                      </p:tavLst>
                                    </p:anim>
                                  </p:childTnLst>
                                </p:cTn>
                              </p:par>
                            </p:childTnLst>
                          </p:cTn>
                        </p:par>
                        <p:par>
                          <p:cTn id="10" fill="hold" nodeType="afterGroup">
                            <p:stCondLst>
                              <p:cond delay="1600"/>
                            </p:stCondLst>
                            <p:childTnLst>
                              <p:par>
                                <p:cTn id="11" presetID="2" presetClass="entr" presetSubtype="4" fill="hold" nodeType="afterEffect">
                                  <p:stCondLst>
                                    <p:cond delay="0"/>
                                  </p:stCondLst>
                                  <p:childTnLst>
                                    <p:set>
                                      <p:cBhvr>
                                        <p:cTn id="12" dur="1" fill="hold">
                                          <p:stCondLst>
                                            <p:cond delay="0"/>
                                          </p:stCondLst>
                                        </p:cTn>
                                        <p:tgtEl>
                                          <p:spTgt spid="75779">
                                            <p:txEl>
                                              <p:pRg st="0" end="0"/>
                                            </p:txEl>
                                          </p:spTgt>
                                        </p:tgtEl>
                                        <p:attrNameLst>
                                          <p:attrName>style.visibility</p:attrName>
                                        </p:attrNameLst>
                                      </p:cBhvr>
                                      <p:to>
                                        <p:strVal val="visible"/>
                                      </p:to>
                                    </p:set>
                                    <p:anim calcmode="lin" valueType="num">
                                      <p:cBhvr additive="base">
                                        <p:cTn id="13" dur="1000" fill="hold"/>
                                        <p:tgtEl>
                                          <p:spTgt spid="75779">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75779">
                                            <p:txEl>
                                              <p:pRg st="0" end="0"/>
                                            </p:txEl>
                                          </p:spTgt>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2600"/>
                            </p:stCondLst>
                            <p:childTnLst>
                              <p:par>
                                <p:cTn id="16" presetID="2" presetClass="entr" presetSubtype="9" fill="hold" nodeType="afterEffect">
                                  <p:stCondLst>
                                    <p:cond delay="1000"/>
                                  </p:stCondLst>
                                  <p:childTnLst>
                                    <p:set>
                                      <p:cBhvr>
                                        <p:cTn id="17" dur="1" fill="hold">
                                          <p:stCondLst>
                                            <p:cond delay="0"/>
                                          </p:stCondLst>
                                        </p:cTn>
                                        <p:tgtEl>
                                          <p:spTgt spid="75780"/>
                                        </p:tgtEl>
                                        <p:attrNameLst>
                                          <p:attrName>style.visibility</p:attrName>
                                        </p:attrNameLst>
                                      </p:cBhvr>
                                      <p:to>
                                        <p:strVal val="visible"/>
                                      </p:to>
                                    </p:set>
                                    <p:anim calcmode="lin" valueType="num">
                                      <p:cBhvr additive="base">
                                        <p:cTn id="18" dur="1000" fill="hold"/>
                                        <p:tgtEl>
                                          <p:spTgt spid="75780"/>
                                        </p:tgtEl>
                                        <p:attrNameLst>
                                          <p:attrName>ppt_x</p:attrName>
                                        </p:attrNameLst>
                                      </p:cBhvr>
                                      <p:tavLst>
                                        <p:tav tm="0">
                                          <p:val>
                                            <p:strVal val="0-#ppt_w/2"/>
                                          </p:val>
                                        </p:tav>
                                        <p:tav tm="100000">
                                          <p:val>
                                            <p:strVal val="#ppt_x"/>
                                          </p:val>
                                        </p:tav>
                                      </p:tavLst>
                                    </p:anim>
                                    <p:anim calcmode="lin" valueType="num">
                                      <p:cBhvr additive="base">
                                        <p:cTn id="19" dur="1000" fill="hold"/>
                                        <p:tgtEl>
                                          <p:spTgt spid="7578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79"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7890" name="WordArt 2">
            <a:extLst>
              <a:ext uri="{FF2B5EF4-FFF2-40B4-BE49-F238E27FC236}">
                <a16:creationId xmlns:a16="http://schemas.microsoft.com/office/drawing/2014/main" id="{10073A75-03BC-3D0F-1803-B0D2BB2DDBCF}"/>
              </a:ext>
            </a:extLst>
          </p:cNvPr>
          <p:cNvSpPr>
            <a:spLocks noChangeArrowheads="1" noChangeShapeType="1" noTextEdit="1"/>
          </p:cNvSpPr>
          <p:nvPr/>
        </p:nvSpPr>
        <p:spPr bwMode="auto">
          <a:xfrm>
            <a:off x="609600" y="-152400"/>
            <a:ext cx="7239000" cy="655320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contourClr>
                <a:srgbClr val="FFE701"/>
              </a:contourClr>
            </a:sp3d>
          </a:bodyPr>
          <a:lstStyle/>
          <a:p>
            <a:pPr algn="ctr"/>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Sweet!</a:t>
            </a:r>
          </a:p>
          <a:p>
            <a:pPr algn="ctr"/>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You are correct!</a:t>
            </a:r>
          </a:p>
        </p:txBody>
      </p:sp>
      <p:pic>
        <p:nvPicPr>
          <p:cNvPr id="37891" name="Picture 3">
            <a:hlinkClick r:id="rId3" action="ppaction://hlinksldjump"/>
            <a:extLst>
              <a:ext uri="{FF2B5EF4-FFF2-40B4-BE49-F238E27FC236}">
                <a16:creationId xmlns:a16="http://schemas.microsoft.com/office/drawing/2014/main" id="{6343C07A-798A-72D6-3462-681B92DF42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9577" r="9375"/>
          <a:stretch>
            <a:fillRect/>
          </a:stretch>
        </p:blipFill>
        <p:spPr bwMode="auto">
          <a:xfrm>
            <a:off x="6324600" y="4648200"/>
            <a:ext cx="2209800" cy="1571625"/>
          </a:xfrm>
          <a:prstGeom prst="rect">
            <a:avLst/>
          </a:prstGeom>
          <a:noFill/>
          <a:extLst>
            <a:ext uri="{909E8E84-426E-40DD-AFC4-6F175D3DCCD1}">
              <a14:hiddenFill xmlns:a14="http://schemas.microsoft.com/office/drawing/2010/main">
                <a:solidFill>
                  <a:srgbClr val="FFFFFF"/>
                </a:solidFill>
              </a14:hiddenFill>
            </a:ext>
          </a:extLst>
        </p:spPr>
      </p:pic>
      <p:sp>
        <p:nvSpPr>
          <p:cNvPr id="37892" name="Text Box 4">
            <a:extLst>
              <a:ext uri="{FF2B5EF4-FFF2-40B4-BE49-F238E27FC236}">
                <a16:creationId xmlns:a16="http://schemas.microsoft.com/office/drawing/2014/main" id="{88C7202A-099F-AC66-8416-D685F9CC3D9D}"/>
              </a:ext>
            </a:extLst>
          </p:cNvPr>
          <p:cNvSpPr txBox="1">
            <a:spLocks noChangeArrowheads="1"/>
          </p:cNvSpPr>
          <p:nvPr/>
        </p:nvSpPr>
        <p:spPr bwMode="auto">
          <a:xfrm>
            <a:off x="6553200" y="4267200"/>
            <a:ext cx="2209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Click on Peter!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p:cTn id="7" dur="500" fill="hold"/>
                                        <p:tgtEl>
                                          <p:spTgt spid="37890"/>
                                        </p:tgtEl>
                                        <p:attrNameLst>
                                          <p:attrName>ppt_w</p:attrName>
                                        </p:attrNameLst>
                                      </p:cBhvr>
                                      <p:tavLst>
                                        <p:tav tm="0">
                                          <p:val>
                                            <p:fltVal val="0"/>
                                          </p:val>
                                        </p:tav>
                                        <p:tav tm="100000">
                                          <p:val>
                                            <p:strVal val="#ppt_w"/>
                                          </p:val>
                                        </p:tav>
                                      </p:tavLst>
                                    </p:anim>
                                    <p:anim calcmode="lin" valueType="num">
                                      <p:cBhvr>
                                        <p:cTn id="8" dur="500" fill="hold"/>
                                        <p:tgtEl>
                                          <p:spTgt spid="37890"/>
                                        </p:tgtEl>
                                        <p:attrNameLst>
                                          <p:attrName>ppt_h</p:attrName>
                                        </p:attrNameLst>
                                      </p:cBhvr>
                                      <p:tavLst>
                                        <p:tav tm="0">
                                          <p:val>
                                            <p:fltVal val="0"/>
                                          </p:val>
                                        </p:tav>
                                        <p:tav tm="100000">
                                          <p:val>
                                            <p:strVal val="#ppt_h"/>
                                          </p:val>
                                        </p:tav>
                                      </p:tavLst>
                                    </p:anim>
                                    <p:animEffect transition="in" filter="fade">
                                      <p:cBhvr>
                                        <p:cTn id="9" dur="500"/>
                                        <p:tgtEl>
                                          <p:spTgt spid="37890"/>
                                        </p:tgtEl>
                                      </p:cBhvr>
                                    </p:animEffec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par>
                                <p:cTn id="10" presetID="49" presetClass="entr" presetSubtype="0" decel="100000" fill="hold" nodeType="withEffect">
                                  <p:stCondLst>
                                    <p:cond delay="0"/>
                                  </p:stCondLst>
                                  <p:childTnLst>
                                    <p:set>
                                      <p:cBhvr>
                                        <p:cTn id="11" dur="1" fill="hold">
                                          <p:stCondLst>
                                            <p:cond delay="0"/>
                                          </p:stCondLst>
                                        </p:cTn>
                                        <p:tgtEl>
                                          <p:spTgt spid="37891"/>
                                        </p:tgtEl>
                                        <p:attrNameLst>
                                          <p:attrName>style.visibility</p:attrName>
                                        </p:attrNameLst>
                                      </p:cBhvr>
                                      <p:to>
                                        <p:strVal val="visible"/>
                                      </p:to>
                                    </p:set>
                                    <p:anim calcmode="lin" valueType="num">
                                      <p:cBhvr>
                                        <p:cTn id="12" dur="500" fill="hold"/>
                                        <p:tgtEl>
                                          <p:spTgt spid="37891"/>
                                        </p:tgtEl>
                                        <p:attrNameLst>
                                          <p:attrName>ppt_w</p:attrName>
                                        </p:attrNameLst>
                                      </p:cBhvr>
                                      <p:tavLst>
                                        <p:tav tm="0">
                                          <p:val>
                                            <p:fltVal val="0"/>
                                          </p:val>
                                        </p:tav>
                                        <p:tav tm="100000">
                                          <p:val>
                                            <p:strVal val="#ppt_w"/>
                                          </p:val>
                                        </p:tav>
                                      </p:tavLst>
                                    </p:anim>
                                    <p:anim calcmode="lin" valueType="num">
                                      <p:cBhvr>
                                        <p:cTn id="13" dur="500" fill="hold"/>
                                        <p:tgtEl>
                                          <p:spTgt spid="37891"/>
                                        </p:tgtEl>
                                        <p:attrNameLst>
                                          <p:attrName>ppt_h</p:attrName>
                                        </p:attrNameLst>
                                      </p:cBhvr>
                                      <p:tavLst>
                                        <p:tav tm="0">
                                          <p:val>
                                            <p:fltVal val="0"/>
                                          </p:val>
                                        </p:tav>
                                        <p:tav tm="100000">
                                          <p:val>
                                            <p:strVal val="#ppt_h"/>
                                          </p:val>
                                        </p:tav>
                                      </p:tavLst>
                                    </p:anim>
                                    <p:anim calcmode="lin" valueType="num">
                                      <p:cBhvr>
                                        <p:cTn id="14" dur="500" fill="hold"/>
                                        <p:tgtEl>
                                          <p:spTgt spid="37891"/>
                                        </p:tgtEl>
                                        <p:attrNameLst>
                                          <p:attrName>style.rotation</p:attrName>
                                        </p:attrNameLst>
                                      </p:cBhvr>
                                      <p:tavLst>
                                        <p:tav tm="0">
                                          <p:val>
                                            <p:fltVal val="360"/>
                                          </p:val>
                                        </p:tav>
                                        <p:tav tm="100000">
                                          <p:val>
                                            <p:fltVal val="0"/>
                                          </p:val>
                                        </p:tav>
                                      </p:tavLst>
                                    </p:anim>
                                    <p:animEffect transition="in" filter="fade">
                                      <p:cBhvr>
                                        <p:cTn id="15" dur="500"/>
                                        <p:tgtEl>
                                          <p:spTgt spid="37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8914" name="WordArt 2">
            <a:extLst>
              <a:ext uri="{FF2B5EF4-FFF2-40B4-BE49-F238E27FC236}">
                <a16:creationId xmlns:a16="http://schemas.microsoft.com/office/drawing/2014/main" id="{EE7D6CEF-67E4-A5DE-7084-B1BF9EFDBA1D}"/>
              </a:ext>
            </a:extLst>
          </p:cNvPr>
          <p:cNvSpPr>
            <a:spLocks noChangeArrowheads="1" noChangeShapeType="1" noTextEdit="1"/>
          </p:cNvSpPr>
          <p:nvPr/>
        </p:nvSpPr>
        <p:spPr bwMode="auto">
          <a:xfrm>
            <a:off x="609600" y="-152400"/>
            <a:ext cx="7239000" cy="655320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contourClr>
                <a:srgbClr val="FFE701"/>
              </a:contourClr>
            </a:sp3d>
          </a:bodyPr>
          <a:lstStyle/>
          <a:p>
            <a:pPr algn="ctr"/>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Sweet!</a:t>
            </a:r>
          </a:p>
          <a:p>
            <a:pPr algn="ctr"/>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You are correct!</a:t>
            </a:r>
          </a:p>
        </p:txBody>
      </p:sp>
      <p:pic>
        <p:nvPicPr>
          <p:cNvPr id="38915" name="Picture 3">
            <a:hlinkClick r:id="rId3" action="ppaction://hlinksldjump"/>
            <a:extLst>
              <a:ext uri="{FF2B5EF4-FFF2-40B4-BE49-F238E27FC236}">
                <a16:creationId xmlns:a16="http://schemas.microsoft.com/office/drawing/2014/main" id="{B04D795B-3CC2-B0FA-35F7-CF33C9BA39B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9577" r="9375"/>
          <a:stretch>
            <a:fillRect/>
          </a:stretch>
        </p:blipFill>
        <p:spPr bwMode="auto">
          <a:xfrm>
            <a:off x="6324600" y="4648200"/>
            <a:ext cx="2209800" cy="1571625"/>
          </a:xfrm>
          <a:prstGeom prst="rect">
            <a:avLst/>
          </a:prstGeom>
          <a:noFill/>
          <a:extLst>
            <a:ext uri="{909E8E84-426E-40DD-AFC4-6F175D3DCCD1}">
              <a14:hiddenFill xmlns:a14="http://schemas.microsoft.com/office/drawing/2010/main">
                <a:solidFill>
                  <a:srgbClr val="FFFFFF"/>
                </a:solidFill>
              </a14:hiddenFill>
            </a:ext>
          </a:extLst>
        </p:spPr>
      </p:pic>
      <p:sp>
        <p:nvSpPr>
          <p:cNvPr id="38916" name="Text Box 4">
            <a:extLst>
              <a:ext uri="{FF2B5EF4-FFF2-40B4-BE49-F238E27FC236}">
                <a16:creationId xmlns:a16="http://schemas.microsoft.com/office/drawing/2014/main" id="{62887D6B-AD06-1382-5DB7-B647CA51D982}"/>
              </a:ext>
            </a:extLst>
          </p:cNvPr>
          <p:cNvSpPr txBox="1">
            <a:spLocks noChangeArrowheads="1"/>
          </p:cNvSpPr>
          <p:nvPr/>
        </p:nvSpPr>
        <p:spPr bwMode="auto">
          <a:xfrm>
            <a:off x="6553200" y="4267200"/>
            <a:ext cx="2209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Click on Peter!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fltVal val="0"/>
                                          </p:val>
                                        </p:tav>
                                        <p:tav tm="100000">
                                          <p:val>
                                            <p:strVal val="#ppt_h"/>
                                          </p:val>
                                        </p:tav>
                                      </p:tavLst>
                                    </p:anim>
                                    <p:animEffect transition="in" filter="fade">
                                      <p:cBhvr>
                                        <p:cTn id="9" dur="500"/>
                                        <p:tgtEl>
                                          <p:spTgt spid="38914"/>
                                        </p:tgtEl>
                                      </p:cBhvr>
                                    </p:animEffec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par>
                                <p:cTn id="10" presetID="49" presetClass="entr" presetSubtype="0" decel="100000" fill="hold" nodeType="withEffect">
                                  <p:stCondLst>
                                    <p:cond delay="0"/>
                                  </p:stCondLst>
                                  <p:childTnLst>
                                    <p:set>
                                      <p:cBhvr>
                                        <p:cTn id="11" dur="1" fill="hold">
                                          <p:stCondLst>
                                            <p:cond delay="0"/>
                                          </p:stCondLst>
                                        </p:cTn>
                                        <p:tgtEl>
                                          <p:spTgt spid="38915"/>
                                        </p:tgtEl>
                                        <p:attrNameLst>
                                          <p:attrName>style.visibility</p:attrName>
                                        </p:attrNameLst>
                                      </p:cBhvr>
                                      <p:to>
                                        <p:strVal val="visible"/>
                                      </p:to>
                                    </p:set>
                                    <p:anim calcmode="lin" valueType="num">
                                      <p:cBhvr>
                                        <p:cTn id="12" dur="500" fill="hold"/>
                                        <p:tgtEl>
                                          <p:spTgt spid="38915"/>
                                        </p:tgtEl>
                                        <p:attrNameLst>
                                          <p:attrName>ppt_w</p:attrName>
                                        </p:attrNameLst>
                                      </p:cBhvr>
                                      <p:tavLst>
                                        <p:tav tm="0">
                                          <p:val>
                                            <p:fltVal val="0"/>
                                          </p:val>
                                        </p:tav>
                                        <p:tav tm="100000">
                                          <p:val>
                                            <p:strVal val="#ppt_w"/>
                                          </p:val>
                                        </p:tav>
                                      </p:tavLst>
                                    </p:anim>
                                    <p:anim calcmode="lin" valueType="num">
                                      <p:cBhvr>
                                        <p:cTn id="13" dur="500" fill="hold"/>
                                        <p:tgtEl>
                                          <p:spTgt spid="38915"/>
                                        </p:tgtEl>
                                        <p:attrNameLst>
                                          <p:attrName>ppt_h</p:attrName>
                                        </p:attrNameLst>
                                      </p:cBhvr>
                                      <p:tavLst>
                                        <p:tav tm="0">
                                          <p:val>
                                            <p:fltVal val="0"/>
                                          </p:val>
                                        </p:tav>
                                        <p:tav tm="100000">
                                          <p:val>
                                            <p:strVal val="#ppt_h"/>
                                          </p:val>
                                        </p:tav>
                                      </p:tavLst>
                                    </p:anim>
                                    <p:anim calcmode="lin" valueType="num">
                                      <p:cBhvr>
                                        <p:cTn id="14" dur="500" fill="hold"/>
                                        <p:tgtEl>
                                          <p:spTgt spid="38915"/>
                                        </p:tgtEl>
                                        <p:attrNameLst>
                                          <p:attrName>style.rotation</p:attrName>
                                        </p:attrNameLst>
                                      </p:cBhvr>
                                      <p:tavLst>
                                        <p:tav tm="0">
                                          <p:val>
                                            <p:fltVal val="360"/>
                                          </p:val>
                                        </p:tav>
                                        <p:tav tm="100000">
                                          <p:val>
                                            <p:fltVal val="0"/>
                                          </p:val>
                                        </p:tav>
                                      </p:tavLst>
                                    </p:anim>
                                    <p:animEffect transition="in" filter="fade">
                                      <p:cBhvr>
                                        <p:cTn id="15" dur="500"/>
                                        <p:tgtEl>
                                          <p:spTgt spid="389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9938" name="WordArt 2">
            <a:extLst>
              <a:ext uri="{FF2B5EF4-FFF2-40B4-BE49-F238E27FC236}">
                <a16:creationId xmlns:a16="http://schemas.microsoft.com/office/drawing/2014/main" id="{DED77CC6-8E6B-D935-A852-2C72355108B1}"/>
              </a:ext>
            </a:extLst>
          </p:cNvPr>
          <p:cNvSpPr>
            <a:spLocks noChangeArrowheads="1" noChangeShapeType="1" noTextEdit="1"/>
          </p:cNvSpPr>
          <p:nvPr/>
        </p:nvSpPr>
        <p:spPr bwMode="auto">
          <a:xfrm>
            <a:off x="609600" y="-152400"/>
            <a:ext cx="7239000" cy="655320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contourClr>
                <a:srgbClr val="FFE701"/>
              </a:contourClr>
            </a:sp3d>
          </a:bodyPr>
          <a:lstStyle/>
          <a:p>
            <a:pPr algn="ctr"/>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Sweet!</a:t>
            </a:r>
          </a:p>
          <a:p>
            <a:pPr algn="ctr"/>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You are correct!</a:t>
            </a:r>
          </a:p>
        </p:txBody>
      </p:sp>
      <p:pic>
        <p:nvPicPr>
          <p:cNvPr id="39939" name="Picture 3">
            <a:hlinkClick r:id="rId3" action="ppaction://hlinksldjump"/>
            <a:extLst>
              <a:ext uri="{FF2B5EF4-FFF2-40B4-BE49-F238E27FC236}">
                <a16:creationId xmlns:a16="http://schemas.microsoft.com/office/drawing/2014/main" id="{109A4B41-052E-A8CB-E2EC-E0F2BD12A03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9577" r="9375"/>
          <a:stretch>
            <a:fillRect/>
          </a:stretch>
        </p:blipFill>
        <p:spPr bwMode="auto">
          <a:xfrm>
            <a:off x="6324600" y="4648200"/>
            <a:ext cx="2209800" cy="1571625"/>
          </a:xfrm>
          <a:prstGeom prst="rect">
            <a:avLst/>
          </a:prstGeom>
          <a:noFill/>
          <a:extLst>
            <a:ext uri="{909E8E84-426E-40DD-AFC4-6F175D3DCCD1}">
              <a14:hiddenFill xmlns:a14="http://schemas.microsoft.com/office/drawing/2010/main">
                <a:solidFill>
                  <a:srgbClr val="FFFFFF"/>
                </a:solidFill>
              </a14:hiddenFill>
            </a:ext>
          </a:extLst>
        </p:spPr>
      </p:pic>
      <p:sp>
        <p:nvSpPr>
          <p:cNvPr id="39940" name="Text Box 4">
            <a:extLst>
              <a:ext uri="{FF2B5EF4-FFF2-40B4-BE49-F238E27FC236}">
                <a16:creationId xmlns:a16="http://schemas.microsoft.com/office/drawing/2014/main" id="{7C0DD204-BFEE-952F-3168-C9C526DEB88A}"/>
              </a:ext>
            </a:extLst>
          </p:cNvPr>
          <p:cNvSpPr txBox="1">
            <a:spLocks noChangeArrowheads="1"/>
          </p:cNvSpPr>
          <p:nvPr/>
        </p:nvSpPr>
        <p:spPr bwMode="auto">
          <a:xfrm>
            <a:off x="6553200" y="4267200"/>
            <a:ext cx="2209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Click on Peter!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p:cTn id="7" dur="500" fill="hold"/>
                                        <p:tgtEl>
                                          <p:spTgt spid="39938"/>
                                        </p:tgtEl>
                                        <p:attrNameLst>
                                          <p:attrName>ppt_w</p:attrName>
                                        </p:attrNameLst>
                                      </p:cBhvr>
                                      <p:tavLst>
                                        <p:tav tm="0">
                                          <p:val>
                                            <p:fltVal val="0"/>
                                          </p:val>
                                        </p:tav>
                                        <p:tav tm="100000">
                                          <p:val>
                                            <p:strVal val="#ppt_w"/>
                                          </p:val>
                                        </p:tav>
                                      </p:tavLst>
                                    </p:anim>
                                    <p:anim calcmode="lin" valueType="num">
                                      <p:cBhvr>
                                        <p:cTn id="8" dur="500" fill="hold"/>
                                        <p:tgtEl>
                                          <p:spTgt spid="39938"/>
                                        </p:tgtEl>
                                        <p:attrNameLst>
                                          <p:attrName>ppt_h</p:attrName>
                                        </p:attrNameLst>
                                      </p:cBhvr>
                                      <p:tavLst>
                                        <p:tav tm="0">
                                          <p:val>
                                            <p:fltVal val="0"/>
                                          </p:val>
                                        </p:tav>
                                        <p:tav tm="100000">
                                          <p:val>
                                            <p:strVal val="#ppt_h"/>
                                          </p:val>
                                        </p:tav>
                                      </p:tavLst>
                                    </p:anim>
                                    <p:animEffect transition="in" filter="fade">
                                      <p:cBhvr>
                                        <p:cTn id="9" dur="500"/>
                                        <p:tgtEl>
                                          <p:spTgt spid="39938"/>
                                        </p:tgtEl>
                                      </p:cBhvr>
                                    </p:animEffec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par>
                                <p:cTn id="10" presetID="49" presetClass="entr" presetSubtype="0" decel="100000" fill="hold" nodeType="withEffect">
                                  <p:stCondLst>
                                    <p:cond delay="0"/>
                                  </p:stCondLst>
                                  <p:childTnLst>
                                    <p:set>
                                      <p:cBhvr>
                                        <p:cTn id="11" dur="1" fill="hold">
                                          <p:stCondLst>
                                            <p:cond delay="0"/>
                                          </p:stCondLst>
                                        </p:cTn>
                                        <p:tgtEl>
                                          <p:spTgt spid="39939"/>
                                        </p:tgtEl>
                                        <p:attrNameLst>
                                          <p:attrName>style.visibility</p:attrName>
                                        </p:attrNameLst>
                                      </p:cBhvr>
                                      <p:to>
                                        <p:strVal val="visible"/>
                                      </p:to>
                                    </p:set>
                                    <p:anim calcmode="lin" valueType="num">
                                      <p:cBhvr>
                                        <p:cTn id="12" dur="500" fill="hold"/>
                                        <p:tgtEl>
                                          <p:spTgt spid="39939"/>
                                        </p:tgtEl>
                                        <p:attrNameLst>
                                          <p:attrName>ppt_w</p:attrName>
                                        </p:attrNameLst>
                                      </p:cBhvr>
                                      <p:tavLst>
                                        <p:tav tm="0">
                                          <p:val>
                                            <p:fltVal val="0"/>
                                          </p:val>
                                        </p:tav>
                                        <p:tav tm="100000">
                                          <p:val>
                                            <p:strVal val="#ppt_w"/>
                                          </p:val>
                                        </p:tav>
                                      </p:tavLst>
                                    </p:anim>
                                    <p:anim calcmode="lin" valueType="num">
                                      <p:cBhvr>
                                        <p:cTn id="13" dur="500" fill="hold"/>
                                        <p:tgtEl>
                                          <p:spTgt spid="39939"/>
                                        </p:tgtEl>
                                        <p:attrNameLst>
                                          <p:attrName>ppt_h</p:attrName>
                                        </p:attrNameLst>
                                      </p:cBhvr>
                                      <p:tavLst>
                                        <p:tav tm="0">
                                          <p:val>
                                            <p:fltVal val="0"/>
                                          </p:val>
                                        </p:tav>
                                        <p:tav tm="100000">
                                          <p:val>
                                            <p:strVal val="#ppt_h"/>
                                          </p:val>
                                        </p:tav>
                                      </p:tavLst>
                                    </p:anim>
                                    <p:anim calcmode="lin" valueType="num">
                                      <p:cBhvr>
                                        <p:cTn id="14" dur="500" fill="hold"/>
                                        <p:tgtEl>
                                          <p:spTgt spid="39939"/>
                                        </p:tgtEl>
                                        <p:attrNameLst>
                                          <p:attrName>style.rotation</p:attrName>
                                        </p:attrNameLst>
                                      </p:cBhvr>
                                      <p:tavLst>
                                        <p:tav tm="0">
                                          <p:val>
                                            <p:fltVal val="360"/>
                                          </p:val>
                                        </p:tav>
                                        <p:tav tm="100000">
                                          <p:val>
                                            <p:fltVal val="0"/>
                                          </p:val>
                                        </p:tav>
                                      </p:tavLst>
                                    </p:anim>
                                    <p:animEffect transition="in" filter="fade">
                                      <p:cBhvr>
                                        <p:cTn id="15" dur="500"/>
                                        <p:tgtEl>
                                          <p:spTgt spid="39939"/>
                                        </p:tgtEl>
                                      </p:cBhvr>
                                    </p:animEffect>
                                  </p:childTnLst>
                                  <p:subTnLst>
                                    <p:audio>
                                      <p:cMediaNode>
                                        <p:cTn display="0" masterRel="sameClick">
                                          <p:stCondLst>
                                            <p:cond evt="begin" delay="0">
                                              <p:tn val="10"/>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104450" name="WordArt 2">
            <a:extLst>
              <a:ext uri="{FF2B5EF4-FFF2-40B4-BE49-F238E27FC236}">
                <a16:creationId xmlns:a16="http://schemas.microsoft.com/office/drawing/2014/main" id="{499A4935-8320-A9BA-EEFF-A1E6BF0B6AC0}"/>
              </a:ext>
            </a:extLst>
          </p:cNvPr>
          <p:cNvSpPr>
            <a:spLocks noChangeArrowheads="1" noChangeShapeType="1" noTextEdit="1"/>
          </p:cNvSpPr>
          <p:nvPr/>
        </p:nvSpPr>
        <p:spPr bwMode="auto">
          <a:xfrm>
            <a:off x="609600" y="-152400"/>
            <a:ext cx="7239000" cy="655320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contourClr>
                <a:srgbClr val="FFE701"/>
              </a:contourClr>
            </a:sp3d>
          </a:bodyPr>
          <a:lstStyle/>
          <a:p>
            <a:pPr algn="ctr"/>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Sweet!</a:t>
            </a:r>
          </a:p>
          <a:p>
            <a:pPr algn="ctr"/>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You are correct!</a:t>
            </a:r>
          </a:p>
        </p:txBody>
      </p:sp>
      <p:pic>
        <p:nvPicPr>
          <p:cNvPr id="104451" name="Picture 3">
            <a:hlinkClick r:id="rId3" action="ppaction://hlinksldjump"/>
            <a:extLst>
              <a:ext uri="{FF2B5EF4-FFF2-40B4-BE49-F238E27FC236}">
                <a16:creationId xmlns:a16="http://schemas.microsoft.com/office/drawing/2014/main" id="{DBE87088-912D-887B-924E-DF9DA1BF8B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9577" r="9375"/>
          <a:stretch>
            <a:fillRect/>
          </a:stretch>
        </p:blipFill>
        <p:spPr bwMode="auto">
          <a:xfrm>
            <a:off x="6324600" y="4648200"/>
            <a:ext cx="2209800" cy="1571625"/>
          </a:xfrm>
          <a:prstGeom prst="rect">
            <a:avLst/>
          </a:prstGeom>
          <a:noFill/>
          <a:extLst>
            <a:ext uri="{909E8E84-426E-40DD-AFC4-6F175D3DCCD1}">
              <a14:hiddenFill xmlns:a14="http://schemas.microsoft.com/office/drawing/2010/main">
                <a:solidFill>
                  <a:srgbClr val="FFFFFF"/>
                </a:solidFill>
              </a14:hiddenFill>
            </a:ext>
          </a:extLst>
        </p:spPr>
      </p:pic>
      <p:sp>
        <p:nvSpPr>
          <p:cNvPr id="104452" name="Text Box 4">
            <a:extLst>
              <a:ext uri="{FF2B5EF4-FFF2-40B4-BE49-F238E27FC236}">
                <a16:creationId xmlns:a16="http://schemas.microsoft.com/office/drawing/2014/main" id="{1D56F3CA-06B1-609A-C1E3-366273E4F901}"/>
              </a:ext>
            </a:extLst>
          </p:cNvPr>
          <p:cNvSpPr txBox="1">
            <a:spLocks noChangeArrowheads="1"/>
          </p:cNvSpPr>
          <p:nvPr/>
        </p:nvSpPr>
        <p:spPr bwMode="auto">
          <a:xfrm>
            <a:off x="6553200" y="4267200"/>
            <a:ext cx="2209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Click on Peter!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104450"/>
                                        </p:tgtEl>
                                        <p:attrNameLst>
                                          <p:attrName>style.visibility</p:attrName>
                                        </p:attrNameLst>
                                      </p:cBhvr>
                                      <p:to>
                                        <p:strVal val="visible"/>
                                      </p:to>
                                    </p:set>
                                    <p:anim calcmode="lin" valueType="num">
                                      <p:cBhvr>
                                        <p:cTn id="7" dur="500" fill="hold"/>
                                        <p:tgtEl>
                                          <p:spTgt spid="104450"/>
                                        </p:tgtEl>
                                        <p:attrNameLst>
                                          <p:attrName>ppt_w</p:attrName>
                                        </p:attrNameLst>
                                      </p:cBhvr>
                                      <p:tavLst>
                                        <p:tav tm="0">
                                          <p:val>
                                            <p:fltVal val="0"/>
                                          </p:val>
                                        </p:tav>
                                        <p:tav tm="100000">
                                          <p:val>
                                            <p:strVal val="#ppt_w"/>
                                          </p:val>
                                        </p:tav>
                                      </p:tavLst>
                                    </p:anim>
                                    <p:anim calcmode="lin" valueType="num">
                                      <p:cBhvr>
                                        <p:cTn id="8" dur="500" fill="hold"/>
                                        <p:tgtEl>
                                          <p:spTgt spid="104450"/>
                                        </p:tgtEl>
                                        <p:attrNameLst>
                                          <p:attrName>ppt_h</p:attrName>
                                        </p:attrNameLst>
                                      </p:cBhvr>
                                      <p:tavLst>
                                        <p:tav tm="0">
                                          <p:val>
                                            <p:fltVal val="0"/>
                                          </p:val>
                                        </p:tav>
                                        <p:tav tm="100000">
                                          <p:val>
                                            <p:strVal val="#ppt_h"/>
                                          </p:val>
                                        </p:tav>
                                      </p:tavLst>
                                    </p:anim>
                                    <p:animEffect transition="in" filter="fade">
                                      <p:cBhvr>
                                        <p:cTn id="9" dur="500"/>
                                        <p:tgtEl>
                                          <p:spTgt spid="104450"/>
                                        </p:tgtEl>
                                      </p:cBhvr>
                                    </p:animEffec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par>
                                <p:cTn id="10" presetID="49" presetClass="entr" presetSubtype="0" decel="100000" fill="hold" nodeType="withEffect">
                                  <p:stCondLst>
                                    <p:cond delay="0"/>
                                  </p:stCondLst>
                                  <p:childTnLst>
                                    <p:set>
                                      <p:cBhvr>
                                        <p:cTn id="11" dur="1" fill="hold">
                                          <p:stCondLst>
                                            <p:cond delay="0"/>
                                          </p:stCondLst>
                                        </p:cTn>
                                        <p:tgtEl>
                                          <p:spTgt spid="104451"/>
                                        </p:tgtEl>
                                        <p:attrNameLst>
                                          <p:attrName>style.visibility</p:attrName>
                                        </p:attrNameLst>
                                      </p:cBhvr>
                                      <p:to>
                                        <p:strVal val="visible"/>
                                      </p:to>
                                    </p:set>
                                    <p:anim calcmode="lin" valueType="num">
                                      <p:cBhvr>
                                        <p:cTn id="12" dur="500" fill="hold"/>
                                        <p:tgtEl>
                                          <p:spTgt spid="104451"/>
                                        </p:tgtEl>
                                        <p:attrNameLst>
                                          <p:attrName>ppt_w</p:attrName>
                                        </p:attrNameLst>
                                      </p:cBhvr>
                                      <p:tavLst>
                                        <p:tav tm="0">
                                          <p:val>
                                            <p:fltVal val="0"/>
                                          </p:val>
                                        </p:tav>
                                        <p:tav tm="100000">
                                          <p:val>
                                            <p:strVal val="#ppt_w"/>
                                          </p:val>
                                        </p:tav>
                                      </p:tavLst>
                                    </p:anim>
                                    <p:anim calcmode="lin" valueType="num">
                                      <p:cBhvr>
                                        <p:cTn id="13" dur="500" fill="hold"/>
                                        <p:tgtEl>
                                          <p:spTgt spid="104451"/>
                                        </p:tgtEl>
                                        <p:attrNameLst>
                                          <p:attrName>ppt_h</p:attrName>
                                        </p:attrNameLst>
                                      </p:cBhvr>
                                      <p:tavLst>
                                        <p:tav tm="0">
                                          <p:val>
                                            <p:fltVal val="0"/>
                                          </p:val>
                                        </p:tav>
                                        <p:tav tm="100000">
                                          <p:val>
                                            <p:strVal val="#ppt_h"/>
                                          </p:val>
                                        </p:tav>
                                      </p:tavLst>
                                    </p:anim>
                                    <p:anim calcmode="lin" valueType="num">
                                      <p:cBhvr>
                                        <p:cTn id="14" dur="500" fill="hold"/>
                                        <p:tgtEl>
                                          <p:spTgt spid="104451"/>
                                        </p:tgtEl>
                                        <p:attrNameLst>
                                          <p:attrName>style.rotation</p:attrName>
                                        </p:attrNameLst>
                                      </p:cBhvr>
                                      <p:tavLst>
                                        <p:tav tm="0">
                                          <p:val>
                                            <p:fltVal val="360"/>
                                          </p:val>
                                        </p:tav>
                                        <p:tav tm="100000">
                                          <p:val>
                                            <p:fltVal val="0"/>
                                          </p:val>
                                        </p:tav>
                                      </p:tavLst>
                                    </p:anim>
                                    <p:animEffect transition="in" filter="fade">
                                      <p:cBhvr>
                                        <p:cTn id="15" dur="500"/>
                                        <p:tgtEl>
                                          <p:spTgt spid="104451"/>
                                        </p:tgtEl>
                                      </p:cBhvr>
                                    </p:animEffect>
                                  </p:childTnLst>
                                  <p:subTnLst>
                                    <p:audio>
                                      <p:cMediaNode>
                                        <p:cTn display="0" masterRel="sameClick">
                                          <p:stCondLst>
                                            <p:cond evt="begin" delay="0">
                                              <p:tn val="10"/>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105474" name="WordArt 2">
            <a:extLst>
              <a:ext uri="{FF2B5EF4-FFF2-40B4-BE49-F238E27FC236}">
                <a16:creationId xmlns:a16="http://schemas.microsoft.com/office/drawing/2014/main" id="{1801C6CE-5AD4-3DAF-E89C-BF8B62E86602}"/>
              </a:ext>
            </a:extLst>
          </p:cNvPr>
          <p:cNvSpPr>
            <a:spLocks noChangeArrowheads="1" noChangeShapeType="1" noTextEdit="1"/>
          </p:cNvSpPr>
          <p:nvPr/>
        </p:nvSpPr>
        <p:spPr bwMode="auto">
          <a:xfrm>
            <a:off x="609600" y="-152400"/>
            <a:ext cx="7239000" cy="655320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contourClr>
                <a:srgbClr val="FFE701"/>
              </a:contourClr>
            </a:sp3d>
          </a:bodyPr>
          <a:lstStyle/>
          <a:p>
            <a:pPr algn="ctr"/>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Sweet!</a:t>
            </a:r>
          </a:p>
          <a:p>
            <a:pPr algn="ctr"/>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You are correct!</a:t>
            </a:r>
          </a:p>
        </p:txBody>
      </p:sp>
      <p:pic>
        <p:nvPicPr>
          <p:cNvPr id="105475" name="Picture 3">
            <a:hlinkClick r:id="rId3" action="ppaction://hlinksldjump"/>
            <a:extLst>
              <a:ext uri="{FF2B5EF4-FFF2-40B4-BE49-F238E27FC236}">
                <a16:creationId xmlns:a16="http://schemas.microsoft.com/office/drawing/2014/main" id="{F2B4E855-F3A3-1313-B017-2B13A5373E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9577" r="9375"/>
          <a:stretch>
            <a:fillRect/>
          </a:stretch>
        </p:blipFill>
        <p:spPr bwMode="auto">
          <a:xfrm>
            <a:off x="6324600" y="4648200"/>
            <a:ext cx="2209800" cy="1571625"/>
          </a:xfrm>
          <a:prstGeom prst="rect">
            <a:avLst/>
          </a:prstGeom>
          <a:noFill/>
          <a:extLst>
            <a:ext uri="{909E8E84-426E-40DD-AFC4-6F175D3DCCD1}">
              <a14:hiddenFill xmlns:a14="http://schemas.microsoft.com/office/drawing/2010/main">
                <a:solidFill>
                  <a:srgbClr val="FFFFFF"/>
                </a:solidFill>
              </a14:hiddenFill>
            </a:ext>
          </a:extLst>
        </p:spPr>
      </p:pic>
      <p:sp>
        <p:nvSpPr>
          <p:cNvPr id="105476" name="Text Box 4">
            <a:extLst>
              <a:ext uri="{FF2B5EF4-FFF2-40B4-BE49-F238E27FC236}">
                <a16:creationId xmlns:a16="http://schemas.microsoft.com/office/drawing/2014/main" id="{AD340A66-A055-938E-D9D9-9C6853A2D176}"/>
              </a:ext>
            </a:extLst>
          </p:cNvPr>
          <p:cNvSpPr txBox="1">
            <a:spLocks noChangeArrowheads="1"/>
          </p:cNvSpPr>
          <p:nvPr/>
        </p:nvSpPr>
        <p:spPr bwMode="auto">
          <a:xfrm>
            <a:off x="6553200" y="4267200"/>
            <a:ext cx="2209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Click on Peter!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105474"/>
                                        </p:tgtEl>
                                        <p:attrNameLst>
                                          <p:attrName>style.visibility</p:attrName>
                                        </p:attrNameLst>
                                      </p:cBhvr>
                                      <p:to>
                                        <p:strVal val="visible"/>
                                      </p:to>
                                    </p:set>
                                    <p:anim calcmode="lin" valueType="num">
                                      <p:cBhvr>
                                        <p:cTn id="7" dur="500" fill="hold"/>
                                        <p:tgtEl>
                                          <p:spTgt spid="105474"/>
                                        </p:tgtEl>
                                        <p:attrNameLst>
                                          <p:attrName>ppt_w</p:attrName>
                                        </p:attrNameLst>
                                      </p:cBhvr>
                                      <p:tavLst>
                                        <p:tav tm="0">
                                          <p:val>
                                            <p:fltVal val="0"/>
                                          </p:val>
                                        </p:tav>
                                        <p:tav tm="100000">
                                          <p:val>
                                            <p:strVal val="#ppt_w"/>
                                          </p:val>
                                        </p:tav>
                                      </p:tavLst>
                                    </p:anim>
                                    <p:anim calcmode="lin" valueType="num">
                                      <p:cBhvr>
                                        <p:cTn id="8" dur="500" fill="hold"/>
                                        <p:tgtEl>
                                          <p:spTgt spid="105474"/>
                                        </p:tgtEl>
                                        <p:attrNameLst>
                                          <p:attrName>ppt_h</p:attrName>
                                        </p:attrNameLst>
                                      </p:cBhvr>
                                      <p:tavLst>
                                        <p:tav tm="0">
                                          <p:val>
                                            <p:fltVal val="0"/>
                                          </p:val>
                                        </p:tav>
                                        <p:tav tm="100000">
                                          <p:val>
                                            <p:strVal val="#ppt_h"/>
                                          </p:val>
                                        </p:tav>
                                      </p:tavLst>
                                    </p:anim>
                                    <p:animEffect transition="in" filter="fade">
                                      <p:cBhvr>
                                        <p:cTn id="9" dur="500"/>
                                        <p:tgtEl>
                                          <p:spTgt spid="105474"/>
                                        </p:tgtEl>
                                      </p:cBhvr>
                                    </p:animEffec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par>
                                <p:cTn id="10" presetID="49" presetClass="entr" presetSubtype="0" decel="100000" fill="hold" nodeType="withEffect">
                                  <p:stCondLst>
                                    <p:cond delay="0"/>
                                  </p:stCondLst>
                                  <p:childTnLst>
                                    <p:set>
                                      <p:cBhvr>
                                        <p:cTn id="11" dur="1" fill="hold">
                                          <p:stCondLst>
                                            <p:cond delay="0"/>
                                          </p:stCondLst>
                                        </p:cTn>
                                        <p:tgtEl>
                                          <p:spTgt spid="105475"/>
                                        </p:tgtEl>
                                        <p:attrNameLst>
                                          <p:attrName>style.visibility</p:attrName>
                                        </p:attrNameLst>
                                      </p:cBhvr>
                                      <p:to>
                                        <p:strVal val="visible"/>
                                      </p:to>
                                    </p:set>
                                    <p:anim calcmode="lin" valueType="num">
                                      <p:cBhvr>
                                        <p:cTn id="12" dur="500" fill="hold"/>
                                        <p:tgtEl>
                                          <p:spTgt spid="105475"/>
                                        </p:tgtEl>
                                        <p:attrNameLst>
                                          <p:attrName>ppt_w</p:attrName>
                                        </p:attrNameLst>
                                      </p:cBhvr>
                                      <p:tavLst>
                                        <p:tav tm="0">
                                          <p:val>
                                            <p:fltVal val="0"/>
                                          </p:val>
                                        </p:tav>
                                        <p:tav tm="100000">
                                          <p:val>
                                            <p:strVal val="#ppt_w"/>
                                          </p:val>
                                        </p:tav>
                                      </p:tavLst>
                                    </p:anim>
                                    <p:anim calcmode="lin" valueType="num">
                                      <p:cBhvr>
                                        <p:cTn id="13" dur="500" fill="hold"/>
                                        <p:tgtEl>
                                          <p:spTgt spid="105475"/>
                                        </p:tgtEl>
                                        <p:attrNameLst>
                                          <p:attrName>ppt_h</p:attrName>
                                        </p:attrNameLst>
                                      </p:cBhvr>
                                      <p:tavLst>
                                        <p:tav tm="0">
                                          <p:val>
                                            <p:fltVal val="0"/>
                                          </p:val>
                                        </p:tav>
                                        <p:tav tm="100000">
                                          <p:val>
                                            <p:strVal val="#ppt_h"/>
                                          </p:val>
                                        </p:tav>
                                      </p:tavLst>
                                    </p:anim>
                                    <p:anim calcmode="lin" valueType="num">
                                      <p:cBhvr>
                                        <p:cTn id="14" dur="500" fill="hold"/>
                                        <p:tgtEl>
                                          <p:spTgt spid="105475"/>
                                        </p:tgtEl>
                                        <p:attrNameLst>
                                          <p:attrName>style.rotation</p:attrName>
                                        </p:attrNameLst>
                                      </p:cBhvr>
                                      <p:tavLst>
                                        <p:tav tm="0">
                                          <p:val>
                                            <p:fltVal val="360"/>
                                          </p:val>
                                        </p:tav>
                                        <p:tav tm="100000">
                                          <p:val>
                                            <p:fltVal val="0"/>
                                          </p:val>
                                        </p:tav>
                                      </p:tavLst>
                                    </p:anim>
                                    <p:animEffect transition="in" filter="fade">
                                      <p:cBhvr>
                                        <p:cTn id="15" dur="500"/>
                                        <p:tgtEl>
                                          <p:spTgt spid="105475"/>
                                        </p:tgtEl>
                                      </p:cBhvr>
                                    </p:animEffect>
                                  </p:childTnLst>
                                  <p:subTnLst>
                                    <p:audio>
                                      <p:cMediaNode>
                                        <p:cTn display="0" masterRel="sameClick">
                                          <p:stCondLst>
                                            <p:cond evt="begin" delay="0">
                                              <p:tn val="10"/>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06850" name="WordArt 2">
            <a:extLst>
              <a:ext uri="{FF2B5EF4-FFF2-40B4-BE49-F238E27FC236}">
                <a16:creationId xmlns:a16="http://schemas.microsoft.com/office/drawing/2014/main" id="{1846836F-4E47-C4C5-8565-930921C9B883}"/>
              </a:ext>
            </a:extLst>
          </p:cNvPr>
          <p:cNvSpPr>
            <a:spLocks noChangeArrowheads="1" noChangeShapeType="1" noTextEdit="1"/>
          </p:cNvSpPr>
          <p:nvPr/>
        </p:nvSpPr>
        <p:spPr bwMode="auto">
          <a:xfrm>
            <a:off x="609600" y="-152400"/>
            <a:ext cx="7239000" cy="655320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contourClr>
                <a:srgbClr val="FFE701"/>
              </a:contourClr>
            </a:sp3d>
          </a:bodyPr>
          <a:lstStyle/>
          <a:p>
            <a:pPr algn="ctr"/>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Sweet!</a:t>
            </a:r>
          </a:p>
          <a:p>
            <a:pPr algn="ctr"/>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You are correct!</a:t>
            </a:r>
          </a:p>
        </p:txBody>
      </p:sp>
      <p:pic>
        <p:nvPicPr>
          <p:cNvPr id="206851" name="Picture 3">
            <a:hlinkClick r:id="rId3" action="ppaction://hlinksldjump"/>
            <a:extLst>
              <a:ext uri="{FF2B5EF4-FFF2-40B4-BE49-F238E27FC236}">
                <a16:creationId xmlns:a16="http://schemas.microsoft.com/office/drawing/2014/main" id="{8E4A5F4D-3A36-105A-59D5-1FC9CFE367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9577" r="9375"/>
          <a:stretch>
            <a:fillRect/>
          </a:stretch>
        </p:blipFill>
        <p:spPr bwMode="auto">
          <a:xfrm>
            <a:off x="6324600" y="4648200"/>
            <a:ext cx="2209800" cy="1571625"/>
          </a:xfrm>
          <a:prstGeom prst="rect">
            <a:avLst/>
          </a:prstGeom>
          <a:noFill/>
          <a:extLst>
            <a:ext uri="{909E8E84-426E-40DD-AFC4-6F175D3DCCD1}">
              <a14:hiddenFill xmlns:a14="http://schemas.microsoft.com/office/drawing/2010/main">
                <a:solidFill>
                  <a:srgbClr val="FFFFFF"/>
                </a:solidFill>
              </a14:hiddenFill>
            </a:ext>
          </a:extLst>
        </p:spPr>
      </p:pic>
      <p:sp>
        <p:nvSpPr>
          <p:cNvPr id="206852" name="Text Box 4">
            <a:extLst>
              <a:ext uri="{FF2B5EF4-FFF2-40B4-BE49-F238E27FC236}">
                <a16:creationId xmlns:a16="http://schemas.microsoft.com/office/drawing/2014/main" id="{F1F590C8-708E-592C-1F46-10F54BB45C68}"/>
              </a:ext>
            </a:extLst>
          </p:cNvPr>
          <p:cNvSpPr txBox="1">
            <a:spLocks noChangeArrowheads="1"/>
          </p:cNvSpPr>
          <p:nvPr/>
        </p:nvSpPr>
        <p:spPr bwMode="auto">
          <a:xfrm>
            <a:off x="6553200" y="4267200"/>
            <a:ext cx="2209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Click on Peter!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206850"/>
                                        </p:tgtEl>
                                        <p:attrNameLst>
                                          <p:attrName>style.visibility</p:attrName>
                                        </p:attrNameLst>
                                      </p:cBhvr>
                                      <p:to>
                                        <p:strVal val="visible"/>
                                      </p:to>
                                    </p:set>
                                    <p:anim calcmode="lin" valueType="num">
                                      <p:cBhvr>
                                        <p:cTn id="7" dur="500" fill="hold"/>
                                        <p:tgtEl>
                                          <p:spTgt spid="206850"/>
                                        </p:tgtEl>
                                        <p:attrNameLst>
                                          <p:attrName>ppt_w</p:attrName>
                                        </p:attrNameLst>
                                      </p:cBhvr>
                                      <p:tavLst>
                                        <p:tav tm="0">
                                          <p:val>
                                            <p:fltVal val="0"/>
                                          </p:val>
                                        </p:tav>
                                        <p:tav tm="100000">
                                          <p:val>
                                            <p:strVal val="#ppt_w"/>
                                          </p:val>
                                        </p:tav>
                                      </p:tavLst>
                                    </p:anim>
                                    <p:anim calcmode="lin" valueType="num">
                                      <p:cBhvr>
                                        <p:cTn id="8" dur="500" fill="hold"/>
                                        <p:tgtEl>
                                          <p:spTgt spid="206850"/>
                                        </p:tgtEl>
                                        <p:attrNameLst>
                                          <p:attrName>ppt_h</p:attrName>
                                        </p:attrNameLst>
                                      </p:cBhvr>
                                      <p:tavLst>
                                        <p:tav tm="0">
                                          <p:val>
                                            <p:fltVal val="0"/>
                                          </p:val>
                                        </p:tav>
                                        <p:tav tm="100000">
                                          <p:val>
                                            <p:strVal val="#ppt_h"/>
                                          </p:val>
                                        </p:tav>
                                      </p:tavLst>
                                    </p:anim>
                                    <p:animEffect transition="in" filter="fade">
                                      <p:cBhvr>
                                        <p:cTn id="9" dur="500"/>
                                        <p:tgtEl>
                                          <p:spTgt spid="206850"/>
                                        </p:tgtEl>
                                      </p:cBhvr>
                                    </p:animEffec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par>
                                <p:cTn id="10" presetID="49" presetClass="entr" presetSubtype="0" decel="100000" fill="hold" nodeType="withEffect">
                                  <p:stCondLst>
                                    <p:cond delay="0"/>
                                  </p:stCondLst>
                                  <p:childTnLst>
                                    <p:set>
                                      <p:cBhvr>
                                        <p:cTn id="11" dur="1" fill="hold">
                                          <p:stCondLst>
                                            <p:cond delay="0"/>
                                          </p:stCondLst>
                                        </p:cTn>
                                        <p:tgtEl>
                                          <p:spTgt spid="206851"/>
                                        </p:tgtEl>
                                        <p:attrNameLst>
                                          <p:attrName>style.visibility</p:attrName>
                                        </p:attrNameLst>
                                      </p:cBhvr>
                                      <p:to>
                                        <p:strVal val="visible"/>
                                      </p:to>
                                    </p:set>
                                    <p:anim calcmode="lin" valueType="num">
                                      <p:cBhvr>
                                        <p:cTn id="12" dur="500" fill="hold"/>
                                        <p:tgtEl>
                                          <p:spTgt spid="206851"/>
                                        </p:tgtEl>
                                        <p:attrNameLst>
                                          <p:attrName>ppt_w</p:attrName>
                                        </p:attrNameLst>
                                      </p:cBhvr>
                                      <p:tavLst>
                                        <p:tav tm="0">
                                          <p:val>
                                            <p:fltVal val="0"/>
                                          </p:val>
                                        </p:tav>
                                        <p:tav tm="100000">
                                          <p:val>
                                            <p:strVal val="#ppt_w"/>
                                          </p:val>
                                        </p:tav>
                                      </p:tavLst>
                                    </p:anim>
                                    <p:anim calcmode="lin" valueType="num">
                                      <p:cBhvr>
                                        <p:cTn id="13" dur="500" fill="hold"/>
                                        <p:tgtEl>
                                          <p:spTgt spid="206851"/>
                                        </p:tgtEl>
                                        <p:attrNameLst>
                                          <p:attrName>ppt_h</p:attrName>
                                        </p:attrNameLst>
                                      </p:cBhvr>
                                      <p:tavLst>
                                        <p:tav tm="0">
                                          <p:val>
                                            <p:fltVal val="0"/>
                                          </p:val>
                                        </p:tav>
                                        <p:tav tm="100000">
                                          <p:val>
                                            <p:strVal val="#ppt_h"/>
                                          </p:val>
                                        </p:tav>
                                      </p:tavLst>
                                    </p:anim>
                                    <p:anim calcmode="lin" valueType="num">
                                      <p:cBhvr>
                                        <p:cTn id="14" dur="500" fill="hold"/>
                                        <p:tgtEl>
                                          <p:spTgt spid="206851"/>
                                        </p:tgtEl>
                                        <p:attrNameLst>
                                          <p:attrName>style.rotation</p:attrName>
                                        </p:attrNameLst>
                                      </p:cBhvr>
                                      <p:tavLst>
                                        <p:tav tm="0">
                                          <p:val>
                                            <p:fltVal val="360"/>
                                          </p:val>
                                        </p:tav>
                                        <p:tav tm="100000">
                                          <p:val>
                                            <p:fltVal val="0"/>
                                          </p:val>
                                        </p:tav>
                                      </p:tavLst>
                                    </p:anim>
                                    <p:animEffect transition="in" filter="fade">
                                      <p:cBhvr>
                                        <p:cTn id="15" dur="500"/>
                                        <p:tgtEl>
                                          <p:spTgt spid="206851"/>
                                        </p:tgtEl>
                                      </p:cBhvr>
                                    </p:animEffect>
                                  </p:childTnLst>
                                  <p:subTnLst>
                                    <p:audio>
                                      <p:cMediaNode>
                                        <p:cTn display="0" masterRel="sameClick">
                                          <p:stCondLst>
                                            <p:cond evt="begin" delay="0">
                                              <p:tn val="10"/>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07874" name="WordArt 2">
            <a:extLst>
              <a:ext uri="{FF2B5EF4-FFF2-40B4-BE49-F238E27FC236}">
                <a16:creationId xmlns:a16="http://schemas.microsoft.com/office/drawing/2014/main" id="{4FC76596-732F-3F6F-D560-62D34A85586D}"/>
              </a:ext>
            </a:extLst>
          </p:cNvPr>
          <p:cNvSpPr>
            <a:spLocks noChangeArrowheads="1" noChangeShapeType="1" noTextEdit="1"/>
          </p:cNvSpPr>
          <p:nvPr/>
        </p:nvSpPr>
        <p:spPr bwMode="auto">
          <a:xfrm>
            <a:off x="609600" y="-152400"/>
            <a:ext cx="7239000" cy="655320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contourClr>
                <a:srgbClr val="FFE701"/>
              </a:contourClr>
            </a:sp3d>
          </a:bodyPr>
          <a:lstStyle/>
          <a:p>
            <a:pPr algn="ctr"/>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Sweet!</a:t>
            </a:r>
          </a:p>
          <a:p>
            <a:pPr algn="ctr"/>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You are correct!</a:t>
            </a:r>
          </a:p>
        </p:txBody>
      </p:sp>
      <p:pic>
        <p:nvPicPr>
          <p:cNvPr id="207875" name="Picture 3">
            <a:hlinkClick r:id="rId3" action="ppaction://hlinksldjump"/>
            <a:extLst>
              <a:ext uri="{FF2B5EF4-FFF2-40B4-BE49-F238E27FC236}">
                <a16:creationId xmlns:a16="http://schemas.microsoft.com/office/drawing/2014/main" id="{24F82BFA-09DC-CE39-3DB4-203539715F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9577" r="9375"/>
          <a:stretch>
            <a:fillRect/>
          </a:stretch>
        </p:blipFill>
        <p:spPr bwMode="auto">
          <a:xfrm>
            <a:off x="6324600" y="4648200"/>
            <a:ext cx="2209800" cy="1571625"/>
          </a:xfrm>
          <a:prstGeom prst="rect">
            <a:avLst/>
          </a:prstGeom>
          <a:noFill/>
          <a:extLst>
            <a:ext uri="{909E8E84-426E-40DD-AFC4-6F175D3DCCD1}">
              <a14:hiddenFill xmlns:a14="http://schemas.microsoft.com/office/drawing/2010/main">
                <a:solidFill>
                  <a:srgbClr val="FFFFFF"/>
                </a:solidFill>
              </a14:hiddenFill>
            </a:ext>
          </a:extLst>
        </p:spPr>
      </p:pic>
      <p:sp>
        <p:nvSpPr>
          <p:cNvPr id="207876" name="Text Box 4">
            <a:extLst>
              <a:ext uri="{FF2B5EF4-FFF2-40B4-BE49-F238E27FC236}">
                <a16:creationId xmlns:a16="http://schemas.microsoft.com/office/drawing/2014/main" id="{98E19195-1B10-AA40-936B-40B4A01106B7}"/>
              </a:ext>
            </a:extLst>
          </p:cNvPr>
          <p:cNvSpPr txBox="1">
            <a:spLocks noChangeArrowheads="1"/>
          </p:cNvSpPr>
          <p:nvPr/>
        </p:nvSpPr>
        <p:spPr bwMode="auto">
          <a:xfrm>
            <a:off x="6553200" y="4267200"/>
            <a:ext cx="2209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Click on Peter!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207874"/>
                                        </p:tgtEl>
                                        <p:attrNameLst>
                                          <p:attrName>style.visibility</p:attrName>
                                        </p:attrNameLst>
                                      </p:cBhvr>
                                      <p:to>
                                        <p:strVal val="visible"/>
                                      </p:to>
                                    </p:set>
                                    <p:anim calcmode="lin" valueType="num">
                                      <p:cBhvr>
                                        <p:cTn id="7" dur="500" fill="hold"/>
                                        <p:tgtEl>
                                          <p:spTgt spid="207874"/>
                                        </p:tgtEl>
                                        <p:attrNameLst>
                                          <p:attrName>ppt_w</p:attrName>
                                        </p:attrNameLst>
                                      </p:cBhvr>
                                      <p:tavLst>
                                        <p:tav tm="0">
                                          <p:val>
                                            <p:fltVal val="0"/>
                                          </p:val>
                                        </p:tav>
                                        <p:tav tm="100000">
                                          <p:val>
                                            <p:strVal val="#ppt_w"/>
                                          </p:val>
                                        </p:tav>
                                      </p:tavLst>
                                    </p:anim>
                                    <p:anim calcmode="lin" valueType="num">
                                      <p:cBhvr>
                                        <p:cTn id="8" dur="500" fill="hold"/>
                                        <p:tgtEl>
                                          <p:spTgt spid="207874"/>
                                        </p:tgtEl>
                                        <p:attrNameLst>
                                          <p:attrName>ppt_h</p:attrName>
                                        </p:attrNameLst>
                                      </p:cBhvr>
                                      <p:tavLst>
                                        <p:tav tm="0">
                                          <p:val>
                                            <p:fltVal val="0"/>
                                          </p:val>
                                        </p:tav>
                                        <p:tav tm="100000">
                                          <p:val>
                                            <p:strVal val="#ppt_h"/>
                                          </p:val>
                                        </p:tav>
                                      </p:tavLst>
                                    </p:anim>
                                    <p:animEffect transition="in" filter="fade">
                                      <p:cBhvr>
                                        <p:cTn id="9" dur="500"/>
                                        <p:tgtEl>
                                          <p:spTgt spid="207874"/>
                                        </p:tgtEl>
                                      </p:cBhvr>
                                    </p:animEffec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par>
                                <p:cTn id="10" presetID="49" presetClass="entr" presetSubtype="0" decel="100000" fill="hold" nodeType="withEffect">
                                  <p:stCondLst>
                                    <p:cond delay="0"/>
                                  </p:stCondLst>
                                  <p:childTnLst>
                                    <p:set>
                                      <p:cBhvr>
                                        <p:cTn id="11" dur="1" fill="hold">
                                          <p:stCondLst>
                                            <p:cond delay="0"/>
                                          </p:stCondLst>
                                        </p:cTn>
                                        <p:tgtEl>
                                          <p:spTgt spid="207875"/>
                                        </p:tgtEl>
                                        <p:attrNameLst>
                                          <p:attrName>style.visibility</p:attrName>
                                        </p:attrNameLst>
                                      </p:cBhvr>
                                      <p:to>
                                        <p:strVal val="visible"/>
                                      </p:to>
                                    </p:set>
                                    <p:anim calcmode="lin" valueType="num">
                                      <p:cBhvr>
                                        <p:cTn id="12" dur="500" fill="hold"/>
                                        <p:tgtEl>
                                          <p:spTgt spid="207875"/>
                                        </p:tgtEl>
                                        <p:attrNameLst>
                                          <p:attrName>ppt_w</p:attrName>
                                        </p:attrNameLst>
                                      </p:cBhvr>
                                      <p:tavLst>
                                        <p:tav tm="0">
                                          <p:val>
                                            <p:fltVal val="0"/>
                                          </p:val>
                                        </p:tav>
                                        <p:tav tm="100000">
                                          <p:val>
                                            <p:strVal val="#ppt_w"/>
                                          </p:val>
                                        </p:tav>
                                      </p:tavLst>
                                    </p:anim>
                                    <p:anim calcmode="lin" valueType="num">
                                      <p:cBhvr>
                                        <p:cTn id="13" dur="500" fill="hold"/>
                                        <p:tgtEl>
                                          <p:spTgt spid="207875"/>
                                        </p:tgtEl>
                                        <p:attrNameLst>
                                          <p:attrName>ppt_h</p:attrName>
                                        </p:attrNameLst>
                                      </p:cBhvr>
                                      <p:tavLst>
                                        <p:tav tm="0">
                                          <p:val>
                                            <p:fltVal val="0"/>
                                          </p:val>
                                        </p:tav>
                                        <p:tav tm="100000">
                                          <p:val>
                                            <p:strVal val="#ppt_h"/>
                                          </p:val>
                                        </p:tav>
                                      </p:tavLst>
                                    </p:anim>
                                    <p:anim calcmode="lin" valueType="num">
                                      <p:cBhvr>
                                        <p:cTn id="14" dur="500" fill="hold"/>
                                        <p:tgtEl>
                                          <p:spTgt spid="207875"/>
                                        </p:tgtEl>
                                        <p:attrNameLst>
                                          <p:attrName>style.rotation</p:attrName>
                                        </p:attrNameLst>
                                      </p:cBhvr>
                                      <p:tavLst>
                                        <p:tav tm="0">
                                          <p:val>
                                            <p:fltVal val="360"/>
                                          </p:val>
                                        </p:tav>
                                        <p:tav tm="100000">
                                          <p:val>
                                            <p:fltVal val="0"/>
                                          </p:val>
                                        </p:tav>
                                      </p:tavLst>
                                    </p:anim>
                                    <p:animEffect transition="in" filter="fade">
                                      <p:cBhvr>
                                        <p:cTn id="15" dur="500"/>
                                        <p:tgtEl>
                                          <p:spTgt spid="207875"/>
                                        </p:tgtEl>
                                      </p:cBhvr>
                                    </p:animEffect>
                                  </p:childTnLst>
                                  <p:subTnLst>
                                    <p:audio>
                                      <p:cMediaNode>
                                        <p:cTn display="0" masterRel="sameClick">
                                          <p:stCondLst>
                                            <p:cond evt="begin" delay="0">
                                              <p:tn val="10"/>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08898" name="WordArt 2">
            <a:extLst>
              <a:ext uri="{FF2B5EF4-FFF2-40B4-BE49-F238E27FC236}">
                <a16:creationId xmlns:a16="http://schemas.microsoft.com/office/drawing/2014/main" id="{22DDA3EB-0266-4787-C402-5EB6BC584C9D}"/>
              </a:ext>
            </a:extLst>
          </p:cNvPr>
          <p:cNvSpPr>
            <a:spLocks noChangeArrowheads="1" noChangeShapeType="1" noTextEdit="1"/>
          </p:cNvSpPr>
          <p:nvPr/>
        </p:nvSpPr>
        <p:spPr bwMode="auto">
          <a:xfrm>
            <a:off x="609600" y="-152400"/>
            <a:ext cx="7239000" cy="655320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contourClr>
                <a:srgbClr val="FFE701"/>
              </a:contourClr>
            </a:sp3d>
          </a:bodyPr>
          <a:lstStyle/>
          <a:p>
            <a:pPr algn="ctr"/>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Sweet!</a:t>
            </a:r>
          </a:p>
          <a:p>
            <a:pPr algn="ctr"/>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You are correct!</a:t>
            </a:r>
          </a:p>
        </p:txBody>
      </p:sp>
      <p:pic>
        <p:nvPicPr>
          <p:cNvPr id="208899" name="Picture 3">
            <a:hlinkClick r:id="rId3" action="ppaction://hlinksldjump"/>
            <a:extLst>
              <a:ext uri="{FF2B5EF4-FFF2-40B4-BE49-F238E27FC236}">
                <a16:creationId xmlns:a16="http://schemas.microsoft.com/office/drawing/2014/main" id="{DE8EC31B-135E-6BC9-4703-DC7E8DBDD5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9577" r="9375"/>
          <a:stretch>
            <a:fillRect/>
          </a:stretch>
        </p:blipFill>
        <p:spPr bwMode="auto">
          <a:xfrm>
            <a:off x="6324600" y="4648200"/>
            <a:ext cx="2209800" cy="1571625"/>
          </a:xfrm>
          <a:prstGeom prst="rect">
            <a:avLst/>
          </a:prstGeom>
          <a:noFill/>
          <a:extLst>
            <a:ext uri="{909E8E84-426E-40DD-AFC4-6F175D3DCCD1}">
              <a14:hiddenFill xmlns:a14="http://schemas.microsoft.com/office/drawing/2010/main">
                <a:solidFill>
                  <a:srgbClr val="FFFFFF"/>
                </a:solidFill>
              </a14:hiddenFill>
            </a:ext>
          </a:extLst>
        </p:spPr>
      </p:pic>
      <p:sp>
        <p:nvSpPr>
          <p:cNvPr id="208900" name="Text Box 4">
            <a:extLst>
              <a:ext uri="{FF2B5EF4-FFF2-40B4-BE49-F238E27FC236}">
                <a16:creationId xmlns:a16="http://schemas.microsoft.com/office/drawing/2014/main" id="{A4C5ECB8-E459-712A-558F-63EF870F59AB}"/>
              </a:ext>
            </a:extLst>
          </p:cNvPr>
          <p:cNvSpPr txBox="1">
            <a:spLocks noChangeArrowheads="1"/>
          </p:cNvSpPr>
          <p:nvPr/>
        </p:nvSpPr>
        <p:spPr bwMode="auto">
          <a:xfrm>
            <a:off x="6553200" y="4267200"/>
            <a:ext cx="2209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Click on Peter!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208898"/>
                                        </p:tgtEl>
                                        <p:attrNameLst>
                                          <p:attrName>style.visibility</p:attrName>
                                        </p:attrNameLst>
                                      </p:cBhvr>
                                      <p:to>
                                        <p:strVal val="visible"/>
                                      </p:to>
                                    </p:set>
                                    <p:anim calcmode="lin" valueType="num">
                                      <p:cBhvr>
                                        <p:cTn id="7" dur="500" fill="hold"/>
                                        <p:tgtEl>
                                          <p:spTgt spid="208898"/>
                                        </p:tgtEl>
                                        <p:attrNameLst>
                                          <p:attrName>ppt_w</p:attrName>
                                        </p:attrNameLst>
                                      </p:cBhvr>
                                      <p:tavLst>
                                        <p:tav tm="0">
                                          <p:val>
                                            <p:fltVal val="0"/>
                                          </p:val>
                                        </p:tav>
                                        <p:tav tm="100000">
                                          <p:val>
                                            <p:strVal val="#ppt_w"/>
                                          </p:val>
                                        </p:tav>
                                      </p:tavLst>
                                    </p:anim>
                                    <p:anim calcmode="lin" valueType="num">
                                      <p:cBhvr>
                                        <p:cTn id="8" dur="500" fill="hold"/>
                                        <p:tgtEl>
                                          <p:spTgt spid="208898"/>
                                        </p:tgtEl>
                                        <p:attrNameLst>
                                          <p:attrName>ppt_h</p:attrName>
                                        </p:attrNameLst>
                                      </p:cBhvr>
                                      <p:tavLst>
                                        <p:tav tm="0">
                                          <p:val>
                                            <p:fltVal val="0"/>
                                          </p:val>
                                        </p:tav>
                                        <p:tav tm="100000">
                                          <p:val>
                                            <p:strVal val="#ppt_h"/>
                                          </p:val>
                                        </p:tav>
                                      </p:tavLst>
                                    </p:anim>
                                    <p:animEffect transition="in" filter="fade">
                                      <p:cBhvr>
                                        <p:cTn id="9" dur="500"/>
                                        <p:tgtEl>
                                          <p:spTgt spid="208898"/>
                                        </p:tgtEl>
                                      </p:cBhvr>
                                    </p:animEffec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par>
                                <p:cTn id="10" presetID="49" presetClass="entr" presetSubtype="0" decel="100000" fill="hold" nodeType="withEffect">
                                  <p:stCondLst>
                                    <p:cond delay="0"/>
                                  </p:stCondLst>
                                  <p:childTnLst>
                                    <p:set>
                                      <p:cBhvr>
                                        <p:cTn id="11" dur="1" fill="hold">
                                          <p:stCondLst>
                                            <p:cond delay="0"/>
                                          </p:stCondLst>
                                        </p:cTn>
                                        <p:tgtEl>
                                          <p:spTgt spid="208899"/>
                                        </p:tgtEl>
                                        <p:attrNameLst>
                                          <p:attrName>style.visibility</p:attrName>
                                        </p:attrNameLst>
                                      </p:cBhvr>
                                      <p:to>
                                        <p:strVal val="visible"/>
                                      </p:to>
                                    </p:set>
                                    <p:anim calcmode="lin" valueType="num">
                                      <p:cBhvr>
                                        <p:cTn id="12" dur="500" fill="hold"/>
                                        <p:tgtEl>
                                          <p:spTgt spid="208899"/>
                                        </p:tgtEl>
                                        <p:attrNameLst>
                                          <p:attrName>ppt_w</p:attrName>
                                        </p:attrNameLst>
                                      </p:cBhvr>
                                      <p:tavLst>
                                        <p:tav tm="0">
                                          <p:val>
                                            <p:fltVal val="0"/>
                                          </p:val>
                                        </p:tav>
                                        <p:tav tm="100000">
                                          <p:val>
                                            <p:strVal val="#ppt_w"/>
                                          </p:val>
                                        </p:tav>
                                      </p:tavLst>
                                    </p:anim>
                                    <p:anim calcmode="lin" valueType="num">
                                      <p:cBhvr>
                                        <p:cTn id="13" dur="500" fill="hold"/>
                                        <p:tgtEl>
                                          <p:spTgt spid="208899"/>
                                        </p:tgtEl>
                                        <p:attrNameLst>
                                          <p:attrName>ppt_h</p:attrName>
                                        </p:attrNameLst>
                                      </p:cBhvr>
                                      <p:tavLst>
                                        <p:tav tm="0">
                                          <p:val>
                                            <p:fltVal val="0"/>
                                          </p:val>
                                        </p:tav>
                                        <p:tav tm="100000">
                                          <p:val>
                                            <p:strVal val="#ppt_h"/>
                                          </p:val>
                                        </p:tav>
                                      </p:tavLst>
                                    </p:anim>
                                    <p:anim calcmode="lin" valueType="num">
                                      <p:cBhvr>
                                        <p:cTn id="14" dur="500" fill="hold"/>
                                        <p:tgtEl>
                                          <p:spTgt spid="208899"/>
                                        </p:tgtEl>
                                        <p:attrNameLst>
                                          <p:attrName>style.rotation</p:attrName>
                                        </p:attrNameLst>
                                      </p:cBhvr>
                                      <p:tavLst>
                                        <p:tav tm="0">
                                          <p:val>
                                            <p:fltVal val="360"/>
                                          </p:val>
                                        </p:tav>
                                        <p:tav tm="100000">
                                          <p:val>
                                            <p:fltVal val="0"/>
                                          </p:val>
                                        </p:tav>
                                      </p:tavLst>
                                    </p:anim>
                                    <p:animEffect transition="in" filter="fade">
                                      <p:cBhvr>
                                        <p:cTn id="15" dur="500"/>
                                        <p:tgtEl>
                                          <p:spTgt spid="208899"/>
                                        </p:tgtEl>
                                      </p:cBhvr>
                                    </p:animEffect>
                                  </p:childTnLst>
                                  <p:subTnLst>
                                    <p:audio>
                                      <p:cMediaNode>
                                        <p:cTn display="0" masterRel="sameClick">
                                          <p:stCondLst>
                                            <p:cond evt="begin" delay="0">
                                              <p:tn val="10"/>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09922" name="WordArt 2">
            <a:extLst>
              <a:ext uri="{FF2B5EF4-FFF2-40B4-BE49-F238E27FC236}">
                <a16:creationId xmlns:a16="http://schemas.microsoft.com/office/drawing/2014/main" id="{4C81A585-C569-7524-90DC-B74C02D74F41}"/>
              </a:ext>
            </a:extLst>
          </p:cNvPr>
          <p:cNvSpPr>
            <a:spLocks noChangeArrowheads="1" noChangeShapeType="1" noTextEdit="1"/>
          </p:cNvSpPr>
          <p:nvPr/>
        </p:nvSpPr>
        <p:spPr bwMode="auto">
          <a:xfrm>
            <a:off x="609600" y="-152400"/>
            <a:ext cx="7239000" cy="655320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contourClr>
                <a:srgbClr val="FFE701"/>
              </a:contourClr>
            </a:sp3d>
          </a:bodyPr>
          <a:lstStyle/>
          <a:p>
            <a:pPr algn="ctr"/>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Sweet!</a:t>
            </a:r>
          </a:p>
          <a:p>
            <a:pPr algn="ctr"/>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You are correct!</a:t>
            </a:r>
          </a:p>
        </p:txBody>
      </p:sp>
      <p:pic>
        <p:nvPicPr>
          <p:cNvPr id="209923" name="Picture 3">
            <a:hlinkClick r:id="rId3" action="ppaction://hlinksldjump"/>
            <a:extLst>
              <a:ext uri="{FF2B5EF4-FFF2-40B4-BE49-F238E27FC236}">
                <a16:creationId xmlns:a16="http://schemas.microsoft.com/office/drawing/2014/main" id="{48401137-1047-6E79-C039-BAF0B2B23D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9577" r="9375"/>
          <a:stretch>
            <a:fillRect/>
          </a:stretch>
        </p:blipFill>
        <p:spPr bwMode="auto">
          <a:xfrm>
            <a:off x="6324600" y="4648200"/>
            <a:ext cx="2209800" cy="1571625"/>
          </a:xfrm>
          <a:prstGeom prst="rect">
            <a:avLst/>
          </a:prstGeom>
          <a:noFill/>
          <a:extLst>
            <a:ext uri="{909E8E84-426E-40DD-AFC4-6F175D3DCCD1}">
              <a14:hiddenFill xmlns:a14="http://schemas.microsoft.com/office/drawing/2010/main">
                <a:solidFill>
                  <a:srgbClr val="FFFFFF"/>
                </a:solidFill>
              </a14:hiddenFill>
            </a:ext>
          </a:extLst>
        </p:spPr>
      </p:pic>
      <p:sp>
        <p:nvSpPr>
          <p:cNvPr id="209924" name="Text Box 4">
            <a:extLst>
              <a:ext uri="{FF2B5EF4-FFF2-40B4-BE49-F238E27FC236}">
                <a16:creationId xmlns:a16="http://schemas.microsoft.com/office/drawing/2014/main" id="{16F2D9B8-9355-16A3-12D0-84F9C24592C0}"/>
              </a:ext>
            </a:extLst>
          </p:cNvPr>
          <p:cNvSpPr txBox="1">
            <a:spLocks noChangeArrowheads="1"/>
          </p:cNvSpPr>
          <p:nvPr/>
        </p:nvSpPr>
        <p:spPr bwMode="auto">
          <a:xfrm>
            <a:off x="6553200" y="4267200"/>
            <a:ext cx="2209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Click on Peter!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209922"/>
                                        </p:tgtEl>
                                        <p:attrNameLst>
                                          <p:attrName>style.visibility</p:attrName>
                                        </p:attrNameLst>
                                      </p:cBhvr>
                                      <p:to>
                                        <p:strVal val="visible"/>
                                      </p:to>
                                    </p:set>
                                    <p:anim calcmode="lin" valueType="num">
                                      <p:cBhvr>
                                        <p:cTn id="7" dur="500" fill="hold"/>
                                        <p:tgtEl>
                                          <p:spTgt spid="209922"/>
                                        </p:tgtEl>
                                        <p:attrNameLst>
                                          <p:attrName>ppt_w</p:attrName>
                                        </p:attrNameLst>
                                      </p:cBhvr>
                                      <p:tavLst>
                                        <p:tav tm="0">
                                          <p:val>
                                            <p:fltVal val="0"/>
                                          </p:val>
                                        </p:tav>
                                        <p:tav tm="100000">
                                          <p:val>
                                            <p:strVal val="#ppt_w"/>
                                          </p:val>
                                        </p:tav>
                                      </p:tavLst>
                                    </p:anim>
                                    <p:anim calcmode="lin" valueType="num">
                                      <p:cBhvr>
                                        <p:cTn id="8" dur="500" fill="hold"/>
                                        <p:tgtEl>
                                          <p:spTgt spid="209922"/>
                                        </p:tgtEl>
                                        <p:attrNameLst>
                                          <p:attrName>ppt_h</p:attrName>
                                        </p:attrNameLst>
                                      </p:cBhvr>
                                      <p:tavLst>
                                        <p:tav tm="0">
                                          <p:val>
                                            <p:fltVal val="0"/>
                                          </p:val>
                                        </p:tav>
                                        <p:tav tm="100000">
                                          <p:val>
                                            <p:strVal val="#ppt_h"/>
                                          </p:val>
                                        </p:tav>
                                      </p:tavLst>
                                    </p:anim>
                                    <p:animEffect transition="in" filter="fade">
                                      <p:cBhvr>
                                        <p:cTn id="9" dur="500"/>
                                        <p:tgtEl>
                                          <p:spTgt spid="209922"/>
                                        </p:tgtEl>
                                      </p:cBhvr>
                                    </p:animEffec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par>
                                <p:cTn id="10" presetID="49" presetClass="entr" presetSubtype="0" decel="100000" fill="hold" nodeType="withEffect">
                                  <p:stCondLst>
                                    <p:cond delay="0"/>
                                  </p:stCondLst>
                                  <p:childTnLst>
                                    <p:set>
                                      <p:cBhvr>
                                        <p:cTn id="11" dur="1" fill="hold">
                                          <p:stCondLst>
                                            <p:cond delay="0"/>
                                          </p:stCondLst>
                                        </p:cTn>
                                        <p:tgtEl>
                                          <p:spTgt spid="209923"/>
                                        </p:tgtEl>
                                        <p:attrNameLst>
                                          <p:attrName>style.visibility</p:attrName>
                                        </p:attrNameLst>
                                      </p:cBhvr>
                                      <p:to>
                                        <p:strVal val="visible"/>
                                      </p:to>
                                    </p:set>
                                    <p:anim calcmode="lin" valueType="num">
                                      <p:cBhvr>
                                        <p:cTn id="12" dur="500" fill="hold"/>
                                        <p:tgtEl>
                                          <p:spTgt spid="209923"/>
                                        </p:tgtEl>
                                        <p:attrNameLst>
                                          <p:attrName>ppt_w</p:attrName>
                                        </p:attrNameLst>
                                      </p:cBhvr>
                                      <p:tavLst>
                                        <p:tav tm="0">
                                          <p:val>
                                            <p:fltVal val="0"/>
                                          </p:val>
                                        </p:tav>
                                        <p:tav tm="100000">
                                          <p:val>
                                            <p:strVal val="#ppt_w"/>
                                          </p:val>
                                        </p:tav>
                                      </p:tavLst>
                                    </p:anim>
                                    <p:anim calcmode="lin" valueType="num">
                                      <p:cBhvr>
                                        <p:cTn id="13" dur="500" fill="hold"/>
                                        <p:tgtEl>
                                          <p:spTgt spid="209923"/>
                                        </p:tgtEl>
                                        <p:attrNameLst>
                                          <p:attrName>ppt_h</p:attrName>
                                        </p:attrNameLst>
                                      </p:cBhvr>
                                      <p:tavLst>
                                        <p:tav tm="0">
                                          <p:val>
                                            <p:fltVal val="0"/>
                                          </p:val>
                                        </p:tav>
                                        <p:tav tm="100000">
                                          <p:val>
                                            <p:strVal val="#ppt_h"/>
                                          </p:val>
                                        </p:tav>
                                      </p:tavLst>
                                    </p:anim>
                                    <p:anim calcmode="lin" valueType="num">
                                      <p:cBhvr>
                                        <p:cTn id="14" dur="500" fill="hold"/>
                                        <p:tgtEl>
                                          <p:spTgt spid="209923"/>
                                        </p:tgtEl>
                                        <p:attrNameLst>
                                          <p:attrName>style.rotation</p:attrName>
                                        </p:attrNameLst>
                                      </p:cBhvr>
                                      <p:tavLst>
                                        <p:tav tm="0">
                                          <p:val>
                                            <p:fltVal val="360"/>
                                          </p:val>
                                        </p:tav>
                                        <p:tav tm="100000">
                                          <p:val>
                                            <p:fltVal val="0"/>
                                          </p:val>
                                        </p:tav>
                                      </p:tavLst>
                                    </p:anim>
                                    <p:animEffect transition="in" filter="fade">
                                      <p:cBhvr>
                                        <p:cTn id="15" dur="500"/>
                                        <p:tgtEl>
                                          <p:spTgt spid="209923"/>
                                        </p:tgtEl>
                                      </p:cBhvr>
                                    </p:animEffect>
                                  </p:childTnLst>
                                  <p:subTnLst>
                                    <p:audio>
                                      <p:cMediaNode>
                                        <p:cTn display="0" masterRel="sameClick">
                                          <p:stCondLst>
                                            <p:cond evt="begin" delay="0">
                                              <p:tn val="10"/>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2" name="Rectangle 4">
            <a:extLst>
              <a:ext uri="{FF2B5EF4-FFF2-40B4-BE49-F238E27FC236}">
                <a16:creationId xmlns:a16="http://schemas.microsoft.com/office/drawing/2014/main" id="{624A0733-1B5A-07FD-F78D-85085030A7F1}"/>
              </a:ext>
            </a:extLst>
          </p:cNvPr>
          <p:cNvSpPr>
            <a:spLocks noChangeArrowheads="1"/>
          </p:cNvSpPr>
          <p:nvPr/>
        </p:nvSpPr>
        <p:spPr bwMode="auto">
          <a:xfrm>
            <a:off x="2286000" y="2971800"/>
            <a:ext cx="4876800" cy="3200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217094" name="Oval 6">
            <a:extLst>
              <a:ext uri="{FF2B5EF4-FFF2-40B4-BE49-F238E27FC236}">
                <a16:creationId xmlns:a16="http://schemas.microsoft.com/office/drawing/2014/main" id="{36D93C6C-5FA3-FC4F-6E34-A28D826F3C67}"/>
              </a:ext>
            </a:extLst>
          </p:cNvPr>
          <p:cNvSpPr>
            <a:spLocks noChangeArrowheads="1"/>
          </p:cNvSpPr>
          <p:nvPr/>
        </p:nvSpPr>
        <p:spPr bwMode="auto">
          <a:xfrm>
            <a:off x="3200400" y="3733800"/>
            <a:ext cx="1752600" cy="1752600"/>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7115" name="Oval 27">
            <a:extLst>
              <a:ext uri="{FF2B5EF4-FFF2-40B4-BE49-F238E27FC236}">
                <a16:creationId xmlns:a16="http://schemas.microsoft.com/office/drawing/2014/main" id="{058188D5-80D8-39A7-8531-911DDC5FBDEB}"/>
              </a:ext>
            </a:extLst>
          </p:cNvPr>
          <p:cNvSpPr>
            <a:spLocks noChangeArrowheads="1"/>
          </p:cNvSpPr>
          <p:nvPr/>
        </p:nvSpPr>
        <p:spPr bwMode="auto">
          <a:xfrm>
            <a:off x="4419600" y="3733800"/>
            <a:ext cx="1752600" cy="1828800"/>
          </a:xfrm>
          <a:prstGeom prst="ellipse">
            <a:avLst/>
          </a:prstGeom>
          <a:solidFill>
            <a:schemeClr val="bg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7093" name="Text Box 5">
            <a:extLst>
              <a:ext uri="{FF2B5EF4-FFF2-40B4-BE49-F238E27FC236}">
                <a16:creationId xmlns:a16="http://schemas.microsoft.com/office/drawing/2014/main" id="{5398EF70-481B-1068-CC76-47D9A5766938}"/>
              </a:ext>
            </a:extLst>
          </p:cNvPr>
          <p:cNvSpPr txBox="1">
            <a:spLocks noChangeArrowheads="1"/>
          </p:cNvSpPr>
          <p:nvPr/>
        </p:nvSpPr>
        <p:spPr bwMode="auto">
          <a:xfrm>
            <a:off x="1905000" y="25146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U</a:t>
            </a:r>
          </a:p>
        </p:txBody>
      </p:sp>
      <p:sp>
        <p:nvSpPr>
          <p:cNvPr id="217095" name="Oval 7">
            <a:extLst>
              <a:ext uri="{FF2B5EF4-FFF2-40B4-BE49-F238E27FC236}">
                <a16:creationId xmlns:a16="http://schemas.microsoft.com/office/drawing/2014/main" id="{E64C8C9C-C858-74CA-2646-0E99900DBD1F}"/>
              </a:ext>
            </a:extLst>
          </p:cNvPr>
          <p:cNvSpPr>
            <a:spLocks noChangeArrowheads="1"/>
          </p:cNvSpPr>
          <p:nvPr/>
        </p:nvSpPr>
        <p:spPr bwMode="auto">
          <a:xfrm>
            <a:off x="4360863" y="3733800"/>
            <a:ext cx="1752600" cy="1752600"/>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7096" name="Freeform 8">
            <a:extLst>
              <a:ext uri="{FF2B5EF4-FFF2-40B4-BE49-F238E27FC236}">
                <a16:creationId xmlns:a16="http://schemas.microsoft.com/office/drawing/2014/main" id="{DA65359C-C511-F3E4-B000-FB38DAAFE04E}"/>
              </a:ext>
            </a:extLst>
          </p:cNvPr>
          <p:cNvSpPr>
            <a:spLocks/>
          </p:cNvSpPr>
          <p:nvPr/>
        </p:nvSpPr>
        <p:spPr bwMode="auto">
          <a:xfrm>
            <a:off x="4465638" y="4117975"/>
            <a:ext cx="120650" cy="138113"/>
          </a:xfrm>
          <a:custGeom>
            <a:avLst/>
            <a:gdLst>
              <a:gd name="T0" fmla="*/ 61 w 76"/>
              <a:gd name="T1" fmla="*/ 0 h 87"/>
              <a:gd name="T2" fmla="*/ 48 w 76"/>
              <a:gd name="T3" fmla="*/ 12 h 87"/>
              <a:gd name="T4" fmla="*/ 36 w 76"/>
              <a:gd name="T5" fmla="*/ 37 h 87"/>
              <a:gd name="T6" fmla="*/ 24 w 76"/>
              <a:gd name="T7" fmla="*/ 61 h 87"/>
              <a:gd name="T8" fmla="*/ 48 w 76"/>
              <a:gd name="T9" fmla="*/ 37 h 87"/>
              <a:gd name="T10" fmla="*/ 36 w 76"/>
              <a:gd name="T11" fmla="*/ 61 h 87"/>
              <a:gd name="T12" fmla="*/ 30 w 76"/>
              <a:gd name="T13" fmla="*/ 80 h 87"/>
              <a:gd name="T14" fmla="*/ 55 w 76"/>
              <a:gd name="T15" fmla="*/ 24 h 87"/>
              <a:gd name="T16" fmla="*/ 67 w 76"/>
              <a:gd name="T17" fmla="*/ 6 h 87"/>
              <a:gd name="T18" fmla="*/ 55 w 76"/>
              <a:gd name="T19" fmla="*/ 24 h 87"/>
              <a:gd name="T20" fmla="*/ 17 w 76"/>
              <a:gd name="T21"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7">
                <a:moveTo>
                  <a:pt x="61" y="0"/>
                </a:moveTo>
                <a:cubicBezTo>
                  <a:pt x="57" y="4"/>
                  <a:pt x="49" y="6"/>
                  <a:pt x="48" y="12"/>
                </a:cubicBezTo>
                <a:cubicBezTo>
                  <a:pt x="42" y="42"/>
                  <a:pt x="76" y="24"/>
                  <a:pt x="36" y="37"/>
                </a:cubicBezTo>
                <a:cubicBezTo>
                  <a:pt x="8" y="79"/>
                  <a:pt x="0" y="85"/>
                  <a:pt x="24" y="61"/>
                </a:cubicBezTo>
                <a:cubicBezTo>
                  <a:pt x="38" y="18"/>
                  <a:pt x="27" y="14"/>
                  <a:pt x="48" y="37"/>
                </a:cubicBezTo>
                <a:cubicBezTo>
                  <a:pt x="44" y="45"/>
                  <a:pt x="39" y="53"/>
                  <a:pt x="36" y="61"/>
                </a:cubicBezTo>
                <a:cubicBezTo>
                  <a:pt x="33" y="67"/>
                  <a:pt x="30" y="87"/>
                  <a:pt x="30" y="80"/>
                </a:cubicBezTo>
                <a:cubicBezTo>
                  <a:pt x="30" y="27"/>
                  <a:pt x="23" y="36"/>
                  <a:pt x="55" y="24"/>
                </a:cubicBezTo>
                <a:cubicBezTo>
                  <a:pt x="59" y="18"/>
                  <a:pt x="71" y="0"/>
                  <a:pt x="67" y="6"/>
                </a:cubicBezTo>
                <a:cubicBezTo>
                  <a:pt x="63" y="12"/>
                  <a:pt x="60" y="18"/>
                  <a:pt x="55" y="24"/>
                </a:cubicBezTo>
                <a:cubicBezTo>
                  <a:pt x="38" y="45"/>
                  <a:pt x="17" y="59"/>
                  <a:pt x="17" y="86"/>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17097" name="Group 9">
            <a:extLst>
              <a:ext uri="{FF2B5EF4-FFF2-40B4-BE49-F238E27FC236}">
                <a16:creationId xmlns:a16="http://schemas.microsoft.com/office/drawing/2014/main" id="{26935E28-1736-A726-2818-5DEFC34A2A97}"/>
              </a:ext>
            </a:extLst>
          </p:cNvPr>
          <p:cNvGrpSpPr>
            <a:grpSpLocks/>
          </p:cNvGrpSpPr>
          <p:nvPr/>
        </p:nvGrpSpPr>
        <p:grpSpPr bwMode="auto">
          <a:xfrm>
            <a:off x="4343400" y="3956050"/>
            <a:ext cx="588963" cy="1282700"/>
            <a:chOff x="2773" y="2492"/>
            <a:chExt cx="371" cy="808"/>
          </a:xfrm>
        </p:grpSpPr>
        <p:sp>
          <p:nvSpPr>
            <p:cNvPr id="217098" name="Freeform 10">
              <a:extLst>
                <a:ext uri="{FF2B5EF4-FFF2-40B4-BE49-F238E27FC236}">
                  <a16:creationId xmlns:a16="http://schemas.microsoft.com/office/drawing/2014/main" id="{7A041914-2F8B-EEF4-93C7-64461A33A7A5}"/>
                </a:ext>
              </a:extLst>
            </p:cNvPr>
            <p:cNvSpPr>
              <a:spLocks/>
            </p:cNvSpPr>
            <p:nvPr/>
          </p:nvSpPr>
          <p:spPr bwMode="auto">
            <a:xfrm>
              <a:off x="2773" y="2492"/>
              <a:ext cx="371" cy="808"/>
            </a:xfrm>
            <a:custGeom>
              <a:avLst/>
              <a:gdLst>
                <a:gd name="T0" fmla="*/ 175 w 371"/>
                <a:gd name="T1" fmla="*/ 15 h 808"/>
                <a:gd name="T2" fmla="*/ 225 w 371"/>
                <a:gd name="T3" fmla="*/ 71 h 808"/>
                <a:gd name="T4" fmla="*/ 249 w 371"/>
                <a:gd name="T5" fmla="*/ 95 h 808"/>
                <a:gd name="T6" fmla="*/ 274 w 371"/>
                <a:gd name="T7" fmla="*/ 126 h 808"/>
                <a:gd name="T8" fmla="*/ 299 w 371"/>
                <a:gd name="T9" fmla="*/ 176 h 808"/>
                <a:gd name="T10" fmla="*/ 305 w 371"/>
                <a:gd name="T11" fmla="*/ 194 h 808"/>
                <a:gd name="T12" fmla="*/ 318 w 371"/>
                <a:gd name="T13" fmla="*/ 207 h 808"/>
                <a:gd name="T14" fmla="*/ 330 w 371"/>
                <a:gd name="T15" fmla="*/ 244 h 808"/>
                <a:gd name="T16" fmla="*/ 342 w 371"/>
                <a:gd name="T17" fmla="*/ 263 h 808"/>
                <a:gd name="T18" fmla="*/ 330 w 371"/>
                <a:gd name="T19" fmla="*/ 430 h 808"/>
                <a:gd name="T20" fmla="*/ 318 w 371"/>
                <a:gd name="T21" fmla="*/ 603 h 808"/>
                <a:gd name="T22" fmla="*/ 293 w 371"/>
                <a:gd name="T23" fmla="*/ 634 h 808"/>
                <a:gd name="T24" fmla="*/ 225 w 371"/>
                <a:gd name="T25" fmla="*/ 752 h 808"/>
                <a:gd name="T26" fmla="*/ 175 w 371"/>
                <a:gd name="T27" fmla="*/ 808 h 808"/>
                <a:gd name="T28" fmla="*/ 119 w 371"/>
                <a:gd name="T29" fmla="*/ 758 h 808"/>
                <a:gd name="T30" fmla="*/ 82 w 371"/>
                <a:gd name="T31" fmla="*/ 702 h 808"/>
                <a:gd name="T32" fmla="*/ 8 w 371"/>
                <a:gd name="T33" fmla="*/ 566 h 808"/>
                <a:gd name="T34" fmla="*/ 14 w 371"/>
                <a:gd name="T35" fmla="*/ 448 h 808"/>
                <a:gd name="T36" fmla="*/ 82 w 371"/>
                <a:gd name="T37" fmla="*/ 176 h 808"/>
                <a:gd name="T38" fmla="*/ 163 w 371"/>
                <a:gd name="T39" fmla="*/ 21 h 808"/>
                <a:gd name="T40" fmla="*/ 175 w 371"/>
                <a:gd name="T41" fmla="*/ 2 h 808"/>
                <a:gd name="T42" fmla="*/ 175 w 371"/>
                <a:gd name="T43" fmla="*/ 15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1" h="808">
                  <a:moveTo>
                    <a:pt x="175" y="15"/>
                  </a:moveTo>
                  <a:cubicBezTo>
                    <a:pt x="194" y="32"/>
                    <a:pt x="207" y="53"/>
                    <a:pt x="225" y="71"/>
                  </a:cubicBezTo>
                  <a:cubicBezTo>
                    <a:pt x="236" y="103"/>
                    <a:pt x="222" y="79"/>
                    <a:pt x="249" y="95"/>
                  </a:cubicBezTo>
                  <a:cubicBezTo>
                    <a:pt x="259" y="101"/>
                    <a:pt x="268" y="117"/>
                    <a:pt x="274" y="126"/>
                  </a:cubicBezTo>
                  <a:cubicBezTo>
                    <a:pt x="280" y="146"/>
                    <a:pt x="284" y="160"/>
                    <a:pt x="299" y="176"/>
                  </a:cubicBezTo>
                  <a:cubicBezTo>
                    <a:pt x="301" y="182"/>
                    <a:pt x="302" y="189"/>
                    <a:pt x="305" y="194"/>
                  </a:cubicBezTo>
                  <a:cubicBezTo>
                    <a:pt x="308" y="199"/>
                    <a:pt x="315" y="202"/>
                    <a:pt x="318" y="207"/>
                  </a:cubicBezTo>
                  <a:cubicBezTo>
                    <a:pt x="324" y="219"/>
                    <a:pt x="323" y="233"/>
                    <a:pt x="330" y="244"/>
                  </a:cubicBezTo>
                  <a:cubicBezTo>
                    <a:pt x="334" y="250"/>
                    <a:pt x="338" y="257"/>
                    <a:pt x="342" y="263"/>
                  </a:cubicBezTo>
                  <a:cubicBezTo>
                    <a:pt x="348" y="316"/>
                    <a:pt x="371" y="385"/>
                    <a:pt x="330" y="430"/>
                  </a:cubicBezTo>
                  <a:cubicBezTo>
                    <a:pt x="326" y="488"/>
                    <a:pt x="326" y="546"/>
                    <a:pt x="318" y="603"/>
                  </a:cubicBezTo>
                  <a:cubicBezTo>
                    <a:pt x="316" y="616"/>
                    <a:pt x="300" y="623"/>
                    <a:pt x="293" y="634"/>
                  </a:cubicBezTo>
                  <a:cubicBezTo>
                    <a:pt x="270" y="673"/>
                    <a:pt x="262" y="725"/>
                    <a:pt x="225" y="752"/>
                  </a:cubicBezTo>
                  <a:cubicBezTo>
                    <a:pt x="212" y="783"/>
                    <a:pt x="206" y="796"/>
                    <a:pt x="175" y="808"/>
                  </a:cubicBezTo>
                  <a:cubicBezTo>
                    <a:pt x="147" y="797"/>
                    <a:pt x="140" y="778"/>
                    <a:pt x="119" y="758"/>
                  </a:cubicBezTo>
                  <a:cubicBezTo>
                    <a:pt x="108" y="736"/>
                    <a:pt x="94" y="722"/>
                    <a:pt x="82" y="702"/>
                  </a:cubicBezTo>
                  <a:cubicBezTo>
                    <a:pt x="55" y="658"/>
                    <a:pt x="36" y="610"/>
                    <a:pt x="8" y="566"/>
                  </a:cubicBezTo>
                  <a:cubicBezTo>
                    <a:pt x="10" y="527"/>
                    <a:pt x="12" y="487"/>
                    <a:pt x="14" y="448"/>
                  </a:cubicBezTo>
                  <a:cubicBezTo>
                    <a:pt x="18" y="369"/>
                    <a:pt x="0" y="231"/>
                    <a:pt x="82" y="176"/>
                  </a:cubicBezTo>
                  <a:cubicBezTo>
                    <a:pt x="99" y="121"/>
                    <a:pt x="127" y="65"/>
                    <a:pt x="163" y="21"/>
                  </a:cubicBezTo>
                  <a:cubicBezTo>
                    <a:pt x="168" y="15"/>
                    <a:pt x="168" y="5"/>
                    <a:pt x="175" y="2"/>
                  </a:cubicBezTo>
                  <a:cubicBezTo>
                    <a:pt x="179" y="0"/>
                    <a:pt x="175" y="11"/>
                    <a:pt x="175" y="15"/>
                  </a:cubicBezTo>
                  <a:close/>
                </a:path>
              </a:pathLst>
            </a:custGeom>
            <a:solidFill>
              <a:srgbClr val="00BE00"/>
            </a:solidFill>
            <a:ln w="0">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7099" name="Freeform 11">
              <a:extLst>
                <a:ext uri="{FF2B5EF4-FFF2-40B4-BE49-F238E27FC236}">
                  <a16:creationId xmlns:a16="http://schemas.microsoft.com/office/drawing/2014/main" id="{7A6D60B8-BF6C-7752-E15B-ECBC1EAD183D}"/>
                </a:ext>
              </a:extLst>
            </p:cNvPr>
            <p:cNvSpPr>
              <a:spLocks/>
            </p:cNvSpPr>
            <p:nvPr/>
          </p:nvSpPr>
          <p:spPr bwMode="auto">
            <a:xfrm>
              <a:off x="2813" y="2610"/>
              <a:ext cx="88" cy="93"/>
            </a:xfrm>
            <a:custGeom>
              <a:avLst/>
              <a:gdLst>
                <a:gd name="T0" fmla="*/ 30 w 88"/>
                <a:gd name="T1" fmla="*/ 70 h 93"/>
                <a:gd name="T2" fmla="*/ 36 w 88"/>
                <a:gd name="T3" fmla="*/ 89 h 93"/>
                <a:gd name="T4" fmla="*/ 24 w 88"/>
                <a:gd name="T5" fmla="*/ 76 h 93"/>
                <a:gd name="T6" fmla="*/ 30 w 88"/>
                <a:gd name="T7" fmla="*/ 58 h 93"/>
                <a:gd name="T8" fmla="*/ 42 w 88"/>
                <a:gd name="T9" fmla="*/ 45 h 93"/>
                <a:gd name="T10" fmla="*/ 24 w 88"/>
                <a:gd name="T11" fmla="*/ 52 h 93"/>
                <a:gd name="T12" fmla="*/ 11 w 88"/>
                <a:gd name="T13" fmla="*/ 64 h 93"/>
                <a:gd name="T14" fmla="*/ 17 w 88"/>
                <a:gd name="T15" fmla="*/ 83 h 93"/>
                <a:gd name="T16" fmla="*/ 24 w 88"/>
                <a:gd name="T17" fmla="*/ 64 h 93"/>
                <a:gd name="T18" fmla="*/ 42 w 88"/>
                <a:gd name="T19" fmla="*/ 39 h 93"/>
                <a:gd name="T20" fmla="*/ 11 w 88"/>
                <a:gd name="T21" fmla="*/ 58 h 93"/>
                <a:gd name="T22" fmla="*/ 42 w 88"/>
                <a:gd name="T23" fmla="*/ 33 h 93"/>
                <a:gd name="T24" fmla="*/ 48 w 88"/>
                <a:gd name="T25" fmla="*/ 45 h 93"/>
                <a:gd name="T26" fmla="*/ 48 w 88"/>
                <a:gd name="T27" fmla="*/ 15 h 93"/>
                <a:gd name="T28" fmla="*/ 30 w 88"/>
                <a:gd name="T29" fmla="*/ 7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93">
                  <a:moveTo>
                    <a:pt x="30" y="70"/>
                  </a:moveTo>
                  <a:cubicBezTo>
                    <a:pt x="32" y="76"/>
                    <a:pt x="41" y="84"/>
                    <a:pt x="36" y="89"/>
                  </a:cubicBezTo>
                  <a:cubicBezTo>
                    <a:pt x="32" y="93"/>
                    <a:pt x="25" y="82"/>
                    <a:pt x="24" y="76"/>
                  </a:cubicBezTo>
                  <a:cubicBezTo>
                    <a:pt x="23" y="70"/>
                    <a:pt x="27" y="63"/>
                    <a:pt x="30" y="58"/>
                  </a:cubicBezTo>
                  <a:cubicBezTo>
                    <a:pt x="33" y="53"/>
                    <a:pt x="46" y="49"/>
                    <a:pt x="42" y="45"/>
                  </a:cubicBezTo>
                  <a:cubicBezTo>
                    <a:pt x="37" y="40"/>
                    <a:pt x="30" y="50"/>
                    <a:pt x="24" y="52"/>
                  </a:cubicBezTo>
                  <a:cubicBezTo>
                    <a:pt x="20" y="56"/>
                    <a:pt x="12" y="58"/>
                    <a:pt x="11" y="64"/>
                  </a:cubicBezTo>
                  <a:cubicBezTo>
                    <a:pt x="10" y="70"/>
                    <a:pt x="10" y="83"/>
                    <a:pt x="17" y="83"/>
                  </a:cubicBezTo>
                  <a:cubicBezTo>
                    <a:pt x="24" y="83"/>
                    <a:pt x="21" y="70"/>
                    <a:pt x="24" y="64"/>
                  </a:cubicBezTo>
                  <a:cubicBezTo>
                    <a:pt x="29" y="55"/>
                    <a:pt x="49" y="31"/>
                    <a:pt x="42" y="39"/>
                  </a:cubicBezTo>
                  <a:cubicBezTo>
                    <a:pt x="25" y="57"/>
                    <a:pt x="36" y="50"/>
                    <a:pt x="11" y="58"/>
                  </a:cubicBezTo>
                  <a:cubicBezTo>
                    <a:pt x="12" y="57"/>
                    <a:pt x="38" y="29"/>
                    <a:pt x="42" y="33"/>
                  </a:cubicBezTo>
                  <a:cubicBezTo>
                    <a:pt x="54" y="47"/>
                    <a:pt x="0" y="64"/>
                    <a:pt x="48" y="45"/>
                  </a:cubicBezTo>
                  <a:cubicBezTo>
                    <a:pt x="57" y="22"/>
                    <a:pt x="88" y="0"/>
                    <a:pt x="48" y="15"/>
                  </a:cubicBezTo>
                  <a:cubicBezTo>
                    <a:pt x="31" y="48"/>
                    <a:pt x="38" y="30"/>
                    <a:pt x="30" y="7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7100" name="Freeform 12">
              <a:extLst>
                <a:ext uri="{FF2B5EF4-FFF2-40B4-BE49-F238E27FC236}">
                  <a16:creationId xmlns:a16="http://schemas.microsoft.com/office/drawing/2014/main" id="{C6FA76EC-B152-525F-CFE0-EF454DA0205D}"/>
                </a:ext>
              </a:extLst>
            </p:cNvPr>
            <p:cNvSpPr>
              <a:spLocks/>
            </p:cNvSpPr>
            <p:nvPr/>
          </p:nvSpPr>
          <p:spPr bwMode="auto">
            <a:xfrm>
              <a:off x="3043" y="2897"/>
              <a:ext cx="80" cy="180"/>
            </a:xfrm>
            <a:custGeom>
              <a:avLst/>
              <a:gdLst>
                <a:gd name="T0" fmla="*/ 41 w 80"/>
                <a:gd name="T1" fmla="*/ 180 h 180"/>
                <a:gd name="T2" fmla="*/ 66 w 80"/>
                <a:gd name="T3" fmla="*/ 118 h 180"/>
                <a:gd name="T4" fmla="*/ 66 w 80"/>
                <a:gd name="T5" fmla="*/ 0 h 180"/>
                <a:gd name="T6" fmla="*/ 41 w 80"/>
                <a:gd name="T7" fmla="*/ 180 h 180"/>
              </a:gdLst>
              <a:ahLst/>
              <a:cxnLst>
                <a:cxn ang="0">
                  <a:pos x="T0" y="T1"/>
                </a:cxn>
                <a:cxn ang="0">
                  <a:pos x="T2" y="T3"/>
                </a:cxn>
                <a:cxn ang="0">
                  <a:pos x="T4" y="T5"/>
                </a:cxn>
                <a:cxn ang="0">
                  <a:pos x="T6" y="T7"/>
                </a:cxn>
              </a:cxnLst>
              <a:rect l="0" t="0" r="r" b="b"/>
              <a:pathLst>
                <a:path w="80" h="180">
                  <a:moveTo>
                    <a:pt x="41" y="180"/>
                  </a:moveTo>
                  <a:cubicBezTo>
                    <a:pt x="49" y="159"/>
                    <a:pt x="59" y="139"/>
                    <a:pt x="66" y="118"/>
                  </a:cubicBezTo>
                  <a:cubicBezTo>
                    <a:pt x="75" y="60"/>
                    <a:pt x="80" y="66"/>
                    <a:pt x="66" y="0"/>
                  </a:cubicBezTo>
                  <a:cubicBezTo>
                    <a:pt x="0" y="31"/>
                    <a:pt x="52" y="111"/>
                    <a:pt x="41" y="180"/>
                  </a:cubicBezTo>
                  <a:close/>
                </a:path>
              </a:pathLst>
            </a:custGeom>
            <a:solidFill>
              <a:srgbClr val="00BE00"/>
            </a:solidFill>
            <a:ln w="9525">
              <a:solidFill>
                <a:srgbClr val="00BE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17101" name="Freeform 13">
            <a:extLst>
              <a:ext uri="{FF2B5EF4-FFF2-40B4-BE49-F238E27FC236}">
                <a16:creationId xmlns:a16="http://schemas.microsoft.com/office/drawing/2014/main" id="{EF2B73D2-A4DB-D280-3367-5F6E2528F4B2}"/>
              </a:ext>
            </a:extLst>
          </p:cNvPr>
          <p:cNvSpPr>
            <a:spLocks/>
          </p:cNvSpPr>
          <p:nvPr/>
        </p:nvSpPr>
        <p:spPr bwMode="auto">
          <a:xfrm>
            <a:off x="4926013" y="4568825"/>
            <a:ext cx="30162" cy="79375"/>
          </a:xfrm>
          <a:custGeom>
            <a:avLst/>
            <a:gdLst>
              <a:gd name="T0" fmla="*/ 19 w 19"/>
              <a:gd name="T1" fmla="*/ 0 h 50"/>
              <a:gd name="T2" fmla="*/ 6 w 19"/>
              <a:gd name="T3" fmla="*/ 13 h 50"/>
              <a:gd name="T4" fmla="*/ 19 w 19"/>
              <a:gd name="T5" fmla="*/ 25 h 50"/>
              <a:gd name="T6" fmla="*/ 6 w 19"/>
              <a:gd name="T7" fmla="*/ 7 h 50"/>
              <a:gd name="T8" fmla="*/ 0 w 19"/>
              <a:gd name="T9" fmla="*/ 50 h 50"/>
            </a:gdLst>
            <a:ahLst/>
            <a:cxnLst>
              <a:cxn ang="0">
                <a:pos x="T0" y="T1"/>
              </a:cxn>
              <a:cxn ang="0">
                <a:pos x="T2" y="T3"/>
              </a:cxn>
              <a:cxn ang="0">
                <a:pos x="T4" y="T5"/>
              </a:cxn>
              <a:cxn ang="0">
                <a:pos x="T6" y="T7"/>
              </a:cxn>
              <a:cxn ang="0">
                <a:pos x="T8" y="T9"/>
              </a:cxn>
            </a:cxnLst>
            <a:rect l="0" t="0" r="r" b="b"/>
            <a:pathLst>
              <a:path w="19" h="50">
                <a:moveTo>
                  <a:pt x="19" y="0"/>
                </a:moveTo>
                <a:cubicBezTo>
                  <a:pt x="15" y="4"/>
                  <a:pt x="6" y="7"/>
                  <a:pt x="6" y="13"/>
                </a:cubicBezTo>
                <a:cubicBezTo>
                  <a:pt x="6" y="19"/>
                  <a:pt x="19" y="31"/>
                  <a:pt x="19" y="25"/>
                </a:cubicBezTo>
                <a:cubicBezTo>
                  <a:pt x="19" y="18"/>
                  <a:pt x="10" y="13"/>
                  <a:pt x="6" y="7"/>
                </a:cubicBezTo>
                <a:cubicBezTo>
                  <a:pt x="13" y="44"/>
                  <a:pt x="19" y="31"/>
                  <a:pt x="0" y="50"/>
                </a:cubicBezTo>
              </a:path>
            </a:pathLst>
          </a:custGeom>
          <a:noFill/>
          <a:ln w="9525">
            <a:solidFill>
              <a:srgbClr val="00BE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7102" name="Text Box 14">
            <a:extLst>
              <a:ext uri="{FF2B5EF4-FFF2-40B4-BE49-F238E27FC236}">
                <a16:creationId xmlns:a16="http://schemas.microsoft.com/office/drawing/2014/main" id="{0B1424C1-5FE3-D439-53BF-104614ED4BF2}"/>
              </a:ext>
            </a:extLst>
          </p:cNvPr>
          <p:cNvSpPr txBox="1">
            <a:spLocks noChangeArrowheads="1"/>
          </p:cNvSpPr>
          <p:nvPr/>
        </p:nvSpPr>
        <p:spPr bwMode="auto">
          <a:xfrm>
            <a:off x="2971800" y="35814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M</a:t>
            </a:r>
          </a:p>
        </p:txBody>
      </p:sp>
      <p:sp>
        <p:nvSpPr>
          <p:cNvPr id="217103" name="Text Box 15">
            <a:extLst>
              <a:ext uri="{FF2B5EF4-FFF2-40B4-BE49-F238E27FC236}">
                <a16:creationId xmlns:a16="http://schemas.microsoft.com/office/drawing/2014/main" id="{2CEFD898-9044-CCAB-FBCC-2A11EF52C600}"/>
              </a:ext>
            </a:extLst>
          </p:cNvPr>
          <p:cNvSpPr txBox="1">
            <a:spLocks noChangeArrowheads="1"/>
          </p:cNvSpPr>
          <p:nvPr/>
        </p:nvSpPr>
        <p:spPr bwMode="auto">
          <a:xfrm>
            <a:off x="5884863" y="3595688"/>
            <a:ext cx="45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G</a:t>
            </a:r>
          </a:p>
        </p:txBody>
      </p:sp>
      <p:sp>
        <p:nvSpPr>
          <p:cNvPr id="217104" name="Rectangle 16">
            <a:extLst>
              <a:ext uri="{FF2B5EF4-FFF2-40B4-BE49-F238E27FC236}">
                <a16:creationId xmlns:a16="http://schemas.microsoft.com/office/drawing/2014/main" id="{744AC1D0-7471-DED0-0614-7B5500D4ADDA}"/>
              </a:ext>
            </a:extLst>
          </p:cNvPr>
          <p:cNvSpPr>
            <a:spLocks noChangeArrowheads="1"/>
          </p:cNvSpPr>
          <p:nvPr/>
        </p:nvSpPr>
        <p:spPr bwMode="auto">
          <a:xfrm>
            <a:off x="4430713" y="4284663"/>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5</a:t>
            </a:r>
          </a:p>
        </p:txBody>
      </p:sp>
      <p:sp>
        <p:nvSpPr>
          <p:cNvPr id="217105" name="Text Box 17">
            <a:hlinkClick r:id="rId2" action="ppaction://hlinksldjump"/>
            <a:extLst>
              <a:ext uri="{FF2B5EF4-FFF2-40B4-BE49-F238E27FC236}">
                <a16:creationId xmlns:a16="http://schemas.microsoft.com/office/drawing/2014/main" id="{A1D4B23D-52DA-F0A1-5770-003C99B7FA9D}"/>
              </a:ext>
            </a:extLst>
          </p:cNvPr>
          <p:cNvSpPr txBox="1">
            <a:spLocks noChangeArrowheads="1"/>
          </p:cNvSpPr>
          <p:nvPr/>
        </p:nvSpPr>
        <p:spPr bwMode="auto">
          <a:xfrm>
            <a:off x="36576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chemeClr val="bg1"/>
                </a:solidFill>
                <a:effectLst>
                  <a:outerShdw blurRad="38100" dist="38100" dir="2700000" algn="tl">
                    <a:srgbClr val="C0C0C0"/>
                  </a:outerShdw>
                </a:effectLst>
              </a:rPr>
              <a:t>12</a:t>
            </a:r>
          </a:p>
        </p:txBody>
      </p:sp>
      <p:sp>
        <p:nvSpPr>
          <p:cNvPr id="217106" name="Text Box 18">
            <a:hlinkClick r:id="rId2" action="ppaction://hlinksldjump"/>
            <a:extLst>
              <a:ext uri="{FF2B5EF4-FFF2-40B4-BE49-F238E27FC236}">
                <a16:creationId xmlns:a16="http://schemas.microsoft.com/office/drawing/2014/main" id="{F30A894F-09BC-52E5-1648-3F4C0B41DB91}"/>
              </a:ext>
            </a:extLst>
          </p:cNvPr>
          <p:cNvSpPr txBox="1">
            <a:spLocks noChangeArrowheads="1"/>
          </p:cNvSpPr>
          <p:nvPr/>
        </p:nvSpPr>
        <p:spPr bwMode="auto">
          <a:xfrm>
            <a:off x="5275263"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effectLst>
                  <a:outerShdw blurRad="38100" dist="38100" dir="2700000" algn="tl">
                    <a:srgbClr val="C0C0C0"/>
                  </a:outerShdw>
                </a:effectLst>
              </a:rPr>
              <a:t>7</a:t>
            </a:r>
          </a:p>
        </p:txBody>
      </p:sp>
      <p:pic>
        <p:nvPicPr>
          <p:cNvPr id="217107" name="Picture 19">
            <a:extLst>
              <a:ext uri="{FF2B5EF4-FFF2-40B4-BE49-F238E27FC236}">
                <a16:creationId xmlns:a16="http://schemas.microsoft.com/office/drawing/2014/main" id="{B8E6C1AE-7009-A0B1-7B8D-A84C4BBCB3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50" y="2447925"/>
            <a:ext cx="1123950" cy="9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7108" name="Text Box 20">
            <a:extLst>
              <a:ext uri="{FF2B5EF4-FFF2-40B4-BE49-F238E27FC236}">
                <a16:creationId xmlns:a16="http://schemas.microsoft.com/office/drawing/2014/main" id="{B7279A85-AAE0-9135-C14A-DB88BEBDA1DF}"/>
              </a:ext>
            </a:extLst>
          </p:cNvPr>
          <p:cNvSpPr txBox="1">
            <a:spLocks noChangeArrowheads="1"/>
          </p:cNvSpPr>
          <p:nvPr/>
        </p:nvSpPr>
        <p:spPr bwMode="auto">
          <a:xfrm>
            <a:off x="1447800" y="457200"/>
            <a:ext cx="6934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There is another way to refer to the students who JUST watch MTV or JUST play video games.  We use subtraction!</a:t>
            </a:r>
          </a:p>
        </p:txBody>
      </p:sp>
      <p:sp>
        <p:nvSpPr>
          <p:cNvPr id="217109" name="Text Box 21">
            <a:extLst>
              <a:ext uri="{FF2B5EF4-FFF2-40B4-BE49-F238E27FC236}">
                <a16:creationId xmlns:a16="http://schemas.microsoft.com/office/drawing/2014/main" id="{EC6352FF-F3AB-7A2A-6F2F-16ADC0E55A09}"/>
              </a:ext>
            </a:extLst>
          </p:cNvPr>
          <p:cNvSpPr txBox="1">
            <a:spLocks noChangeArrowheads="1"/>
          </p:cNvSpPr>
          <p:nvPr/>
        </p:nvSpPr>
        <p:spPr bwMode="auto">
          <a:xfrm>
            <a:off x="1447800" y="1187450"/>
            <a:ext cx="6934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The </a:t>
            </a:r>
            <a:r>
              <a:rPr lang="en-US" altLang="en-US" b="1">
                <a:solidFill>
                  <a:srgbClr val="0000FF"/>
                </a:solidFill>
              </a:rPr>
              <a:t>blue</a:t>
            </a:r>
            <a:r>
              <a:rPr lang="en-US" altLang="en-US"/>
              <a:t> area, MTV only students, is the same as </a:t>
            </a:r>
            <a:r>
              <a:rPr lang="en-US" altLang="en-US" b="1"/>
              <a:t>M-G</a:t>
            </a:r>
            <a:r>
              <a:rPr lang="en-US" altLang="en-US"/>
              <a:t>, because all of circle G, the </a:t>
            </a:r>
            <a:r>
              <a:rPr lang="en-US" altLang="en-US" b="1">
                <a:solidFill>
                  <a:srgbClr val="009C00"/>
                </a:solidFill>
              </a:rPr>
              <a:t>green</a:t>
            </a:r>
            <a:r>
              <a:rPr lang="en-US" altLang="en-US" b="1">
                <a:solidFill>
                  <a:srgbClr val="009900"/>
                </a:solidFill>
              </a:rPr>
              <a:t> </a:t>
            </a:r>
            <a:r>
              <a:rPr lang="en-US" altLang="en-US"/>
              <a:t>and </a:t>
            </a:r>
            <a:r>
              <a:rPr lang="en-US" altLang="en-US" b="1"/>
              <a:t>yellow</a:t>
            </a:r>
            <a:r>
              <a:rPr lang="en-US" altLang="en-US"/>
              <a:t> areas, gets subtracted out.</a:t>
            </a:r>
          </a:p>
        </p:txBody>
      </p:sp>
      <p:sp>
        <p:nvSpPr>
          <p:cNvPr id="217110" name="Text Box 22">
            <a:extLst>
              <a:ext uri="{FF2B5EF4-FFF2-40B4-BE49-F238E27FC236}">
                <a16:creationId xmlns:a16="http://schemas.microsoft.com/office/drawing/2014/main" id="{6A46C91E-0BDA-E935-2CA3-5F6952BE992B}"/>
              </a:ext>
            </a:extLst>
          </p:cNvPr>
          <p:cNvSpPr txBox="1">
            <a:spLocks noChangeArrowheads="1"/>
          </p:cNvSpPr>
          <p:nvPr/>
        </p:nvSpPr>
        <p:spPr bwMode="auto">
          <a:xfrm>
            <a:off x="1447800" y="1995488"/>
            <a:ext cx="6934200"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Same thing with the </a:t>
            </a:r>
            <a:r>
              <a:rPr lang="en-US" altLang="en-US" b="1"/>
              <a:t>yellow</a:t>
            </a:r>
            <a:r>
              <a:rPr lang="en-US" altLang="en-US"/>
              <a:t> area, video game only students. </a:t>
            </a:r>
          </a:p>
          <a:p>
            <a:pPr algn="ctr">
              <a:spcBef>
                <a:spcPct val="50000"/>
              </a:spcBef>
            </a:pPr>
            <a:r>
              <a:rPr lang="en-US" altLang="en-US"/>
              <a:t>It is the same as </a:t>
            </a:r>
            <a:r>
              <a:rPr lang="en-US" altLang="en-US" b="1"/>
              <a:t>G-M</a:t>
            </a:r>
            <a:r>
              <a:rPr lang="en-US" altLang="en-US"/>
              <a:t>. </a:t>
            </a:r>
          </a:p>
        </p:txBody>
      </p:sp>
      <p:pic>
        <p:nvPicPr>
          <p:cNvPr id="217111" name="Picture 23">
            <a:extLst>
              <a:ext uri="{FF2B5EF4-FFF2-40B4-BE49-F238E27FC236}">
                <a16:creationId xmlns:a16="http://schemas.microsoft.com/office/drawing/2014/main" id="{3EEA4ADE-CECC-70B9-7F07-B363CB7E37A5}"/>
              </a:ext>
            </a:extLst>
          </p:cNvPr>
          <p:cNvPicPr>
            <a:picLocks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7696200" y="2438400"/>
            <a:ext cx="1193800" cy="1231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17116" name="Picture 28">
            <a:hlinkClick r:id="rId5" action="ppaction://hlinksldjump"/>
            <a:extLst>
              <a:ext uri="{FF2B5EF4-FFF2-40B4-BE49-F238E27FC236}">
                <a16:creationId xmlns:a16="http://schemas.microsoft.com/office/drawing/2014/main" id="{3F02D114-9A89-D7A2-5210-197105D817C0}"/>
              </a:ext>
            </a:extLst>
          </p:cNvPr>
          <p:cNvPicPr>
            <a:picLocks noChangeAspect="1" noChangeArrowheads="1"/>
          </p:cNvPicPr>
          <p:nvPr>
            <p:ph sz="half" idx="2"/>
          </p:nvPr>
        </p:nvPicPr>
        <p:blipFill>
          <a:blip r:embed="rId6">
            <a:extLst>
              <a:ext uri="{28A0092B-C50C-407E-A947-70E740481C1C}">
                <a14:useLocalDpi xmlns:a14="http://schemas.microsoft.com/office/drawing/2010/main" val="0"/>
              </a:ext>
            </a:extLst>
          </a:blip>
          <a:srcRect/>
          <a:stretch>
            <a:fillRect/>
          </a:stretch>
        </p:blipFill>
        <p:spPr>
          <a:xfrm>
            <a:off x="8372475" y="5505450"/>
            <a:ext cx="695325" cy="127635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nodeType="withEffect">
                                  <p:stCondLst>
                                    <p:cond delay="0"/>
                                  </p:stCondLst>
                                  <p:iterate type="lt">
                                    <p:tmPct val="10000"/>
                                  </p:iterate>
                                  <p:childTnLst>
                                    <p:set>
                                      <p:cBhvr>
                                        <p:cTn id="6" dur="1" fill="hold">
                                          <p:stCondLst>
                                            <p:cond delay="0"/>
                                          </p:stCondLst>
                                        </p:cTn>
                                        <p:tgtEl>
                                          <p:spTgt spid="217108"/>
                                        </p:tgtEl>
                                        <p:attrNameLst>
                                          <p:attrName>style.visibility</p:attrName>
                                        </p:attrNameLst>
                                      </p:cBhvr>
                                      <p:to>
                                        <p:strVal val="visible"/>
                                      </p:to>
                                    </p:set>
                                    <p:animEffect transition="in" filter="fade">
                                      <p:cBhvr>
                                        <p:cTn id="7" dur="1000"/>
                                        <p:tgtEl>
                                          <p:spTgt spid="217108"/>
                                        </p:tgtEl>
                                      </p:cBhvr>
                                    </p:animEffect>
                                    <p:anim calcmode="lin" valueType="num">
                                      <p:cBhvr>
                                        <p:cTn id="8" dur="1000" fill="hold"/>
                                        <p:tgtEl>
                                          <p:spTgt spid="217108"/>
                                        </p:tgtEl>
                                        <p:attrNameLst>
                                          <p:attrName>ppt_x</p:attrName>
                                        </p:attrNameLst>
                                      </p:cBhvr>
                                      <p:tavLst>
                                        <p:tav tm="0">
                                          <p:val>
                                            <p:strVal val="#ppt_x-.1"/>
                                          </p:val>
                                        </p:tav>
                                        <p:tav tm="100000">
                                          <p:val>
                                            <p:strVal val="#ppt_x"/>
                                          </p:val>
                                        </p:tav>
                                      </p:tavLst>
                                    </p:anim>
                                    <p:anim calcmode="lin" valueType="num">
                                      <p:cBhvr>
                                        <p:cTn id="9" dur="1000" fill="hold"/>
                                        <p:tgtEl>
                                          <p:spTgt spid="217108"/>
                                        </p:tgtEl>
                                        <p:attrNameLst>
                                          <p:attrName>ppt_y</p:attrName>
                                        </p:attrNameLst>
                                      </p:cBhvr>
                                      <p:tavLst>
                                        <p:tav tm="0">
                                          <p:val>
                                            <p:strVal val="#ppt_y"/>
                                          </p:val>
                                        </p:tav>
                                        <p:tav tm="100000">
                                          <p:val>
                                            <p:strVal val="#ppt_y"/>
                                          </p:val>
                                        </p:tav>
                                      </p:tavLst>
                                    </p:anim>
                                  </p:childTnLst>
                                </p:cTn>
                              </p:par>
                            </p:childTnLst>
                          </p:cTn>
                        </p:par>
                        <p:par>
                          <p:cTn id="10" fill="hold" nodeType="afterGroup">
                            <p:stCondLst>
                              <p:cond delay="9900"/>
                            </p:stCondLst>
                            <p:childTnLst>
                              <p:par>
                                <p:cTn id="11" presetID="40" presetClass="entr" presetSubtype="0" fill="hold" nodeType="afterEffect">
                                  <p:stCondLst>
                                    <p:cond delay="0"/>
                                  </p:stCondLst>
                                  <p:iterate type="lt">
                                    <p:tmPct val="10000"/>
                                  </p:iterate>
                                  <p:childTnLst>
                                    <p:set>
                                      <p:cBhvr>
                                        <p:cTn id="12" dur="1" fill="hold">
                                          <p:stCondLst>
                                            <p:cond delay="0"/>
                                          </p:stCondLst>
                                        </p:cTn>
                                        <p:tgtEl>
                                          <p:spTgt spid="217109"/>
                                        </p:tgtEl>
                                        <p:attrNameLst>
                                          <p:attrName>style.visibility</p:attrName>
                                        </p:attrNameLst>
                                      </p:cBhvr>
                                      <p:to>
                                        <p:strVal val="visible"/>
                                      </p:to>
                                    </p:set>
                                    <p:animEffect transition="in" filter="fade">
                                      <p:cBhvr>
                                        <p:cTn id="13" dur="1000"/>
                                        <p:tgtEl>
                                          <p:spTgt spid="217109"/>
                                        </p:tgtEl>
                                      </p:cBhvr>
                                    </p:animEffect>
                                    <p:anim calcmode="lin" valueType="num">
                                      <p:cBhvr>
                                        <p:cTn id="14" dur="1000" fill="hold"/>
                                        <p:tgtEl>
                                          <p:spTgt spid="217109"/>
                                        </p:tgtEl>
                                        <p:attrNameLst>
                                          <p:attrName>ppt_x</p:attrName>
                                        </p:attrNameLst>
                                      </p:cBhvr>
                                      <p:tavLst>
                                        <p:tav tm="0">
                                          <p:val>
                                            <p:strVal val="#ppt_x-.1"/>
                                          </p:val>
                                        </p:tav>
                                        <p:tav tm="100000">
                                          <p:val>
                                            <p:strVal val="#ppt_x"/>
                                          </p:val>
                                        </p:tav>
                                      </p:tavLst>
                                    </p:anim>
                                    <p:anim calcmode="lin" valueType="num">
                                      <p:cBhvr>
                                        <p:cTn id="15" dur="1000" fill="hold"/>
                                        <p:tgtEl>
                                          <p:spTgt spid="217109"/>
                                        </p:tgtEl>
                                        <p:attrNameLst>
                                          <p:attrName>ppt_y</p:attrName>
                                        </p:attrNameLst>
                                      </p:cBhvr>
                                      <p:tavLst>
                                        <p:tav tm="0">
                                          <p:val>
                                            <p:strVal val="#ppt_y"/>
                                          </p:val>
                                        </p:tav>
                                        <p:tav tm="100000">
                                          <p:val>
                                            <p:strVal val="#ppt_y"/>
                                          </p:val>
                                        </p:tav>
                                      </p:tavLst>
                                    </p:anim>
                                  </p:childTnLst>
                                </p:cTn>
                              </p:par>
                            </p:childTnLst>
                          </p:cTn>
                        </p:par>
                        <p:par>
                          <p:cTn id="16" fill="hold" nodeType="afterGroup">
                            <p:stCondLst>
                              <p:cond delay="21200"/>
                            </p:stCondLst>
                            <p:childTnLst>
                              <p:par>
                                <p:cTn id="17" presetID="0" presetClass="path" presetSubtype="0" accel="50000" decel="50000" fill="hold" nodeType="afterEffect">
                                  <p:stCondLst>
                                    <p:cond delay="0"/>
                                  </p:stCondLst>
                                  <p:childTnLst>
                                    <p:animMotion origin="layout" path="M 0.0 0.0 C 0.00521 -0.00741 0.00746 -0.01181 0.01493 -0.01575 C 0.03316 -0.01413 0.05208 -0.01668 0.06979 -0.01019 C 0.10104 0.00139 0.06146 -0.00811 0.08489 -0.00301 C 0.10399 0.00996 0.13576 0.00162 0.1559 0.0 C 0.18715 -0.01251 0.21354 -0.01436 0.24722 -0.01737 C 0.27396 -0.0271 0.24253 -0.01645 0.30955 -0.02293 C 0.31597 -0.02363 0.3217 -0.02896 0.32795 -0.0315 C 0.33333 -0.03382 0.3441 -0.03729 0.3441 -0.03729 C 0.35382 -0.03683 0.36337 -0.03498 0.37309 -0.0359 C 0.375 -0.03614 0.3743 -0.04216 0.37205 -0.04888 C 0.37031 -0.0542 0.36528 -0.05837 0.36128 -0.06023 C 0.35347 -0.07065 0.33229 -0.06509 0.32465 -0.06463 C 0.30555 -0.05235 0.26788 -0.05791 0.25052 -0.05745 C 0.24062 -0.05328 0.23021 -0.05166 0.22031 -0.04749 C 0.2191 -0.04633 0.21597 -0.04262 0.21389 -0.04309 C 0.20885 -0.04424 0.20417 -0.04818 0.19896 -0.04888 C 0.19253 -0.0498 0.18594 -0.05073 0.17951 -0.05166 C 0.1401 -0.05027 0.1526 -0.05003 0.13333 -0.04749 C 0.12396 -0.04633 0.10538 -0.04448 0.10538 -0.04448 C 0.09496 -0.04123 0.08455 -0.03892 0.07413 -0.0359 C 0.06753 -0.03405 0.06146 -0.03035 0.05486 -0.02872 C 0.04739 -0.02247 0.03871 -0.02038 0.03003 -0.01876 C 0.02049 -0.01459 0.01076 -0.01135 0.00104 -0.00718 C -0.00156 -0.00208 -0.00156 -0.00463 0.0 0.0 Z " pathEditMode="relative" ptsTypes="fffffffffffffffffffffffff">
                                      <p:cBhvr>
                                        <p:cTn id="18" dur="5000" fill="hold"/>
                                        <p:tgtEl>
                                          <p:spTgt spid="217097"/>
                                        </p:tgtEl>
                                        <p:attrNameLst>
                                          <p:attrName>ppt_x</p:attrName>
                                          <p:attrName>ppt_y</p:attrName>
                                        </p:attrNameLst>
                                      </p:cBhvr>
                                    </p:animMotion>
                                  </p:childTnLst>
                                </p:cTn>
                              </p:par>
                              <p:par>
                                <p:cTn id="19" presetID="0" presetClass="path" presetSubtype="0" accel="50000" decel="50000" fill="hold" nodeType="withEffect">
                                  <p:stCondLst>
                                    <p:cond delay="0"/>
                                  </p:stCondLst>
                                  <p:childTnLst>
                                    <p:animMotion origin="layout" path="M 0.0 0.0 C 0.00521 -0.00741 0.00746 -0.01181 0.01493 -0.01575 C 0.03316 -0.01413 0.05208 -0.01668 0.06979 -0.01019 C 0.10104 0.00139 0.06146 -0.00811 0.08489 -0.00301 C 0.10399 0.00996 0.13576 0.00162 0.1559 0.0 C 0.18715 -0.01251 0.21354 -0.01436 0.24722 -0.01737 C 0.27396 -0.0271 0.24253 -0.01645 0.30955 -0.02293 C 0.31597 -0.02363 0.3217 -0.02896 0.32795 -0.0315 C 0.33333 -0.03382 0.3441 -0.03729 0.3441 -0.03729 C 0.35382 -0.03683 0.36337 -0.03498 0.37309 -0.0359 C 0.375 -0.03614 0.3743 -0.04216 0.37205 -0.04888 C 0.37031 -0.0542 0.36528 -0.05837 0.36128 -0.06023 C 0.35347 -0.07065 0.33229 -0.06509 0.32465 -0.06463 C 0.30555 -0.05235 0.26788 -0.05791 0.25052 -0.05745 C 0.24062 -0.05328 0.23021 -0.05166 0.22031 -0.04749 C 0.2191 -0.04633 0.21597 -0.04262 0.21389 -0.04309 C 0.20885 -0.04424 0.20417 -0.04818 0.19896 -0.04888 C 0.19253 -0.0498 0.18594 -0.05073 0.17951 -0.05166 C 0.1401 -0.05027 0.1526 -0.05003 0.13333 -0.04749 C 0.12396 -0.04633 0.10538 -0.04448 0.10538 -0.04448 C 0.09496 -0.04123 0.08455 -0.03892 0.07413 -0.0359 C 0.06753 -0.03405 0.06146 -0.03035 0.05486 -0.02872 C 0.04739 -0.02247 0.03871 -0.02038 0.03003 -0.01876 C 0.02049 -0.01459 0.01076 -0.01135 0.00104 -0.00718 C -0.00156 -0.00208 -0.00156 -0.00463 0.0 0.0 Z " pathEditMode="relative" ptsTypes="fffffffffffffffffffffffff">
                                      <p:cBhvr>
                                        <p:cTn id="20" dur="5000" fill="hold"/>
                                        <p:tgtEl>
                                          <p:spTgt spid="217104"/>
                                        </p:tgtEl>
                                        <p:attrNameLst>
                                          <p:attrName>ppt_x</p:attrName>
                                          <p:attrName>ppt_y</p:attrName>
                                        </p:attrNameLst>
                                      </p:cBhvr>
                                    </p:animMotion>
                                  </p:childTnLst>
                                </p:cTn>
                              </p:par>
                              <p:par>
                                <p:cTn id="21" presetID="0" presetClass="path" presetSubtype="0" accel="50000" decel="50000" fill="hold" nodeType="withEffect">
                                  <p:stCondLst>
                                    <p:cond delay="0"/>
                                  </p:stCondLst>
                                  <p:childTnLst>
                                    <p:animMotion origin="layout" path="M 0.0 0.0 C 0.00521 -0.00741 0.00746 -0.01181 0.01493 -0.01575 C 0.03316 -0.01413 0.05208 -0.01668 0.06979 -0.01019 C 0.10104 0.00139 0.06146 -0.00811 0.08489 -0.00301 C 0.10399 0.00996 0.13576 0.00162 0.1559 0.0 C 0.18715 -0.01251 0.21354 -0.01436 0.24722 -0.01737 C 0.27396 -0.0271 0.24253 -0.01645 0.30955 -0.02293 C 0.31597 -0.02363 0.3217 -0.02896 0.32795 -0.0315 C 0.33333 -0.03382 0.3441 -0.03729 0.3441 -0.03729 C 0.35382 -0.03683 0.36337 -0.03498 0.37309 -0.0359 C 0.375 -0.03614 0.3743 -0.04216 0.37205 -0.04888 C 0.37031 -0.0542 0.36528 -0.05837 0.36128 -0.06023 C 0.35347 -0.07065 0.33229 -0.06509 0.32465 -0.06463 C 0.30555 -0.05235 0.26788 -0.05791 0.25052 -0.05745 C 0.24062 -0.05328 0.23021 -0.05166 0.22031 -0.04749 C 0.2191 -0.04633 0.21597 -0.04262 0.21389 -0.04309 C 0.20885 -0.04424 0.20417 -0.04818 0.19896 -0.04888 C 0.19253 -0.0498 0.18594 -0.05073 0.17951 -0.05166 C 0.1401 -0.05027 0.1526 -0.05003 0.13333 -0.04749 C 0.12396 -0.04633 0.10538 -0.04448 0.10538 -0.04448 C 0.09496 -0.04123 0.08455 -0.03892 0.07413 -0.0359 C 0.06753 -0.03405 0.06146 -0.03035 0.05486 -0.02872 C 0.04739 -0.02247 0.03871 -0.02038 0.03003 -0.01876 C 0.02049 -0.01459 0.01076 -0.01135 0.00104 -0.00718 C -0.00156 -0.00208 -0.00156 -0.00463 0.0 0.0 Z " pathEditMode="relative" ptsTypes="fffffffffffffffffffffffff">
                                      <p:cBhvr>
                                        <p:cTn id="22" dur="5000" fill="hold"/>
                                        <p:tgtEl>
                                          <p:spTgt spid="217106"/>
                                        </p:tgtEl>
                                        <p:attrNameLst>
                                          <p:attrName>ppt_x</p:attrName>
                                          <p:attrName>ppt_y</p:attrName>
                                        </p:attrNameLst>
                                      </p:cBhvr>
                                    </p:animMotion>
                                  </p:childTnLst>
                                </p:cTn>
                              </p:par>
                              <p:par>
                                <p:cTn id="23" presetID="0" presetClass="path" presetSubtype="0" accel="50000" decel="50000" fill="hold" nodeType="withEffect">
                                  <p:stCondLst>
                                    <p:cond delay="0"/>
                                  </p:stCondLst>
                                  <p:childTnLst>
                                    <p:animMotion origin="layout" path="M 0.0 0.0 C 0.00521 -0.00741 0.00746 -0.01181 0.01493 -0.01575 C 0.03316 -0.01413 0.05208 -0.01668 0.06979 -0.01019 C 0.10104 0.00139 0.06146 -0.00811 0.08489 -0.00301 C 0.10399 0.00996 0.13576 0.00162 0.1559 0.0 C 0.18715 -0.01251 0.21354 -0.01436 0.24722 -0.01737 C 0.27396 -0.0271 0.24253 -0.01645 0.30955 -0.02293 C 0.31597 -0.02363 0.3217 -0.02896 0.32795 -0.0315 C 0.33333 -0.03382 0.3441 -0.03729 0.3441 -0.03729 C 0.35382 -0.03683 0.36337 -0.03498 0.37309 -0.0359 C 0.375 -0.03614 0.3743 -0.04216 0.37205 -0.04888 C 0.37031 -0.0542 0.36528 -0.05837 0.36128 -0.06023 C 0.35347 -0.07065 0.33229 -0.06509 0.32465 -0.06463 C 0.30555 -0.05235 0.26788 -0.05791 0.25052 -0.05745 C 0.24062 -0.05328 0.23021 -0.05166 0.22031 -0.04749 C 0.2191 -0.04633 0.21597 -0.04262 0.21389 -0.04309 C 0.20885 -0.04424 0.20417 -0.04818 0.19896 -0.04888 C 0.19253 -0.0498 0.18594 -0.05073 0.17951 -0.05166 C 0.1401 -0.05027 0.1526 -0.05003 0.13333 -0.04749 C 0.12396 -0.04633 0.10538 -0.04448 0.10538 -0.04448 C 0.09496 -0.04123 0.08455 -0.03892 0.07413 -0.0359 C 0.06753 -0.03405 0.06146 -0.03035 0.05486 -0.02872 C 0.04739 -0.02247 0.03871 -0.02038 0.03003 -0.01876 C 0.02049 -0.01459 0.01076 -0.01135 0.00104 -0.00718 C -0.00156 -0.00208 -0.00156 -0.00463 0.0 0.0 Z " pathEditMode="relative" ptsTypes="fffffffffffffffffffffffff">
                                      <p:cBhvr>
                                        <p:cTn id="24" dur="5000" fill="hold"/>
                                        <p:tgtEl>
                                          <p:spTgt spid="217095"/>
                                        </p:tgtEl>
                                        <p:attrNameLst>
                                          <p:attrName>ppt_x</p:attrName>
                                          <p:attrName>ppt_y</p:attrName>
                                        </p:attrNameLst>
                                      </p:cBhvr>
                                    </p:animMotion>
                                  </p:childTnLst>
                                </p:cTn>
                              </p:par>
                              <p:par>
                                <p:cTn id="25" presetID="0" presetClass="path" presetSubtype="0" accel="50000" decel="50000" fill="hold" nodeType="withEffect">
                                  <p:stCondLst>
                                    <p:cond delay="0"/>
                                  </p:stCondLst>
                                  <p:childTnLst>
                                    <p:animMotion origin="layout" path="M 0.0 0.0 C 0.00521 -0.00741 0.00746 -0.01181 0.01493 -0.01575 C 0.03316 -0.01413 0.05208 -0.01668 0.06979 -0.01019 C 0.10104 0.00139 0.06146 -0.00811 0.08489 -0.00301 C 0.10399 0.00996 0.13576 0.00162 0.1559 0.0 C 0.18715 -0.01251 0.21354 -0.01436 0.24722 -0.01737 C 0.27396 -0.0271 0.24253 -0.01645 0.30955 -0.02293 C 0.31597 -0.02363 0.3217 -0.02896 0.32795 -0.0315 C 0.33333 -0.03382 0.3441 -0.03729 0.3441 -0.03729 C 0.35382 -0.03683 0.36337 -0.03498 0.37309 -0.0359 C 0.375 -0.03614 0.3743 -0.04216 0.37205 -0.04888 C 0.37031 -0.0542 0.36528 -0.05837 0.36128 -0.06023 C 0.35347 -0.07065 0.33229 -0.06509 0.32465 -0.06463 C 0.30555 -0.05235 0.26788 -0.05791 0.25052 -0.05745 C 0.24062 -0.05328 0.23021 -0.05166 0.22031 -0.04749 C 0.2191 -0.04633 0.21597 -0.04262 0.21389 -0.04309 C 0.20885 -0.04424 0.20417 -0.04818 0.19896 -0.04888 C 0.19253 -0.0498 0.18594 -0.05073 0.17951 -0.05166 C 0.1401 -0.05027 0.1526 -0.05003 0.13333 -0.04749 C 0.12396 -0.04633 0.10538 -0.04448 0.10538 -0.04448 C 0.09496 -0.04123 0.08455 -0.03892 0.07413 -0.0359 C 0.06753 -0.03405 0.06146 -0.03035 0.05486 -0.02872 C 0.04739 -0.02247 0.03871 -0.02038 0.03003 -0.01876 C 0.02049 -0.01459 0.01076 -0.01135 0.00104 -0.00718 C -0.00156 -0.00208 -0.00156 -0.00463 0.0 0.0 Z " pathEditMode="relative" ptsTypes="fffffffffffffffffffffffff">
                                      <p:cBhvr>
                                        <p:cTn id="26" dur="5000" fill="hold"/>
                                        <p:tgtEl>
                                          <p:spTgt spid="217103"/>
                                        </p:tgtEl>
                                        <p:attrNameLst>
                                          <p:attrName>ppt_x</p:attrName>
                                          <p:attrName>ppt_y</p:attrName>
                                        </p:attrNameLst>
                                      </p:cBhvr>
                                    </p:animMotion>
                                  </p:childTnLst>
                                </p:cTn>
                              </p:par>
                            </p:childTnLst>
                          </p:cTn>
                        </p:par>
                        <p:par>
                          <p:cTn id="27" fill="hold" nodeType="afterGroup">
                            <p:stCondLst>
                              <p:cond delay="26200"/>
                            </p:stCondLst>
                            <p:childTnLst>
                              <p:par>
                                <p:cTn id="28" presetID="40" presetClass="entr" presetSubtype="0" fill="hold" nodeType="afterEffect">
                                  <p:stCondLst>
                                    <p:cond delay="500"/>
                                  </p:stCondLst>
                                  <p:iterate type="lt">
                                    <p:tmPct val="10000"/>
                                  </p:iterate>
                                  <p:childTnLst>
                                    <p:set>
                                      <p:cBhvr>
                                        <p:cTn id="29" dur="1" fill="hold">
                                          <p:stCondLst>
                                            <p:cond delay="0"/>
                                          </p:stCondLst>
                                        </p:cTn>
                                        <p:tgtEl>
                                          <p:spTgt spid="217110"/>
                                        </p:tgtEl>
                                        <p:attrNameLst>
                                          <p:attrName>style.visibility</p:attrName>
                                        </p:attrNameLst>
                                      </p:cBhvr>
                                      <p:to>
                                        <p:strVal val="visible"/>
                                      </p:to>
                                    </p:set>
                                    <p:animEffect transition="in" filter="fade">
                                      <p:cBhvr>
                                        <p:cTn id="30" dur="1000"/>
                                        <p:tgtEl>
                                          <p:spTgt spid="217110"/>
                                        </p:tgtEl>
                                      </p:cBhvr>
                                    </p:animEffect>
                                    <p:anim calcmode="lin" valueType="num">
                                      <p:cBhvr>
                                        <p:cTn id="31" dur="1000" fill="hold"/>
                                        <p:tgtEl>
                                          <p:spTgt spid="217110"/>
                                        </p:tgtEl>
                                        <p:attrNameLst>
                                          <p:attrName>ppt_x</p:attrName>
                                        </p:attrNameLst>
                                      </p:cBhvr>
                                      <p:tavLst>
                                        <p:tav tm="0">
                                          <p:val>
                                            <p:strVal val="#ppt_x-.1"/>
                                          </p:val>
                                        </p:tav>
                                        <p:tav tm="100000">
                                          <p:val>
                                            <p:strVal val="#ppt_x"/>
                                          </p:val>
                                        </p:tav>
                                      </p:tavLst>
                                    </p:anim>
                                    <p:anim calcmode="lin" valueType="num">
                                      <p:cBhvr>
                                        <p:cTn id="32" dur="1000" fill="hold"/>
                                        <p:tgtEl>
                                          <p:spTgt spid="217110"/>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34200"/>
                            </p:stCondLst>
                            <p:childTnLst>
                              <p:par>
                                <p:cTn id="34" presetID="5" presetClass="entr" presetSubtype="10" fill="hold" nodeType="afterEffect">
                                  <p:stCondLst>
                                    <p:cond delay="0"/>
                                  </p:stCondLst>
                                  <p:childTnLst>
                                    <p:set>
                                      <p:cBhvr>
                                        <p:cTn id="35" dur="1" fill="hold">
                                          <p:stCondLst>
                                            <p:cond delay="0"/>
                                          </p:stCondLst>
                                        </p:cTn>
                                        <p:tgtEl>
                                          <p:spTgt spid="217116"/>
                                        </p:tgtEl>
                                        <p:attrNameLst>
                                          <p:attrName>style.visibility</p:attrName>
                                        </p:attrNameLst>
                                      </p:cBhvr>
                                      <p:to>
                                        <p:strVal val="visible"/>
                                      </p:to>
                                    </p:set>
                                    <p:animEffect transition="in" filter="checkerboard(across)">
                                      <p:cBhvr>
                                        <p:cTn id="36" dur="500"/>
                                        <p:tgtEl>
                                          <p:spTgt spid="217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103" grpId="0"/>
      <p:bldP spid="217104" grpId="0"/>
      <p:bldP spid="217106" grpId="0"/>
      <p:bldP spid="217108" grpId="0"/>
      <p:bldP spid="217109" grpId="0"/>
      <p:bldP spid="2171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A995B362-F968-4A03-5D0F-ABB2B3723A06}"/>
              </a:ext>
            </a:extLst>
          </p:cNvPr>
          <p:cNvSpPr>
            <a:spLocks noGrp="1" noChangeArrowheads="1"/>
          </p:cNvSpPr>
          <p:nvPr>
            <p:ph type="body" idx="1"/>
          </p:nvPr>
        </p:nvSpPr>
        <p:spPr>
          <a:xfrm>
            <a:off x="0" y="152400"/>
            <a:ext cx="8839200" cy="2286000"/>
          </a:xfrm>
        </p:spPr>
        <p:txBody>
          <a:bodyPr/>
          <a:lstStyle/>
          <a:p>
            <a:pPr>
              <a:lnSpc>
                <a:spcPct val="90000"/>
              </a:lnSpc>
              <a:buFontTx/>
              <a:buNone/>
            </a:pPr>
            <a:r>
              <a:rPr lang="en-US" altLang="en-US" sz="2800">
                <a:latin typeface="Cooper Black" panose="0208090404030B020404" pitchFamily="18" charset="0"/>
              </a:rPr>
              <a:t>           In a class of </a:t>
            </a:r>
            <a:r>
              <a:rPr lang="en-US" altLang="en-US" sz="2800" b="1">
                <a:solidFill>
                  <a:srgbClr val="0000FF"/>
                </a:solidFill>
                <a:latin typeface="Cooper Black" panose="0208090404030B020404" pitchFamily="18" charset="0"/>
              </a:rPr>
              <a:t>30</a:t>
            </a:r>
            <a:r>
              <a:rPr lang="en-US" altLang="en-US" sz="2800">
                <a:latin typeface="Cooper Black" panose="0208090404030B020404" pitchFamily="18" charset="0"/>
              </a:rPr>
              <a:t> students, </a:t>
            </a:r>
            <a:r>
              <a:rPr lang="en-US" altLang="en-US" sz="2800" b="1">
                <a:solidFill>
                  <a:srgbClr val="0000FF"/>
                </a:solidFill>
                <a:latin typeface="Cooper Black" panose="0208090404030B020404" pitchFamily="18" charset="0"/>
              </a:rPr>
              <a:t>17</a:t>
            </a:r>
            <a:r>
              <a:rPr lang="en-US" altLang="en-US" sz="2800">
                <a:latin typeface="Cooper Black" panose="0208090404030B020404" pitchFamily="18" charset="0"/>
              </a:rPr>
              <a:t> watch MTV and </a:t>
            </a:r>
            <a:r>
              <a:rPr lang="en-US" altLang="en-US" sz="2800" b="1">
                <a:solidFill>
                  <a:srgbClr val="0000FF"/>
                </a:solidFill>
                <a:latin typeface="Cooper Black" panose="0208090404030B020404" pitchFamily="18" charset="0"/>
              </a:rPr>
              <a:t>12</a:t>
            </a:r>
            <a:r>
              <a:rPr lang="en-US" altLang="en-US" sz="2800">
                <a:latin typeface="Cooper Black" panose="0208090404030B020404" pitchFamily="18" charset="0"/>
              </a:rPr>
              <a:t> play video games.  </a:t>
            </a:r>
          </a:p>
          <a:p>
            <a:pPr>
              <a:lnSpc>
                <a:spcPct val="90000"/>
              </a:lnSpc>
              <a:buFontTx/>
              <a:buNone/>
            </a:pPr>
            <a:r>
              <a:rPr lang="en-US" altLang="en-US" sz="2800">
                <a:latin typeface="Cooper Black" panose="0208090404030B020404" pitchFamily="18" charset="0"/>
              </a:rPr>
              <a:t>           </a:t>
            </a:r>
            <a:r>
              <a:rPr lang="en-US" altLang="en-US" sz="2800" b="1">
                <a:solidFill>
                  <a:srgbClr val="0000FF"/>
                </a:solidFill>
                <a:latin typeface="Cooper Black" panose="0208090404030B020404" pitchFamily="18" charset="0"/>
              </a:rPr>
              <a:t>5</a:t>
            </a:r>
            <a:r>
              <a:rPr lang="en-US" altLang="en-US" sz="2800">
                <a:latin typeface="Cooper Black" panose="0208090404030B020404" pitchFamily="18" charset="0"/>
              </a:rPr>
              <a:t> students watch MTV </a:t>
            </a:r>
            <a:r>
              <a:rPr lang="en-US" altLang="en-US" sz="2800" i="1">
                <a:latin typeface="Cooper Black" panose="0208090404030B020404" pitchFamily="18" charset="0"/>
              </a:rPr>
              <a:t>and</a:t>
            </a:r>
            <a:r>
              <a:rPr lang="en-US" altLang="en-US" sz="2800">
                <a:latin typeface="Cooper Black" panose="0208090404030B020404" pitchFamily="18" charset="0"/>
              </a:rPr>
              <a:t> play video games.  </a:t>
            </a:r>
          </a:p>
        </p:txBody>
      </p:sp>
      <p:sp>
        <p:nvSpPr>
          <p:cNvPr id="32771" name="Text Box 3">
            <a:extLst>
              <a:ext uri="{FF2B5EF4-FFF2-40B4-BE49-F238E27FC236}">
                <a16:creationId xmlns:a16="http://schemas.microsoft.com/office/drawing/2014/main" id="{8F24FB16-011E-C8AA-0281-5C84115C720F}"/>
              </a:ext>
            </a:extLst>
          </p:cNvPr>
          <p:cNvSpPr txBox="1">
            <a:spLocks noChangeArrowheads="1"/>
          </p:cNvSpPr>
          <p:nvPr/>
        </p:nvSpPr>
        <p:spPr bwMode="auto">
          <a:xfrm>
            <a:off x="762000" y="2971800"/>
            <a:ext cx="7696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latin typeface="Cooper Black" panose="0208090404030B020404" pitchFamily="18" charset="0"/>
              </a:rPr>
              <a:t>2.  How many students play video games but do not watch MTV?</a:t>
            </a:r>
          </a:p>
        </p:txBody>
      </p:sp>
      <p:sp>
        <p:nvSpPr>
          <p:cNvPr id="32772" name="Text Box 4">
            <a:hlinkClick r:id="rId2" action="ppaction://hlinksldjump"/>
            <a:extLst>
              <a:ext uri="{FF2B5EF4-FFF2-40B4-BE49-F238E27FC236}">
                <a16:creationId xmlns:a16="http://schemas.microsoft.com/office/drawing/2014/main" id="{DE155391-22D9-D7AD-24A8-F2D67971F861}"/>
              </a:ext>
            </a:extLst>
          </p:cNvPr>
          <p:cNvSpPr txBox="1">
            <a:spLocks noChangeArrowheads="1"/>
          </p:cNvSpPr>
          <p:nvPr/>
        </p:nvSpPr>
        <p:spPr bwMode="auto">
          <a:xfrm>
            <a:off x="3429000" y="5562600"/>
            <a:ext cx="83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Cooper Black" panose="0208090404030B020404" pitchFamily="18" charset="0"/>
              </a:rPr>
              <a:t>7</a:t>
            </a:r>
          </a:p>
        </p:txBody>
      </p:sp>
      <p:sp>
        <p:nvSpPr>
          <p:cNvPr id="32773" name="Text Box 5">
            <a:hlinkClick r:id="" action="ppaction://hlinkshowjump?jump=nextslide"/>
            <a:extLst>
              <a:ext uri="{FF2B5EF4-FFF2-40B4-BE49-F238E27FC236}">
                <a16:creationId xmlns:a16="http://schemas.microsoft.com/office/drawing/2014/main" id="{B44B3C18-9DEC-977B-8964-4303D3E6316B}"/>
              </a:ext>
            </a:extLst>
          </p:cNvPr>
          <p:cNvSpPr txBox="1">
            <a:spLocks noChangeArrowheads="1"/>
          </p:cNvSpPr>
          <p:nvPr/>
        </p:nvSpPr>
        <p:spPr bwMode="auto">
          <a:xfrm>
            <a:off x="914400" y="5334000"/>
            <a:ext cx="83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Cooper Black" panose="0208090404030B020404" pitchFamily="18" charset="0"/>
              </a:rPr>
              <a:t>17</a:t>
            </a:r>
          </a:p>
        </p:txBody>
      </p:sp>
      <p:sp>
        <p:nvSpPr>
          <p:cNvPr id="32774" name="Text Box 6">
            <a:hlinkClick r:id="" action="ppaction://hlinkshowjump?jump=nextslide"/>
            <a:extLst>
              <a:ext uri="{FF2B5EF4-FFF2-40B4-BE49-F238E27FC236}">
                <a16:creationId xmlns:a16="http://schemas.microsoft.com/office/drawing/2014/main" id="{611FA172-EF4D-4485-8D6C-112533ED509F}"/>
              </a:ext>
            </a:extLst>
          </p:cNvPr>
          <p:cNvSpPr txBox="1">
            <a:spLocks noChangeArrowheads="1"/>
          </p:cNvSpPr>
          <p:nvPr/>
        </p:nvSpPr>
        <p:spPr bwMode="auto">
          <a:xfrm>
            <a:off x="2362200" y="4648200"/>
            <a:ext cx="83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Cooper Black" panose="0208090404030B020404" pitchFamily="18" charset="0"/>
              </a:rPr>
              <a:t>24</a:t>
            </a:r>
          </a:p>
        </p:txBody>
      </p:sp>
      <p:sp>
        <p:nvSpPr>
          <p:cNvPr id="32775" name="Text Box 7">
            <a:hlinkClick r:id="" action="ppaction://hlinkshowjump?jump=nextslide"/>
            <a:extLst>
              <a:ext uri="{FF2B5EF4-FFF2-40B4-BE49-F238E27FC236}">
                <a16:creationId xmlns:a16="http://schemas.microsoft.com/office/drawing/2014/main" id="{04E481F2-4EE9-4E30-28AB-1BB6CB35D9B7}"/>
              </a:ext>
            </a:extLst>
          </p:cNvPr>
          <p:cNvSpPr txBox="1">
            <a:spLocks noChangeArrowheads="1"/>
          </p:cNvSpPr>
          <p:nvPr/>
        </p:nvSpPr>
        <p:spPr bwMode="auto">
          <a:xfrm>
            <a:off x="4648200" y="4724400"/>
            <a:ext cx="83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Cooper Black" panose="0208090404030B020404" pitchFamily="18" charset="0"/>
              </a:rPr>
              <a:t>12</a:t>
            </a:r>
          </a:p>
        </p:txBody>
      </p:sp>
      <p:sp>
        <p:nvSpPr>
          <p:cNvPr id="32776" name="Text Box 8">
            <a:hlinkClick r:id="" action="ppaction://hlinkshowjump?jump=nextslide"/>
            <a:extLst>
              <a:ext uri="{FF2B5EF4-FFF2-40B4-BE49-F238E27FC236}">
                <a16:creationId xmlns:a16="http://schemas.microsoft.com/office/drawing/2014/main" id="{2E06C4A5-A635-4F11-17A7-D12B3DCD9C19}"/>
              </a:ext>
            </a:extLst>
          </p:cNvPr>
          <p:cNvSpPr txBox="1">
            <a:spLocks noChangeArrowheads="1"/>
          </p:cNvSpPr>
          <p:nvPr/>
        </p:nvSpPr>
        <p:spPr bwMode="auto">
          <a:xfrm>
            <a:off x="5715000" y="5715000"/>
            <a:ext cx="83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Cooper Black" panose="0208090404030B020404" pitchFamily="18" charset="0"/>
              </a:rPr>
              <a:t>6</a:t>
            </a:r>
          </a:p>
        </p:txBody>
      </p:sp>
      <p:sp>
        <p:nvSpPr>
          <p:cNvPr id="32777" name="Text Box 9">
            <a:hlinkClick r:id="" action="ppaction://hlinkshowjump?jump=nextslide"/>
            <a:extLst>
              <a:ext uri="{FF2B5EF4-FFF2-40B4-BE49-F238E27FC236}">
                <a16:creationId xmlns:a16="http://schemas.microsoft.com/office/drawing/2014/main" id="{233D2CC2-AB8A-C26B-BFE5-9469D1581F53}"/>
              </a:ext>
            </a:extLst>
          </p:cNvPr>
          <p:cNvSpPr txBox="1">
            <a:spLocks noChangeArrowheads="1"/>
          </p:cNvSpPr>
          <p:nvPr/>
        </p:nvSpPr>
        <p:spPr bwMode="auto">
          <a:xfrm>
            <a:off x="6934200" y="4876800"/>
            <a:ext cx="83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Cooper Black" panose="0208090404030B020404" pitchFamily="18" charset="0"/>
              </a:rPr>
              <a:t>30</a:t>
            </a:r>
          </a:p>
        </p:txBody>
      </p:sp>
      <p:pic>
        <p:nvPicPr>
          <p:cNvPr id="32803" name="Picture 35">
            <a:hlinkClick r:id="rId3" action="ppaction://hlinksldjump"/>
            <a:extLst>
              <a:ext uri="{FF2B5EF4-FFF2-40B4-BE49-F238E27FC236}">
                <a16:creationId xmlns:a16="http://schemas.microsoft.com/office/drawing/2014/main" id="{906558CC-0548-702B-551A-A8714F8214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24600"/>
            <a:ext cx="531813"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nodeType="withEffect">
                                  <p:stCondLst>
                                    <p:cond delay="0"/>
                                  </p:stCondLst>
                                  <p:childTnLst>
                                    <p:set>
                                      <p:cBhvr>
                                        <p:cTn id="6" dur="1" fill="hold">
                                          <p:stCondLst>
                                            <p:cond delay="0"/>
                                          </p:stCondLst>
                                        </p:cTn>
                                        <p:tgtEl>
                                          <p:spTgt spid="32771"/>
                                        </p:tgtEl>
                                        <p:attrNameLst>
                                          <p:attrName>style.visibility</p:attrName>
                                        </p:attrNameLst>
                                      </p:cBhvr>
                                      <p:to>
                                        <p:strVal val="visible"/>
                                      </p:to>
                                    </p:set>
                                    <p:anim from="(-#ppt_w/2)" to="(#ppt_x)" calcmode="lin" valueType="num">
                                      <p:cBhvr>
                                        <p:cTn id="7" dur="600" fill="hold">
                                          <p:stCondLst>
                                            <p:cond delay="0"/>
                                          </p:stCondLst>
                                        </p:cTn>
                                        <p:tgtEl>
                                          <p:spTgt spid="32771"/>
                                        </p:tgtEl>
                                        <p:attrNameLst>
                                          <p:attrName>ppt_x</p:attrName>
                                        </p:attrNameLst>
                                      </p:cBhvr>
                                    </p:anim>
                                    <p:anim from="0" to="-1.0" calcmode="lin" valueType="num">
                                      <p:cBhvr>
                                        <p:cTn id="8" dur="200" decel="50000" autoRev="1" fill="hold">
                                          <p:stCondLst>
                                            <p:cond delay="600"/>
                                          </p:stCondLst>
                                        </p:cTn>
                                        <p:tgtEl>
                                          <p:spTgt spid="32771"/>
                                        </p:tgtEl>
                                        <p:attrNameLst>
                                          <p:attrName>xshear</p:attrName>
                                        </p:attrNameLst>
                                      </p:cBhvr>
                                    </p:anim>
                                    <p:animScale>
                                      <p:cBhvr>
                                        <p:cTn id="9" dur="200" decel="100000" autoRev="1" fill="hold">
                                          <p:stCondLst>
                                            <p:cond delay="600"/>
                                          </p:stCondLst>
                                        </p:cTn>
                                        <p:tgtEl>
                                          <p:spTgt spid="32771"/>
                                        </p:tgtEl>
                                      </p:cBhvr>
                                      <p:from x="100000" y="100000"/>
                                      <p:to x="80000" y="100000"/>
                                    </p:animScale>
                                    <p:anim by="(#ppt_h/3+#ppt_w*0.1)" calcmode="lin" valueType="num">
                                      <p:cBhvr additive="sum">
                                        <p:cTn id="10" dur="200" decel="100000" autoRev="1" fill="hold">
                                          <p:stCondLst>
                                            <p:cond delay="600"/>
                                          </p:stCondLst>
                                        </p:cTn>
                                        <p:tgtEl>
                                          <p:spTgt spid="32771"/>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a:extLst>
              <a:ext uri="{FF2B5EF4-FFF2-40B4-BE49-F238E27FC236}">
                <a16:creationId xmlns:a16="http://schemas.microsoft.com/office/drawing/2014/main" id="{52E4E9FD-FE5C-6331-9E35-A98DDA9B7AE5}"/>
              </a:ext>
            </a:extLst>
          </p:cNvPr>
          <p:cNvSpPr>
            <a:spLocks noGrp="1" noChangeArrowheads="1"/>
          </p:cNvSpPr>
          <p:nvPr>
            <p:ph type="title"/>
          </p:nvPr>
        </p:nvSpPr>
        <p:spPr/>
        <p:txBody>
          <a:bodyPr/>
          <a:lstStyle/>
          <a:p>
            <a:r>
              <a:rPr lang="en-US" altLang="en-US"/>
              <a:t>Almost…</a:t>
            </a:r>
          </a:p>
        </p:txBody>
      </p:sp>
      <p:sp>
        <p:nvSpPr>
          <p:cNvPr id="210947" name="Rectangle 3">
            <a:extLst>
              <a:ext uri="{FF2B5EF4-FFF2-40B4-BE49-F238E27FC236}">
                <a16:creationId xmlns:a16="http://schemas.microsoft.com/office/drawing/2014/main" id="{1B37C37D-226E-2F76-DA6E-CDB73B3F39FB}"/>
              </a:ext>
            </a:extLst>
          </p:cNvPr>
          <p:cNvSpPr>
            <a:spLocks noGrp="1" noChangeArrowheads="1"/>
          </p:cNvSpPr>
          <p:nvPr>
            <p:ph type="body" sz="half" idx="1"/>
          </p:nvPr>
        </p:nvSpPr>
        <p:spPr>
          <a:xfrm>
            <a:off x="457200" y="1600200"/>
            <a:ext cx="5105400" cy="4525963"/>
          </a:xfrm>
        </p:spPr>
        <p:txBody>
          <a:bodyPr/>
          <a:lstStyle/>
          <a:p>
            <a:pPr>
              <a:buFontTx/>
              <a:buNone/>
            </a:pPr>
            <a:r>
              <a:rPr lang="en-US" altLang="en-US" sz="2800"/>
              <a:t>	Later I will help you learn to use a tool that will help you investigate these kinds of questions. Try the next question…</a:t>
            </a:r>
          </a:p>
          <a:p>
            <a:pPr>
              <a:buFontTx/>
              <a:buNone/>
            </a:pPr>
            <a:endParaRPr lang="en-US" altLang="en-US" sz="2800"/>
          </a:p>
        </p:txBody>
      </p:sp>
      <p:pic>
        <p:nvPicPr>
          <p:cNvPr id="210948" name="Picture 4">
            <a:hlinkClick r:id="" action="ppaction://hlinkshowjump?jump=nextslide"/>
            <a:extLst>
              <a:ext uri="{FF2B5EF4-FFF2-40B4-BE49-F238E27FC236}">
                <a16:creationId xmlns:a16="http://schemas.microsoft.com/office/drawing/2014/main" id="{4579D2BF-03E6-9E1F-A5E3-9FCE3E721562}"/>
              </a:ext>
            </a:extLst>
          </p:cNvP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934200" y="2743200"/>
            <a:ext cx="1939925" cy="356235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10949" name="Picture 5">
            <a:hlinkClick r:id="" action="ppaction://hlinkshowjump?jump=firstslide"/>
            <a:extLst>
              <a:ext uri="{FF2B5EF4-FFF2-40B4-BE49-F238E27FC236}">
                <a16:creationId xmlns:a16="http://schemas.microsoft.com/office/drawing/2014/main" id="{81FB2ABA-C617-8BBB-159A-AEADF0C60F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24600"/>
            <a:ext cx="531813"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nodeType="withEffect">
                                  <p:stCondLst>
                                    <p:cond delay="0"/>
                                  </p:stCondLst>
                                  <p:iterate type="lt">
                                    <p:tmPct val="10000"/>
                                  </p:iterate>
                                  <p:childTnLst>
                                    <p:set>
                                      <p:cBhvr>
                                        <p:cTn id="6" dur="1" fill="hold">
                                          <p:stCondLst>
                                            <p:cond delay="0"/>
                                          </p:stCondLst>
                                        </p:cTn>
                                        <p:tgtEl>
                                          <p:spTgt spid="210946"/>
                                        </p:tgtEl>
                                        <p:attrNameLst>
                                          <p:attrName>style.visibility</p:attrName>
                                        </p:attrNameLst>
                                      </p:cBhvr>
                                      <p:to>
                                        <p:strVal val="visible"/>
                                      </p:to>
                                    </p:set>
                                    <p:animEffect transition="in" filter="fade">
                                      <p:cBhvr>
                                        <p:cTn id="7" dur="1000"/>
                                        <p:tgtEl>
                                          <p:spTgt spid="210946"/>
                                        </p:tgtEl>
                                      </p:cBhvr>
                                    </p:animEffect>
                                    <p:anim calcmode="lin" valueType="num">
                                      <p:cBhvr>
                                        <p:cTn id="8" dur="1000" fill="hold"/>
                                        <p:tgtEl>
                                          <p:spTgt spid="210946"/>
                                        </p:tgtEl>
                                        <p:attrNameLst>
                                          <p:attrName>ppt_x</p:attrName>
                                        </p:attrNameLst>
                                      </p:cBhvr>
                                      <p:tavLst>
                                        <p:tav tm="0">
                                          <p:val>
                                            <p:strVal val="#ppt_x-.1"/>
                                          </p:val>
                                        </p:tav>
                                        <p:tav tm="100000">
                                          <p:val>
                                            <p:strVal val="#ppt_x"/>
                                          </p:val>
                                        </p:tav>
                                      </p:tavLst>
                                    </p:anim>
                                    <p:anim calcmode="lin" valueType="num">
                                      <p:cBhvr>
                                        <p:cTn id="9" dur="1000" fill="hold"/>
                                        <p:tgtEl>
                                          <p:spTgt spid="210946"/>
                                        </p:tgtEl>
                                        <p:attrNameLst>
                                          <p:attrName>ppt_y</p:attrName>
                                        </p:attrNameLst>
                                      </p:cBhvr>
                                      <p:tavLst>
                                        <p:tav tm="0">
                                          <p:val>
                                            <p:strVal val="#ppt_y"/>
                                          </p:val>
                                        </p:tav>
                                        <p:tav tm="100000">
                                          <p:val>
                                            <p:strVal val="#ppt_y"/>
                                          </p:val>
                                        </p:tav>
                                      </p:tavLst>
                                    </p:anim>
                                  </p:childTnLst>
                                </p:cTn>
                              </p:par>
                            </p:childTnLst>
                          </p:cTn>
                        </p:par>
                        <p:par>
                          <p:cTn id="10" fill="hold" nodeType="afterGroup">
                            <p:stCondLst>
                              <p:cond delay="1600"/>
                            </p:stCondLst>
                            <p:childTnLst>
                              <p:par>
                                <p:cTn id="11" presetID="2" presetClass="entr" presetSubtype="4" fill="hold" nodeType="afterEffect">
                                  <p:stCondLst>
                                    <p:cond delay="0"/>
                                  </p:stCondLst>
                                  <p:childTnLst>
                                    <p:set>
                                      <p:cBhvr>
                                        <p:cTn id="12" dur="1" fill="hold">
                                          <p:stCondLst>
                                            <p:cond delay="0"/>
                                          </p:stCondLst>
                                        </p:cTn>
                                        <p:tgtEl>
                                          <p:spTgt spid="210947">
                                            <p:txEl>
                                              <p:pRg st="0" end="0"/>
                                            </p:txEl>
                                          </p:spTgt>
                                        </p:tgtEl>
                                        <p:attrNameLst>
                                          <p:attrName>style.visibility</p:attrName>
                                        </p:attrNameLst>
                                      </p:cBhvr>
                                      <p:to>
                                        <p:strVal val="visible"/>
                                      </p:to>
                                    </p:set>
                                    <p:anim calcmode="lin" valueType="num">
                                      <p:cBhvr additive="base">
                                        <p:cTn id="13" dur="1000" fill="hold"/>
                                        <p:tgtEl>
                                          <p:spTgt spid="210947">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10947">
                                            <p:txEl>
                                              <p:pRg st="0" end="0"/>
                                            </p:txEl>
                                          </p:spTgt>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2600"/>
                            </p:stCondLst>
                            <p:childTnLst>
                              <p:par>
                                <p:cTn id="16" presetID="2" presetClass="entr" presetSubtype="9" fill="hold" nodeType="afterEffect">
                                  <p:stCondLst>
                                    <p:cond delay="1000"/>
                                  </p:stCondLst>
                                  <p:childTnLst>
                                    <p:set>
                                      <p:cBhvr>
                                        <p:cTn id="17" dur="1" fill="hold">
                                          <p:stCondLst>
                                            <p:cond delay="0"/>
                                          </p:stCondLst>
                                        </p:cTn>
                                        <p:tgtEl>
                                          <p:spTgt spid="210948"/>
                                        </p:tgtEl>
                                        <p:attrNameLst>
                                          <p:attrName>style.visibility</p:attrName>
                                        </p:attrNameLst>
                                      </p:cBhvr>
                                      <p:to>
                                        <p:strVal val="visible"/>
                                      </p:to>
                                    </p:set>
                                    <p:anim calcmode="lin" valueType="num">
                                      <p:cBhvr additive="base">
                                        <p:cTn id="18" dur="1000" fill="hold"/>
                                        <p:tgtEl>
                                          <p:spTgt spid="210948"/>
                                        </p:tgtEl>
                                        <p:attrNameLst>
                                          <p:attrName>ppt_x</p:attrName>
                                        </p:attrNameLst>
                                      </p:cBhvr>
                                      <p:tavLst>
                                        <p:tav tm="0">
                                          <p:val>
                                            <p:strVal val="0-#ppt_w/2"/>
                                          </p:val>
                                        </p:tav>
                                        <p:tav tm="100000">
                                          <p:val>
                                            <p:strVal val="#ppt_x"/>
                                          </p:val>
                                        </p:tav>
                                      </p:tavLst>
                                    </p:anim>
                                    <p:anim calcmode="lin" valueType="num">
                                      <p:cBhvr additive="base">
                                        <p:cTn id="19" dur="1000" fill="hold"/>
                                        <p:tgtEl>
                                          <p:spTgt spid="21094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6" grpId="0"/>
      <p:bldP spid="21094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86E5E0A4-39EA-6EE9-E3F1-453C99EE80E8}"/>
              </a:ext>
            </a:extLst>
          </p:cNvPr>
          <p:cNvSpPr>
            <a:spLocks noGrp="1" noChangeArrowheads="1"/>
          </p:cNvSpPr>
          <p:nvPr>
            <p:ph type="body" idx="1"/>
          </p:nvPr>
        </p:nvSpPr>
        <p:spPr>
          <a:xfrm>
            <a:off x="0" y="152400"/>
            <a:ext cx="8839200" cy="2286000"/>
          </a:xfrm>
        </p:spPr>
        <p:txBody>
          <a:bodyPr/>
          <a:lstStyle/>
          <a:p>
            <a:pPr>
              <a:lnSpc>
                <a:spcPct val="90000"/>
              </a:lnSpc>
              <a:buFontTx/>
              <a:buNone/>
            </a:pPr>
            <a:r>
              <a:rPr lang="en-US" altLang="en-US" sz="2800">
                <a:latin typeface="Cooper Black" panose="0208090404030B020404" pitchFamily="18" charset="0"/>
              </a:rPr>
              <a:t>           In a class of </a:t>
            </a:r>
            <a:r>
              <a:rPr lang="en-US" altLang="en-US" sz="2800" b="1">
                <a:solidFill>
                  <a:srgbClr val="0000FF"/>
                </a:solidFill>
                <a:latin typeface="Cooper Black" panose="0208090404030B020404" pitchFamily="18" charset="0"/>
              </a:rPr>
              <a:t>30</a:t>
            </a:r>
            <a:r>
              <a:rPr lang="en-US" altLang="en-US" sz="2800">
                <a:latin typeface="Cooper Black" panose="0208090404030B020404" pitchFamily="18" charset="0"/>
              </a:rPr>
              <a:t> students, </a:t>
            </a:r>
            <a:r>
              <a:rPr lang="en-US" altLang="en-US" sz="2800" b="1">
                <a:solidFill>
                  <a:srgbClr val="0000FF"/>
                </a:solidFill>
                <a:latin typeface="Cooper Black" panose="0208090404030B020404" pitchFamily="18" charset="0"/>
              </a:rPr>
              <a:t>17</a:t>
            </a:r>
            <a:r>
              <a:rPr lang="en-US" altLang="en-US" sz="2800">
                <a:latin typeface="Cooper Black" panose="0208090404030B020404" pitchFamily="18" charset="0"/>
              </a:rPr>
              <a:t> watch MTV and </a:t>
            </a:r>
            <a:r>
              <a:rPr lang="en-US" altLang="en-US" sz="2800" b="1">
                <a:solidFill>
                  <a:srgbClr val="0000FF"/>
                </a:solidFill>
                <a:latin typeface="Cooper Black" panose="0208090404030B020404" pitchFamily="18" charset="0"/>
              </a:rPr>
              <a:t>12</a:t>
            </a:r>
            <a:r>
              <a:rPr lang="en-US" altLang="en-US" sz="2800">
                <a:latin typeface="Cooper Black" panose="0208090404030B020404" pitchFamily="18" charset="0"/>
              </a:rPr>
              <a:t> play video games.  </a:t>
            </a:r>
          </a:p>
          <a:p>
            <a:pPr>
              <a:lnSpc>
                <a:spcPct val="90000"/>
              </a:lnSpc>
              <a:buFontTx/>
              <a:buNone/>
            </a:pPr>
            <a:r>
              <a:rPr lang="en-US" altLang="en-US" sz="2800">
                <a:latin typeface="Cooper Black" panose="0208090404030B020404" pitchFamily="18" charset="0"/>
              </a:rPr>
              <a:t>           </a:t>
            </a:r>
            <a:r>
              <a:rPr lang="en-US" altLang="en-US" sz="2800" b="1">
                <a:solidFill>
                  <a:srgbClr val="0000FF"/>
                </a:solidFill>
                <a:latin typeface="Cooper Black" panose="0208090404030B020404" pitchFamily="18" charset="0"/>
              </a:rPr>
              <a:t>5</a:t>
            </a:r>
            <a:r>
              <a:rPr lang="en-US" altLang="en-US" sz="2800">
                <a:latin typeface="Cooper Black" panose="0208090404030B020404" pitchFamily="18" charset="0"/>
              </a:rPr>
              <a:t> students watch MTV </a:t>
            </a:r>
            <a:r>
              <a:rPr lang="en-US" altLang="en-US" sz="2800" i="1">
                <a:latin typeface="Cooper Black" panose="0208090404030B020404" pitchFamily="18" charset="0"/>
              </a:rPr>
              <a:t>and</a:t>
            </a:r>
            <a:r>
              <a:rPr lang="en-US" altLang="en-US" sz="2800">
                <a:latin typeface="Cooper Black" panose="0208090404030B020404" pitchFamily="18" charset="0"/>
              </a:rPr>
              <a:t> play video games.  </a:t>
            </a:r>
          </a:p>
        </p:txBody>
      </p:sp>
      <p:sp>
        <p:nvSpPr>
          <p:cNvPr id="33795" name="Text Box 3">
            <a:extLst>
              <a:ext uri="{FF2B5EF4-FFF2-40B4-BE49-F238E27FC236}">
                <a16:creationId xmlns:a16="http://schemas.microsoft.com/office/drawing/2014/main" id="{940EBE9C-B905-0FE2-E0AD-F5DD55B889F6}"/>
              </a:ext>
            </a:extLst>
          </p:cNvPr>
          <p:cNvSpPr txBox="1">
            <a:spLocks noChangeArrowheads="1"/>
          </p:cNvSpPr>
          <p:nvPr/>
        </p:nvSpPr>
        <p:spPr bwMode="auto">
          <a:xfrm>
            <a:off x="762000" y="2971800"/>
            <a:ext cx="7696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latin typeface="Cooper Black" panose="0208090404030B020404" pitchFamily="18" charset="0"/>
              </a:rPr>
              <a:t>3.  How many students watch MTV or play video games (possibly both)?</a:t>
            </a:r>
          </a:p>
        </p:txBody>
      </p:sp>
      <p:sp>
        <p:nvSpPr>
          <p:cNvPr id="33796" name="Text Box 4">
            <a:hlinkClick r:id="" action="ppaction://hlinkshowjump?jump=nextslide"/>
            <a:extLst>
              <a:ext uri="{FF2B5EF4-FFF2-40B4-BE49-F238E27FC236}">
                <a16:creationId xmlns:a16="http://schemas.microsoft.com/office/drawing/2014/main" id="{D238F730-06E6-89BE-2521-0B0594ABBE59}"/>
              </a:ext>
            </a:extLst>
          </p:cNvPr>
          <p:cNvSpPr txBox="1">
            <a:spLocks noChangeArrowheads="1"/>
          </p:cNvSpPr>
          <p:nvPr/>
        </p:nvSpPr>
        <p:spPr bwMode="auto">
          <a:xfrm>
            <a:off x="3429000" y="5562600"/>
            <a:ext cx="83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Cooper Black" panose="0208090404030B020404" pitchFamily="18" charset="0"/>
              </a:rPr>
              <a:t>7</a:t>
            </a:r>
          </a:p>
        </p:txBody>
      </p:sp>
      <p:sp>
        <p:nvSpPr>
          <p:cNvPr id="33797" name="Text Box 5">
            <a:hlinkClick r:id="" action="ppaction://hlinkshowjump?jump=nextslide"/>
            <a:extLst>
              <a:ext uri="{FF2B5EF4-FFF2-40B4-BE49-F238E27FC236}">
                <a16:creationId xmlns:a16="http://schemas.microsoft.com/office/drawing/2014/main" id="{4F024CA1-0C97-9527-8430-A16912706345}"/>
              </a:ext>
            </a:extLst>
          </p:cNvPr>
          <p:cNvSpPr txBox="1">
            <a:spLocks noChangeArrowheads="1"/>
          </p:cNvSpPr>
          <p:nvPr/>
        </p:nvSpPr>
        <p:spPr bwMode="auto">
          <a:xfrm>
            <a:off x="914400" y="5334000"/>
            <a:ext cx="83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Cooper Black" panose="0208090404030B020404" pitchFamily="18" charset="0"/>
              </a:rPr>
              <a:t>17</a:t>
            </a:r>
          </a:p>
        </p:txBody>
      </p:sp>
      <p:sp>
        <p:nvSpPr>
          <p:cNvPr id="33798" name="Text Box 6">
            <a:hlinkClick r:id="rId2" action="ppaction://hlinksldjump"/>
            <a:extLst>
              <a:ext uri="{FF2B5EF4-FFF2-40B4-BE49-F238E27FC236}">
                <a16:creationId xmlns:a16="http://schemas.microsoft.com/office/drawing/2014/main" id="{86430BBE-E079-FDE4-4A39-101A6ACE7470}"/>
              </a:ext>
            </a:extLst>
          </p:cNvPr>
          <p:cNvSpPr txBox="1">
            <a:spLocks noChangeArrowheads="1"/>
          </p:cNvSpPr>
          <p:nvPr/>
        </p:nvSpPr>
        <p:spPr bwMode="auto">
          <a:xfrm>
            <a:off x="2362200" y="4648200"/>
            <a:ext cx="83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Cooper Black" panose="0208090404030B020404" pitchFamily="18" charset="0"/>
              </a:rPr>
              <a:t>24</a:t>
            </a:r>
          </a:p>
        </p:txBody>
      </p:sp>
      <p:sp>
        <p:nvSpPr>
          <p:cNvPr id="33799" name="Text Box 7">
            <a:hlinkClick r:id="" action="ppaction://hlinkshowjump?jump=nextslide"/>
            <a:extLst>
              <a:ext uri="{FF2B5EF4-FFF2-40B4-BE49-F238E27FC236}">
                <a16:creationId xmlns:a16="http://schemas.microsoft.com/office/drawing/2014/main" id="{8A074F1F-6DAA-EAB9-5FEA-92F62D638158}"/>
              </a:ext>
            </a:extLst>
          </p:cNvPr>
          <p:cNvSpPr txBox="1">
            <a:spLocks noChangeArrowheads="1"/>
          </p:cNvSpPr>
          <p:nvPr/>
        </p:nvSpPr>
        <p:spPr bwMode="auto">
          <a:xfrm>
            <a:off x="4648200" y="4724400"/>
            <a:ext cx="83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Cooper Black" panose="0208090404030B020404" pitchFamily="18" charset="0"/>
              </a:rPr>
              <a:t>12</a:t>
            </a:r>
          </a:p>
        </p:txBody>
      </p:sp>
      <p:sp>
        <p:nvSpPr>
          <p:cNvPr id="33800" name="Text Box 8">
            <a:hlinkClick r:id="" action="ppaction://hlinkshowjump?jump=nextslide"/>
            <a:extLst>
              <a:ext uri="{FF2B5EF4-FFF2-40B4-BE49-F238E27FC236}">
                <a16:creationId xmlns:a16="http://schemas.microsoft.com/office/drawing/2014/main" id="{4BD630C1-B2DC-DD0C-C6BB-2FB5C815A249}"/>
              </a:ext>
            </a:extLst>
          </p:cNvPr>
          <p:cNvSpPr txBox="1">
            <a:spLocks noChangeArrowheads="1"/>
          </p:cNvSpPr>
          <p:nvPr/>
        </p:nvSpPr>
        <p:spPr bwMode="auto">
          <a:xfrm>
            <a:off x="5715000" y="5715000"/>
            <a:ext cx="83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Cooper Black" panose="0208090404030B020404" pitchFamily="18" charset="0"/>
              </a:rPr>
              <a:t>6</a:t>
            </a:r>
          </a:p>
        </p:txBody>
      </p:sp>
      <p:sp>
        <p:nvSpPr>
          <p:cNvPr id="33801" name="Text Box 9">
            <a:hlinkClick r:id="" action="ppaction://hlinkshowjump?jump=nextslide"/>
            <a:extLst>
              <a:ext uri="{FF2B5EF4-FFF2-40B4-BE49-F238E27FC236}">
                <a16:creationId xmlns:a16="http://schemas.microsoft.com/office/drawing/2014/main" id="{E4C2618D-9096-05D1-A5AC-0D4D1496E144}"/>
              </a:ext>
            </a:extLst>
          </p:cNvPr>
          <p:cNvSpPr txBox="1">
            <a:spLocks noChangeArrowheads="1"/>
          </p:cNvSpPr>
          <p:nvPr/>
        </p:nvSpPr>
        <p:spPr bwMode="auto">
          <a:xfrm>
            <a:off x="6934200" y="4876800"/>
            <a:ext cx="83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Cooper Black" panose="0208090404030B020404" pitchFamily="18" charset="0"/>
              </a:rPr>
              <a:t>30</a:t>
            </a:r>
          </a:p>
        </p:txBody>
      </p:sp>
      <p:pic>
        <p:nvPicPr>
          <p:cNvPr id="33802" name="Picture 10">
            <a:hlinkClick r:id="rId3" action="ppaction://hlinksldjump"/>
            <a:extLst>
              <a:ext uri="{FF2B5EF4-FFF2-40B4-BE49-F238E27FC236}">
                <a16:creationId xmlns:a16="http://schemas.microsoft.com/office/drawing/2014/main" id="{5A8DD0EB-4573-8A06-6D35-27B6C36BBB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24600"/>
            <a:ext cx="533400"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nodeType="withEffect">
                                  <p:stCondLst>
                                    <p:cond delay="0"/>
                                  </p:stCondLst>
                                  <p:childTnLst>
                                    <p:set>
                                      <p:cBhvr>
                                        <p:cTn id="6" dur="1" fill="hold">
                                          <p:stCondLst>
                                            <p:cond delay="0"/>
                                          </p:stCondLst>
                                        </p:cTn>
                                        <p:tgtEl>
                                          <p:spTgt spid="33795"/>
                                        </p:tgtEl>
                                        <p:attrNameLst>
                                          <p:attrName>style.visibility</p:attrName>
                                        </p:attrNameLst>
                                      </p:cBhvr>
                                      <p:to>
                                        <p:strVal val="visible"/>
                                      </p:to>
                                    </p:set>
                                    <p:anim from="(-#ppt_w/2)" to="(#ppt_x)" calcmode="lin" valueType="num">
                                      <p:cBhvr>
                                        <p:cTn id="7" dur="600" fill="hold">
                                          <p:stCondLst>
                                            <p:cond delay="0"/>
                                          </p:stCondLst>
                                        </p:cTn>
                                        <p:tgtEl>
                                          <p:spTgt spid="33795"/>
                                        </p:tgtEl>
                                        <p:attrNameLst>
                                          <p:attrName>ppt_x</p:attrName>
                                        </p:attrNameLst>
                                      </p:cBhvr>
                                    </p:anim>
                                    <p:anim from="0" to="-1.0" calcmode="lin" valueType="num">
                                      <p:cBhvr>
                                        <p:cTn id="8" dur="200" decel="50000" autoRev="1" fill="hold">
                                          <p:stCondLst>
                                            <p:cond delay="600"/>
                                          </p:stCondLst>
                                        </p:cTn>
                                        <p:tgtEl>
                                          <p:spTgt spid="33795"/>
                                        </p:tgtEl>
                                        <p:attrNameLst>
                                          <p:attrName>xshear</p:attrName>
                                        </p:attrNameLst>
                                      </p:cBhvr>
                                    </p:anim>
                                    <p:animScale>
                                      <p:cBhvr>
                                        <p:cTn id="9" dur="200" decel="100000" autoRev="1" fill="hold">
                                          <p:stCondLst>
                                            <p:cond delay="600"/>
                                          </p:stCondLst>
                                        </p:cTn>
                                        <p:tgtEl>
                                          <p:spTgt spid="33795"/>
                                        </p:tgtEl>
                                      </p:cBhvr>
                                      <p:from x="100000" y="100000"/>
                                      <p:to x="80000" y="100000"/>
                                    </p:animScale>
                                    <p:anim by="(#ppt_h/3+#ppt_w*0.1)" calcmode="lin" valueType="num">
                                      <p:cBhvr additive="sum">
                                        <p:cTn id="10" dur="200" decel="100000" autoRev="1" fill="hold">
                                          <p:stCondLst>
                                            <p:cond delay="600"/>
                                          </p:stCondLst>
                                        </p:cTn>
                                        <p:tgtEl>
                                          <p:spTgt spid="3379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a:extLst>
              <a:ext uri="{FF2B5EF4-FFF2-40B4-BE49-F238E27FC236}">
                <a16:creationId xmlns:a16="http://schemas.microsoft.com/office/drawing/2014/main" id="{9BC8CD83-1EA1-2E8D-BF23-7B1B567887F4}"/>
              </a:ext>
            </a:extLst>
          </p:cNvPr>
          <p:cNvSpPr>
            <a:spLocks noGrp="1" noChangeArrowheads="1"/>
          </p:cNvSpPr>
          <p:nvPr>
            <p:ph type="title"/>
          </p:nvPr>
        </p:nvSpPr>
        <p:spPr/>
        <p:txBody>
          <a:bodyPr/>
          <a:lstStyle/>
          <a:p>
            <a:r>
              <a:rPr lang="en-US" altLang="en-US"/>
              <a:t>Almost…</a:t>
            </a:r>
          </a:p>
        </p:txBody>
      </p:sp>
      <p:sp>
        <p:nvSpPr>
          <p:cNvPr id="211971" name="Rectangle 3">
            <a:extLst>
              <a:ext uri="{FF2B5EF4-FFF2-40B4-BE49-F238E27FC236}">
                <a16:creationId xmlns:a16="http://schemas.microsoft.com/office/drawing/2014/main" id="{730C7AE5-C68A-98BC-6EBC-7B4DA884B58B}"/>
              </a:ext>
            </a:extLst>
          </p:cNvPr>
          <p:cNvSpPr>
            <a:spLocks noGrp="1" noChangeArrowheads="1"/>
          </p:cNvSpPr>
          <p:nvPr>
            <p:ph type="body" sz="half" idx="1"/>
          </p:nvPr>
        </p:nvSpPr>
        <p:spPr>
          <a:xfrm>
            <a:off x="457200" y="1600200"/>
            <a:ext cx="5105400" cy="4525963"/>
          </a:xfrm>
        </p:spPr>
        <p:txBody>
          <a:bodyPr/>
          <a:lstStyle/>
          <a:p>
            <a:pPr>
              <a:buFontTx/>
              <a:buNone/>
            </a:pPr>
            <a:r>
              <a:rPr lang="en-US" altLang="en-US" sz="2800"/>
              <a:t>	Later I will help you learn to use a tool that will help you investigate these kinds of questions. Try the next question…</a:t>
            </a:r>
          </a:p>
          <a:p>
            <a:pPr>
              <a:buFontTx/>
              <a:buNone/>
            </a:pPr>
            <a:endParaRPr lang="en-US" altLang="en-US" sz="2800"/>
          </a:p>
        </p:txBody>
      </p:sp>
      <p:pic>
        <p:nvPicPr>
          <p:cNvPr id="211972" name="Picture 4">
            <a:hlinkClick r:id="" action="ppaction://hlinkshowjump?jump=nextslide"/>
            <a:extLst>
              <a:ext uri="{FF2B5EF4-FFF2-40B4-BE49-F238E27FC236}">
                <a16:creationId xmlns:a16="http://schemas.microsoft.com/office/drawing/2014/main" id="{D1034E50-62A3-4094-8FDF-00575C671F6B}"/>
              </a:ext>
            </a:extLst>
          </p:cNvP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934200" y="2743200"/>
            <a:ext cx="1939925" cy="356235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11973" name="Picture 5">
            <a:hlinkClick r:id="" action="ppaction://hlinkshowjump?jump=firstslide"/>
            <a:extLst>
              <a:ext uri="{FF2B5EF4-FFF2-40B4-BE49-F238E27FC236}">
                <a16:creationId xmlns:a16="http://schemas.microsoft.com/office/drawing/2014/main" id="{FACB558B-583F-C513-0F41-78F24BB4E8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24600"/>
            <a:ext cx="531813" cy="53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nodeType="withEffect">
                                  <p:stCondLst>
                                    <p:cond delay="0"/>
                                  </p:stCondLst>
                                  <p:iterate type="lt">
                                    <p:tmPct val="10000"/>
                                  </p:iterate>
                                  <p:childTnLst>
                                    <p:set>
                                      <p:cBhvr>
                                        <p:cTn id="6" dur="1" fill="hold">
                                          <p:stCondLst>
                                            <p:cond delay="0"/>
                                          </p:stCondLst>
                                        </p:cTn>
                                        <p:tgtEl>
                                          <p:spTgt spid="211970"/>
                                        </p:tgtEl>
                                        <p:attrNameLst>
                                          <p:attrName>style.visibility</p:attrName>
                                        </p:attrNameLst>
                                      </p:cBhvr>
                                      <p:to>
                                        <p:strVal val="visible"/>
                                      </p:to>
                                    </p:set>
                                    <p:animEffect transition="in" filter="fade">
                                      <p:cBhvr>
                                        <p:cTn id="7" dur="1000"/>
                                        <p:tgtEl>
                                          <p:spTgt spid="211970"/>
                                        </p:tgtEl>
                                      </p:cBhvr>
                                    </p:animEffect>
                                    <p:anim calcmode="lin" valueType="num">
                                      <p:cBhvr>
                                        <p:cTn id="8" dur="1000" fill="hold"/>
                                        <p:tgtEl>
                                          <p:spTgt spid="211970"/>
                                        </p:tgtEl>
                                        <p:attrNameLst>
                                          <p:attrName>ppt_x</p:attrName>
                                        </p:attrNameLst>
                                      </p:cBhvr>
                                      <p:tavLst>
                                        <p:tav tm="0">
                                          <p:val>
                                            <p:strVal val="#ppt_x-.1"/>
                                          </p:val>
                                        </p:tav>
                                        <p:tav tm="100000">
                                          <p:val>
                                            <p:strVal val="#ppt_x"/>
                                          </p:val>
                                        </p:tav>
                                      </p:tavLst>
                                    </p:anim>
                                    <p:anim calcmode="lin" valueType="num">
                                      <p:cBhvr>
                                        <p:cTn id="9" dur="1000" fill="hold"/>
                                        <p:tgtEl>
                                          <p:spTgt spid="211970"/>
                                        </p:tgtEl>
                                        <p:attrNameLst>
                                          <p:attrName>ppt_y</p:attrName>
                                        </p:attrNameLst>
                                      </p:cBhvr>
                                      <p:tavLst>
                                        <p:tav tm="0">
                                          <p:val>
                                            <p:strVal val="#ppt_y"/>
                                          </p:val>
                                        </p:tav>
                                        <p:tav tm="100000">
                                          <p:val>
                                            <p:strVal val="#ppt_y"/>
                                          </p:val>
                                        </p:tav>
                                      </p:tavLst>
                                    </p:anim>
                                  </p:childTnLst>
                                </p:cTn>
                              </p:par>
                            </p:childTnLst>
                          </p:cTn>
                        </p:par>
                        <p:par>
                          <p:cTn id="10" fill="hold" nodeType="afterGroup">
                            <p:stCondLst>
                              <p:cond delay="1600"/>
                            </p:stCondLst>
                            <p:childTnLst>
                              <p:par>
                                <p:cTn id="11" presetID="2" presetClass="entr" presetSubtype="4" fill="hold" nodeType="afterEffect">
                                  <p:stCondLst>
                                    <p:cond delay="0"/>
                                  </p:stCondLst>
                                  <p:childTnLst>
                                    <p:set>
                                      <p:cBhvr>
                                        <p:cTn id="12" dur="1" fill="hold">
                                          <p:stCondLst>
                                            <p:cond delay="0"/>
                                          </p:stCondLst>
                                        </p:cTn>
                                        <p:tgtEl>
                                          <p:spTgt spid="211971">
                                            <p:txEl>
                                              <p:pRg st="0" end="0"/>
                                            </p:txEl>
                                          </p:spTgt>
                                        </p:tgtEl>
                                        <p:attrNameLst>
                                          <p:attrName>style.visibility</p:attrName>
                                        </p:attrNameLst>
                                      </p:cBhvr>
                                      <p:to>
                                        <p:strVal val="visible"/>
                                      </p:to>
                                    </p:set>
                                    <p:anim calcmode="lin" valueType="num">
                                      <p:cBhvr additive="base">
                                        <p:cTn id="13" dur="1000" fill="hold"/>
                                        <p:tgtEl>
                                          <p:spTgt spid="211971">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11971">
                                            <p:txEl>
                                              <p:pRg st="0" end="0"/>
                                            </p:txEl>
                                          </p:spTgt>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2600"/>
                            </p:stCondLst>
                            <p:childTnLst>
                              <p:par>
                                <p:cTn id="16" presetID="2" presetClass="entr" presetSubtype="9" fill="hold" nodeType="afterEffect">
                                  <p:stCondLst>
                                    <p:cond delay="0"/>
                                  </p:stCondLst>
                                  <p:childTnLst>
                                    <p:set>
                                      <p:cBhvr>
                                        <p:cTn id="17" dur="1" fill="hold">
                                          <p:stCondLst>
                                            <p:cond delay="0"/>
                                          </p:stCondLst>
                                        </p:cTn>
                                        <p:tgtEl>
                                          <p:spTgt spid="211972"/>
                                        </p:tgtEl>
                                        <p:attrNameLst>
                                          <p:attrName>style.visibility</p:attrName>
                                        </p:attrNameLst>
                                      </p:cBhvr>
                                      <p:to>
                                        <p:strVal val="visible"/>
                                      </p:to>
                                    </p:set>
                                    <p:anim calcmode="lin" valueType="num">
                                      <p:cBhvr additive="base">
                                        <p:cTn id="18" dur="1000" fill="hold"/>
                                        <p:tgtEl>
                                          <p:spTgt spid="211972"/>
                                        </p:tgtEl>
                                        <p:attrNameLst>
                                          <p:attrName>ppt_x</p:attrName>
                                        </p:attrNameLst>
                                      </p:cBhvr>
                                      <p:tavLst>
                                        <p:tav tm="0">
                                          <p:val>
                                            <p:strVal val="0-#ppt_w/2"/>
                                          </p:val>
                                        </p:tav>
                                        <p:tav tm="100000">
                                          <p:val>
                                            <p:strVal val="#ppt_x"/>
                                          </p:val>
                                        </p:tav>
                                      </p:tavLst>
                                    </p:anim>
                                    <p:anim calcmode="lin" valueType="num">
                                      <p:cBhvr additive="base">
                                        <p:cTn id="19" dur="1000" fill="hold"/>
                                        <p:tgtEl>
                                          <p:spTgt spid="21197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0" grpId="0"/>
      <p:bldP spid="211971"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1313</TotalTime>
  <Words>2388</Words>
  <Application>Microsoft Office PowerPoint</Application>
  <PresentationFormat>On-screen Show (4:3)</PresentationFormat>
  <Paragraphs>405</Paragraphs>
  <Slides>59</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5" baseType="lpstr">
      <vt:lpstr>Arial</vt:lpstr>
      <vt:lpstr>Cooper Black</vt:lpstr>
      <vt:lpstr>Comic Sans MS</vt:lpstr>
      <vt:lpstr>Times New Roman</vt:lpstr>
      <vt:lpstr>Default Design</vt:lpstr>
      <vt:lpstr>Microsoft Equation 3.0</vt:lpstr>
      <vt:lpstr>Start Screen</vt:lpstr>
      <vt:lpstr>PowerPoint Presentation</vt:lpstr>
      <vt:lpstr>PowerPoint Presentation</vt:lpstr>
      <vt:lpstr>PowerPoint Presentation</vt:lpstr>
      <vt:lpstr>Almost…</vt:lpstr>
      <vt:lpstr>PowerPoint Presentation</vt:lpstr>
      <vt:lpstr>Almost…</vt:lpstr>
      <vt:lpstr>PowerPoint Presentation</vt:lpstr>
      <vt:lpstr>Almost…</vt:lpstr>
      <vt:lpstr>PowerPoint Presentation</vt:lpstr>
      <vt:lpstr>Almost…</vt:lpstr>
      <vt:lpstr>PowerPoint Presentation</vt:lpstr>
      <vt:lpstr>                  Notation</vt:lpstr>
      <vt:lpstr>Think of it as saying…      #                                   (A)    =      5         the number of elements in set A equals 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Set</vt:lpstr>
      <vt:lpstr>Mnemonic Device</vt:lpstr>
      <vt:lpstr>Remember…</vt:lpstr>
      <vt:lpstr>Remember…</vt:lpstr>
      <vt:lpstr>Remember…</vt:lpstr>
      <vt:lpstr>Sherlock Holmes Info Page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Northeastern Illinois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Guest</dc:creator>
  <cp:lastModifiedBy>Nayan GRIFFITHS</cp:lastModifiedBy>
  <cp:revision>211</cp:revision>
  <dcterms:created xsi:type="dcterms:W3CDTF">2007-06-20T22:38:12Z</dcterms:created>
  <dcterms:modified xsi:type="dcterms:W3CDTF">2023-03-12T17:34:29Z</dcterms:modified>
</cp:coreProperties>
</file>